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44" r:id="rId15"/>
    <p:sldId id="345" r:id="rId16"/>
    <p:sldId id="346" r:id="rId17"/>
    <p:sldId id="347" r:id="rId18"/>
    <p:sldId id="348" r:id="rId19"/>
    <p:sldId id="349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296" r:id="rId68"/>
    <p:sldId id="297" r:id="rId69"/>
    <p:sldId id="298" r:id="rId70"/>
    <p:sldId id="299" r:id="rId71"/>
    <p:sldId id="300" r:id="rId72"/>
    <p:sldId id="301" r:id="rId73"/>
    <p:sldId id="302" r:id="rId74"/>
    <p:sldId id="303" r:id="rId75"/>
    <p:sldId id="304" r:id="rId76"/>
    <p:sldId id="305" r:id="rId77"/>
    <p:sldId id="306" r:id="rId78"/>
    <p:sldId id="307" r:id="rId79"/>
    <p:sldId id="308" r:id="rId80"/>
    <p:sldId id="309" r:id="rId81"/>
    <p:sldId id="310" r:id="rId82"/>
    <p:sldId id="311" r:id="rId83"/>
    <p:sldId id="312" r:id="rId84"/>
    <p:sldId id="313" r:id="rId85"/>
    <p:sldId id="314" r:id="rId86"/>
    <p:sldId id="315" r:id="rId87"/>
    <p:sldId id="316" r:id="rId88"/>
    <p:sldId id="317" r:id="rId89"/>
    <p:sldId id="318" r:id="rId90"/>
    <p:sldId id="319" r:id="rId91"/>
    <p:sldId id="320" r:id="rId92"/>
    <p:sldId id="321" r:id="rId9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6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7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energy-skate-park-basics/latest/energy-skate-park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endulum-lab/latest/pendulum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hookes-law/latest/hookes-law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gif"/><Relationship Id="rId4" Type="http://schemas.openxmlformats.org/officeDocument/2006/relationships/image" Target="../media/image7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81.png"/><Relationship Id="rId4" Type="http://schemas.openxmlformats.org/officeDocument/2006/relationships/image" Target="../media/image79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82.png"/><Relationship Id="rId4" Type="http://schemas.openxmlformats.org/officeDocument/2006/relationships/image" Target="../media/image79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83.png"/><Relationship Id="rId4" Type="http://schemas.openxmlformats.org/officeDocument/2006/relationships/image" Target="../media/image7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3.gif"/><Relationship Id="rId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7" Type="http://schemas.openxmlformats.org/officeDocument/2006/relationships/image" Target="../media/image86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8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14.gi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gi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034" y="1051561"/>
            <a:ext cx="9875520" cy="529698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erlin Sans FB Demi" panose="020E0802020502020306" pitchFamily="34" charset="0"/>
              </a:rPr>
              <a:t>Atividades </a:t>
            </a:r>
            <a:r>
              <a:rPr lang="pt-BR" sz="40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4000" b="1" dirty="0" smtClean="0">
                <a:latin typeface="Berlin Sans FB Demi" panose="020E0802020502020306" pitchFamily="34" charset="0"/>
              </a:rPr>
              <a:t> sobre </a:t>
            </a:r>
            <a:r>
              <a:rPr lang="pt-BR" sz="4000" b="1" dirty="0" smtClean="0">
                <a:latin typeface="Berlin Sans FB Demi" panose="020E0802020502020306" pitchFamily="34" charset="0"/>
              </a:rPr>
              <a:t>Mecânica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 smtClean="0">
                <a:latin typeface="Berlin Sans FB Demi" panose="020E0802020502020306" pitchFamily="34" charset="0"/>
              </a:rPr>
              <a:t>Energia Mecânica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 smtClean="0">
                <a:latin typeface="Berlin Sans FB Demi" panose="020E0802020502020306" pitchFamily="34" charset="0"/>
              </a:rPr>
              <a:t>Movimento </a:t>
            </a:r>
            <a:r>
              <a:rPr lang="pt-BR" sz="3000" b="1" dirty="0" smtClean="0">
                <a:latin typeface="Berlin Sans FB Demi" panose="020E0802020502020306" pitchFamily="34" charset="0"/>
              </a:rPr>
              <a:t>Retilíneo Uniforme (MRU)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>
                <a:latin typeface="Berlin Sans FB Demi" panose="020E0802020502020306" pitchFamily="34" charset="0"/>
              </a:rPr>
              <a:t>Movimento Retilíneo </a:t>
            </a:r>
            <a:r>
              <a:rPr lang="pt-BR" sz="3000" b="1" dirty="0" smtClean="0">
                <a:latin typeface="Berlin Sans FB Demi" panose="020E0802020502020306" pitchFamily="34" charset="0"/>
              </a:rPr>
              <a:t>Uniformemente Variado </a:t>
            </a:r>
            <a:r>
              <a:rPr lang="pt-BR" sz="3000" b="1" dirty="0">
                <a:latin typeface="Berlin Sans FB Demi" panose="020E0802020502020306" pitchFamily="34" charset="0"/>
              </a:rPr>
              <a:t>(</a:t>
            </a:r>
            <a:r>
              <a:rPr lang="pt-BR" sz="3000" b="1" dirty="0" smtClean="0">
                <a:latin typeface="Berlin Sans FB Demi" panose="020E0802020502020306" pitchFamily="34" charset="0"/>
              </a:rPr>
              <a:t>MRUV)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Queda livre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Lançamento de Projéteis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endParaRPr lang="pt-BR" sz="300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 pêndulo que oscila 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Pendulum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(HTML5)”. Por que a energia cinética é máxima e a energia potencial gravitacional é zero?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29" y="1750425"/>
            <a:ext cx="48291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gráfico abaixo mostra a energia cinética (gráfico verde) e potencial (gráfico azul) de um pêndulo que está oscilando. Qual das imagens (A, B, C ou D) representa melhor os valores do gráfico?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0" y="2123031"/>
            <a:ext cx="11786372" cy="41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 pêndulo que oscila 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Pendulum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(HTML5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)”. O que acontecerá com a energia térmica (gráfico laranja) quando o pêndulo parar?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00" y="1865176"/>
            <a:ext cx="6282011" cy="45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 gráfico abaixo mostra a energia cinética (gráfico verde) e potencial (gráfico azul) 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qual dos pêndulos (1 ou 2) que estão oscilando?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6" y="1750425"/>
            <a:ext cx="46577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>
                <a:latin typeface="Berlin Sans FB Demi" panose="020E0802020502020306" pitchFamily="34" charset="0"/>
              </a:rPr>
              <a:t>s</a:t>
            </a:r>
            <a:r>
              <a:rPr lang="pt-BR" sz="3200" b="1" dirty="0" smtClean="0">
                <a:latin typeface="Berlin Sans FB Demi" panose="020E0802020502020306" pitchFamily="34" charset="0"/>
              </a:rPr>
              <a:t>obre Energia Mecânica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a simulação “Energy Skate Park: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</a:t>
            </a:r>
            <a:r>
              <a:rPr lang="pt-BR" b="1" dirty="0" smtClean="0"/>
              <a:t>: </a:t>
            </a: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phet.colorado.edu/sims/html/energy-skate-park-basics/latest/energy-skate-park-basics_en.html</a:t>
            </a:r>
            <a:endParaRPr lang="pt-BR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785" y="5620526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171" y="1874877"/>
            <a:ext cx="6593614" cy="35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Vá em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Friction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 (indicado na seta vermelha), altere o valor de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Friction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” (indicado na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seta verde) para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none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 (zerando-a) e coloque o skatista para se movimentar na pista e observe que ele não irá parar. Aos poucos, aumente o valor de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Friction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(indicado na seta verde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 e observe que o seu movimento vai parando. Por que isso aconteceu?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082" y="2178926"/>
            <a:ext cx="6193836" cy="46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377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8377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Como estará o gráfico de energia mecânica quando o skatista atingir a </a:t>
            </a:r>
            <a:r>
              <a:rPr lang="pt-BR" sz="2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altura máxima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do movimento na pista? Despreze o atrito na pista. 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6" y="1567541"/>
            <a:ext cx="8007531" cy="48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377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8377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Como estará o gráfico de energia mecânica quando o skatista atingir a </a:t>
            </a:r>
            <a:r>
              <a:rPr lang="pt-BR" sz="2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altura mínima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do movimento na pista? Despreze o atrito na pista. 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6" y="1567541"/>
            <a:ext cx="8007531" cy="48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8882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alterarmos a massa do skatista (indicado na seta vermelha), o que acontecerá com o valor da energia potencial gravitacional?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78" y="1933304"/>
            <a:ext cx="7943442" cy="44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8882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Após começar o movimento, até qual ponto (A, B ou C) o skatista irá chegar até começar a voltar à posição inicial?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52" y="2139152"/>
            <a:ext cx="9291094" cy="44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163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Energia no MHS (Pêndulos)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Pendulum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Lab</a:t>
            </a:r>
            <a:r>
              <a:rPr lang="pt-BR" sz="3200" b="1" dirty="0" smtClean="0">
                <a:latin typeface="Berlin Sans FB Demi" panose="020E0802020502020306" pitchFamily="34" charset="0"/>
              </a:rPr>
              <a:t>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phet.colorado.edu/sims/html/pendulum-lab/latest/pendulum-lab_en.html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970955"/>
            <a:ext cx="6356350" cy="344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0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a Lei 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Hooke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Hooke’s</a:t>
            </a:r>
            <a:r>
              <a:rPr lang="pt-BR" sz="3200" b="1" dirty="0" smtClean="0">
                <a:latin typeface="Berlin Sans FB Demi" panose="020E0802020502020306" pitchFamily="34" charset="0"/>
              </a:rPr>
              <a:t> Law”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307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phet.colorado.edu/sims/html/hookes-law/latest/hookes-law_en.html</a:t>
            </a:r>
            <a:endParaRPr lang="pt-BR" dirty="0" smtClean="0"/>
          </a:p>
          <a:p>
            <a:endParaRPr lang="pt-BR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969" y="1860619"/>
            <a:ext cx="7159942" cy="35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Força Elástica e Lei de </a:t>
            </a:r>
            <a:r>
              <a:rPr lang="pt-BR" dirty="0" err="1" smtClean="0">
                <a:latin typeface="Adobe Caslon Pro Bold" panose="0205070206050A020403" pitchFamily="18" charset="0"/>
              </a:rPr>
              <a:t>Hooke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59307" y="1825625"/>
                <a:ext cx="11094493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5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5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BR" sz="5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pt-BR" sz="5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5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BR" sz="54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5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pt-BR" sz="5400" b="1" dirty="0" smtClean="0"/>
                  <a:t/>
                </a:r>
                <a:br>
                  <a:rPr lang="pt-BR" sz="5400" b="1" dirty="0" smtClean="0"/>
                </a:br>
                <a:endParaRPr lang="pt-BR" sz="5400" b="1" dirty="0" smtClean="0"/>
              </a:p>
              <a:p>
                <a:r>
                  <a:rPr lang="pt-BR" sz="3200" dirty="0" smtClean="0"/>
                  <a:t>k = const. </a:t>
                </a:r>
                <a:r>
                  <a:rPr lang="pt-BR" sz="3200" dirty="0"/>
                  <a:t>d</a:t>
                </a:r>
                <a:r>
                  <a:rPr lang="pt-BR" sz="3200" dirty="0" smtClean="0"/>
                  <a:t>a mola.</a:t>
                </a:r>
                <a:br>
                  <a:rPr lang="pt-BR" sz="3200" dirty="0" smtClean="0"/>
                </a:br>
                <a:r>
                  <a:rPr lang="pt-BR" sz="3200" dirty="0" smtClean="0"/>
                  <a:t>Unidade: N/m</a:t>
                </a:r>
                <a:br>
                  <a:rPr lang="pt-BR" sz="3200" dirty="0" smtClean="0"/>
                </a:br>
                <a:r>
                  <a:rPr lang="pt-BR" sz="3200" dirty="0" smtClean="0"/>
                  <a:t/>
                </a:r>
                <a:br>
                  <a:rPr lang="pt-BR" sz="3200" dirty="0" smtClean="0"/>
                </a:br>
                <a:r>
                  <a:rPr lang="pt-BR" sz="3200" dirty="0" smtClean="0"/>
                  <a:t>x = deformação da mola.</a:t>
                </a:r>
                <a:r>
                  <a:rPr lang="pt-BR" sz="3200" b="1" dirty="0" smtClean="0"/>
                  <a:t> </a:t>
                </a:r>
                <a:br>
                  <a:rPr lang="pt-BR" sz="3200" b="1" dirty="0" smtClean="0"/>
                </a:br>
                <a:r>
                  <a:rPr lang="pt-BR" sz="3200" dirty="0" smtClean="0"/>
                  <a:t>Unidade: metro</a:t>
                </a:r>
                <a:r>
                  <a:rPr lang="pt-BR" sz="5400" b="1" dirty="0" smtClean="0"/>
                  <a:t/>
                </a:r>
                <a:br>
                  <a:rPr lang="pt-BR" sz="5400" b="1" dirty="0" smtClean="0"/>
                </a:br>
                <a:endParaRPr lang="pt-BR" sz="5400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307" y="1825625"/>
                <a:ext cx="11094493" cy="4351338"/>
              </a:xfrm>
              <a:blipFill>
                <a:blip r:embed="rId2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alunosonline.com.br/upload/conteudo/images/forca-versus-deformac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24" y="1552366"/>
            <a:ext cx="6229310" cy="48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s.sapo.pt/cantinhomeu/pic/002a33c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58" y="230188"/>
            <a:ext cx="1127078" cy="10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ifmania.com.pt/Gifs-Animados-Historias-Aos-Quadrinhos/Imagens-Animadas-Hulk/Hulk-184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34" y="251682"/>
            <a:ext cx="881654" cy="10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149" y="7924774"/>
            <a:ext cx="3986651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Associação de molas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(Paralelo e Série)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endParaRPr lang="pt-BR" dirty="0"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endParaRPr lang="pt-BR" dirty="0" smtClean="0"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endParaRPr lang="pt-BR" dirty="0"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>
              <a:latin typeface="Adobe Caslon Pro Bold" panose="0205070206050A020403" pitchFamily="18" charset="0"/>
            </a:endParaRPr>
          </a:p>
        </p:txBody>
      </p:sp>
      <p:pic>
        <p:nvPicPr>
          <p:cNvPr id="2050" name="Picture 2" descr="https://upload.wikimedia.org/wikipedia/commons/thumb/1/17/SpringsInParallel.svg/208px-SpringsInParall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19" y="3436061"/>
            <a:ext cx="4034288" cy="248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1/1f/SpringsInSeries.svg/2000px-SpringsInSeri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12" y="3436061"/>
            <a:ext cx="5559188" cy="23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939" y="2055999"/>
            <a:ext cx="3202959" cy="990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22" y="2197290"/>
            <a:ext cx="4298758" cy="8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aplicarmos a mesma força nas molas (A e B), qual delas terá a maior deformação?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Explique. 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03" y="1750425"/>
            <a:ext cx="7761651" cy="46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Considere uma força de 100N aplicada em uma mola de constante elástica desconhecida. Se a mola deformou 0,2m, qual o valor da constante k da mola? Após os cálculos confira a resposta 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Hooke’s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Law”.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48" y="2749025"/>
            <a:ext cx="8514654" cy="23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U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 força de 82N empurra uma mola contra a parede, fazendo com que ela se deforma 0,205m. Qual o valor da constante k da mola? Após os cálculos confira a resposta 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Hooke’s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Law”.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52" y="3031310"/>
            <a:ext cx="8759030" cy="23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temos duas molas de constante elástica k = 600N. Se elas estão postas em paralelo, qual seria a constante resultante do sistema?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338" y="1750425"/>
            <a:ext cx="6604228" cy="48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uas molas de constante elástica k = 200N são postas em paralelo, qual o valor da deformação das molas, se há uma força de 100N as puxando?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89" y="1750425"/>
            <a:ext cx="6405834" cy="46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uas molas de constante elástica k1 = 600N e k2 = 200N são acopladas em série, qual o valor da constante resultante do sistema formado pelas duas molas?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935120"/>
            <a:ext cx="8205232" cy="3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uas molas de constante elástica k1 = 200N e k2 = 600N são acopladas em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série, qual o valor da deformação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do sistema formado por essas duas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molas, se há uma força de 100N as puxando?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42" y="2118182"/>
            <a:ext cx="8024379" cy="32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3.amazonaws.com/magoo/ABAAAfFlYAB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88" y="2899955"/>
            <a:ext cx="2534346" cy="161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place.us.es/wiki/images/3/33/Pendulo-va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0" y="2899955"/>
            <a:ext cx="3741149" cy="37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51" y="2281093"/>
            <a:ext cx="3094016" cy="10404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060" y="194807"/>
            <a:ext cx="1457325" cy="495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865" y="1817203"/>
            <a:ext cx="13716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Movimento Retilíneo Uniforme (M.R.U.)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0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>
            <a:normAutofit/>
          </a:bodyPr>
          <a:lstStyle/>
          <a:p>
            <a:pPr algn="ctr"/>
            <a:r>
              <a:rPr lang="pt-BR" sz="3800" b="1" dirty="0" smtClean="0">
                <a:latin typeface="Cooper Std Black" panose="0208090304030B020404" pitchFamily="18" charset="0"/>
              </a:rPr>
              <a:t>Movimento Retilíneo Uniforme (MRU)</a:t>
            </a:r>
            <a:endParaRPr lang="pt-BR" sz="3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90897" y="1481683"/>
            <a:ext cx="981020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latin typeface="Arial Rounded MT Bold" panose="020F0704030504030204" pitchFamily="34" charset="0"/>
              </a:rPr>
              <a:t>Um móvel se encontra em Movimento Retilíneo Uniforme (MRU) quando, no decorrer do tempo, não é alterada a sua velocidade nem a sua direção de movimento.</a:t>
            </a:r>
          </a:p>
          <a:p>
            <a:pPr algn="ctr"/>
            <a:endParaRPr lang="pt-BR" sz="25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2500" dirty="0" smtClean="0">
                <a:latin typeface="Arial Rounded MT Bold" panose="020F0704030504030204" pitchFamily="34" charset="0"/>
              </a:rPr>
              <a:t>Assim, temos que:</a:t>
            </a:r>
          </a:p>
          <a:p>
            <a:pPr algn="ctr"/>
            <a:r>
              <a:rPr lang="pt-B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v </a:t>
            </a:r>
            <a:r>
              <a:rPr lang="pt-BR" sz="3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· </a:t>
            </a:r>
            <a:r>
              <a:rPr lang="el-GR" sz="3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pt-BR" sz="3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endParaRPr lang="pt-BR" sz="2500" b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 = deslocamento</a:t>
            </a:r>
          </a:p>
          <a:p>
            <a:pPr algn="ctr"/>
            <a:r>
              <a:rPr lang="pt-BR" sz="25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pt-BR" sz="2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velocidade do móvel </a:t>
            </a:r>
          </a:p>
          <a:p>
            <a:pPr algn="ctr"/>
            <a:r>
              <a:rPr lang="el-GR" sz="25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pt-BR" sz="2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 = variação de tempo</a:t>
            </a:r>
            <a:endParaRPr lang="pt-BR" sz="25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/>
          <a:lstStyle/>
          <a:p>
            <a:pPr algn="ctr"/>
            <a:r>
              <a:rPr lang="pt-BR" b="1" dirty="0" smtClean="0">
                <a:latin typeface="Cooper Std Black" panose="0208090304030B020404" pitchFamily="18" charset="0"/>
              </a:rPr>
              <a:t>Gráficos do M.U.</a:t>
            </a:r>
            <a:endParaRPr lang="pt-BR" dirty="0"/>
          </a:p>
        </p:txBody>
      </p:sp>
      <p:pic>
        <p:nvPicPr>
          <p:cNvPr id="1026" name="Picture 2" descr="http://www.portalsaofrancisco.com.br/alfa/movimento-uniforme/imagens/t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2" y="1313646"/>
            <a:ext cx="7813183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287" y="2897746"/>
            <a:ext cx="7688688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/>
          <a:lstStyle/>
          <a:p>
            <a:pPr algn="ctr"/>
            <a:r>
              <a:rPr lang="pt-BR" b="1" dirty="0" smtClean="0">
                <a:latin typeface="Cooper Std Black" panose="0208090304030B020404" pitchFamily="18" charset="0"/>
              </a:rPr>
              <a:t>Gráficos do M.U.</a:t>
            </a:r>
            <a:endParaRPr lang="pt-BR" dirty="0"/>
          </a:p>
        </p:txBody>
      </p:sp>
      <p:pic>
        <p:nvPicPr>
          <p:cNvPr id="1026" name="Picture 2" descr="http://www.portalsaofrancisco.com.br/alfa/movimento-uniforme/imagens/t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2" y="1313646"/>
            <a:ext cx="7813183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2897746"/>
            <a:ext cx="79343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927278"/>
          </a:xfrm>
        </p:spPr>
        <p:txBody>
          <a:bodyPr/>
          <a:lstStyle/>
          <a:p>
            <a:pPr algn="ctr"/>
            <a:r>
              <a:rPr lang="pt-BR" b="1" dirty="0" smtClean="0">
                <a:latin typeface="Cooper Std Black" panose="0208090304030B020404" pitchFamily="18" charset="0"/>
              </a:rPr>
              <a:t>Gráficos do M.U.</a:t>
            </a:r>
            <a:endParaRPr lang="pt-BR" dirty="0"/>
          </a:p>
        </p:txBody>
      </p:sp>
      <p:pic>
        <p:nvPicPr>
          <p:cNvPr id="1026" name="Picture 2" descr="http://www.portalsaofrancisco.com.br/alfa/movimento-uniforme/imagens/t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37" y="994026"/>
            <a:ext cx="7813183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45" y="2578126"/>
            <a:ext cx="99345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movimenta, sem atrito, a 32m/s. Em A o bloco se encontrava em uma determinada posição no tempo t = 5s. Já em B o bloco se encontra mais à frente em um tempo t = 10s. A partir das informações deste movimento, desenhe o gráfico: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Velocidade x Tempo.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Espaço x  Tempo.</a:t>
            </a:r>
            <a:endParaRPr lang="pt-BR" sz="2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3765563"/>
            <a:ext cx="6805749" cy="28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movimenta, sem atrito, a 15m/s. Em A o bloco se encontrava em uma determinada posição no tempo t = 3s. Já em B o bloco se encontra mais à frente em um tempo t = 48s. A partir das informações deste movimento, desenhe o gráfico: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Velocidade x Tempo.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Espaço x  Tempo.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45" y="3599526"/>
            <a:ext cx="6443391" cy="29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A imagem abaixo mostra um “robô” empurrando um bloco em cima de um piso áspero. É possível observar que a força aplicada pelo “robô” e a força de atrito entre o piso e o </a:t>
            </a:r>
            <a:r>
              <a:rPr lang="pt-BR" sz="2600" dirty="0"/>
              <a:t>bloco são, em </a:t>
            </a:r>
            <a:r>
              <a:rPr lang="pt-BR" sz="2600" dirty="0" smtClean="0"/>
              <a:t>módulo, iguais. Podemos dizer que o bloco está em Movimento Uniforme? Explique.</a:t>
            </a:r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41" y="2903427"/>
            <a:ext cx="5093833" cy="35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oW7PQvxU9R0/T-DLRFIn3XI/AAAAAAAAWeI/L5VrhucFONA/s1600/134%255B1%255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930" y="2003338"/>
            <a:ext cx="13291930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91" y="2891613"/>
            <a:ext cx="8016738" cy="638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99" y="4172437"/>
            <a:ext cx="5904878" cy="22262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777" y="4060421"/>
            <a:ext cx="6073223" cy="234369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2778" y="911103"/>
            <a:ext cx="10463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Utilizando um relógio, observe o tempo que o disco percorre os 2m e desenhe os gráficos sugeridos do movimento deste disco.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5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 imagem abaixo temos um balde com água que se movimenta, sem atrito, a 13m/s. Se o balde mantiver a velocidade constante, qual será a distância percorrida por ele após 15 segundos de movimento? Demonstre com cálculos.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40" y="2722576"/>
            <a:ext cx="3759518" cy="37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00446"/>
            <a:ext cx="10515600" cy="5876517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Princípio da Conservação de Energia</a:t>
            </a:r>
          </a:p>
          <a:p>
            <a:pPr marL="0" indent="0">
              <a:buNone/>
            </a:pPr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b="1" dirty="0" smtClean="0"/>
              <a:t>conservação</a:t>
            </a:r>
            <a:r>
              <a:rPr lang="pt-BR" dirty="0" smtClean="0"/>
              <a:t> é a característica mais relevante da energia. [...] existe uma certa quantidade, que chamamos de energia, que não muda nas várias transformações pelas quais passa a natureza.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86" y="2333946"/>
            <a:ext cx="4527913" cy="33868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8200" y="3011722"/>
            <a:ext cx="5737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“</a:t>
            </a:r>
            <a:r>
              <a:rPr lang="pt-BR" sz="3000" b="1" dirty="0" smtClean="0"/>
              <a:t>Na </a:t>
            </a:r>
            <a:r>
              <a:rPr lang="pt-BR" sz="3000" b="1" dirty="0"/>
              <a:t>natureza, nada se cria, nada se perde, tudo se </a:t>
            </a:r>
            <a:r>
              <a:rPr lang="pt-BR" sz="3000" b="1" dirty="0" smtClean="0"/>
              <a:t>transforma</a:t>
            </a:r>
            <a:r>
              <a:rPr lang="pt-BR" sz="3000" dirty="0" smtClean="0"/>
              <a:t>“</a:t>
            </a:r>
            <a:endParaRPr lang="pt-BR" sz="3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81" y="4323806"/>
            <a:ext cx="5046752" cy="25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Movimento Retilíneo Uniformemente Variado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(M.R.U.V.)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>
            <a:normAutofit/>
          </a:bodyPr>
          <a:lstStyle/>
          <a:p>
            <a:pPr algn="ctr"/>
            <a:r>
              <a:rPr lang="pt-BR" sz="3800" b="1" dirty="0" smtClean="0">
                <a:latin typeface="Cooper Std Black" panose="0208090304030B020404" pitchFamily="18" charset="0"/>
              </a:rPr>
              <a:t>Movimento Retilíneo </a:t>
            </a:r>
            <a:br>
              <a:rPr lang="pt-BR" sz="3800" b="1" dirty="0" smtClean="0">
                <a:latin typeface="Cooper Std Black" panose="0208090304030B020404" pitchFamily="18" charset="0"/>
              </a:rPr>
            </a:br>
            <a:r>
              <a:rPr lang="pt-BR" sz="3800" b="1" dirty="0" smtClean="0">
                <a:latin typeface="Cooper Std Black" panose="0208090304030B020404" pitchFamily="18" charset="0"/>
              </a:rPr>
              <a:t>Uniformemente Variado (MRUV)</a:t>
            </a:r>
            <a:endParaRPr lang="pt-BR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190897" y="1481683"/>
                <a:ext cx="9810206" cy="5515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500" dirty="0" smtClean="0">
                    <a:latin typeface="Arial Rounded MT Bold" panose="020F0704030504030204" pitchFamily="34" charset="0"/>
                  </a:rPr>
                  <a:t>Um móvel se encontra em Movimento Retilíneo Uniformemente Variado (MRU) quando, no decorrer do tempo, é alterada a sua velocidade a partir de uma aceleração constante, mas não é alterada a sua direção de movimento.</a:t>
                </a:r>
              </a:p>
              <a:p>
                <a:pPr algn="ctr"/>
                <a:endParaRPr lang="pt-BR" sz="2500" dirty="0"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pt-BR" sz="2500" dirty="0" smtClean="0">
                    <a:latin typeface="Arial Rounded MT Bold" panose="020F0704030504030204" pitchFamily="34" charset="0"/>
                  </a:rPr>
                  <a:t>A aceleração é dada por: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pt-BR" sz="3500" b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pt-BR" sz="2500" b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pt-BR" sz="25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aceleração</a:t>
                </a:r>
              </a:p>
              <a:p>
                <a:pPr algn="ctr"/>
                <a:r>
                  <a:rPr lang="el-G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pt-B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 = variação de velocidade do móvel </a:t>
                </a:r>
              </a:p>
              <a:p>
                <a:pPr algn="ctr"/>
                <a:r>
                  <a:rPr lang="el-GR" sz="25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pt-B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 = variação de tempo</a:t>
                </a:r>
                <a:endParaRPr lang="pt-BR" sz="25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pt-BR" sz="3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97" y="1481683"/>
                <a:ext cx="9810206" cy="5515292"/>
              </a:xfrm>
              <a:prstGeom prst="rect">
                <a:avLst/>
              </a:prstGeom>
              <a:blipFill>
                <a:blip r:embed="rId2"/>
                <a:stretch>
                  <a:fillRect l="-559" t="-884" r="-13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0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bquestfacil.com.br/pastas/2076/img005%20-%20C%C3%B3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33" y="310503"/>
            <a:ext cx="9544046" cy="35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42133" y="4153989"/>
            <a:ext cx="93007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 Rounded MT Bold" panose="020F0704030504030204" pitchFamily="34" charset="0"/>
              </a:rPr>
              <a:t>Em A, o carro mantém velocidade constante (Movimento Uniforme - M.U.)</a:t>
            </a:r>
            <a:br>
              <a:rPr lang="pt-BR" sz="1900" dirty="0" smtClean="0">
                <a:latin typeface="Arial Rounded MT Bold" panose="020F0704030504030204" pitchFamily="34" charset="0"/>
              </a:rPr>
            </a:br>
            <a:endParaRPr lang="pt-BR" sz="1900" dirty="0" smtClean="0">
              <a:latin typeface="Arial Rounded MT Bold" panose="020F0704030504030204" pitchFamily="34" charset="0"/>
            </a:endParaRPr>
          </a:p>
          <a:p>
            <a:r>
              <a:rPr lang="pt-BR" sz="1900" dirty="0" smtClean="0">
                <a:latin typeface="Arial Rounded MT Bold" panose="020F0704030504030204" pitchFamily="34" charset="0"/>
              </a:rPr>
              <a:t>Em B, </a:t>
            </a:r>
            <a:r>
              <a:rPr lang="pt-BR" sz="1900" dirty="0">
                <a:latin typeface="Arial Rounded MT Bold" panose="020F0704030504030204" pitchFamily="34" charset="0"/>
              </a:rPr>
              <a:t>o carro </a:t>
            </a:r>
            <a:r>
              <a:rPr lang="pt-BR" sz="1900" dirty="0" smtClean="0">
                <a:latin typeface="Arial Rounded MT Bold" panose="020F0704030504030204" pitchFamily="34" charset="0"/>
              </a:rPr>
              <a:t>aumenta sua velocidade com uma aceleração constante (Movimento Uniformemente Variado </a:t>
            </a:r>
            <a:r>
              <a:rPr lang="pt-BR" sz="1900" dirty="0">
                <a:latin typeface="Arial Rounded MT Bold" panose="020F0704030504030204" pitchFamily="34" charset="0"/>
              </a:rPr>
              <a:t>- </a:t>
            </a:r>
            <a:r>
              <a:rPr lang="pt-BR" sz="1900" dirty="0" smtClean="0">
                <a:latin typeface="Arial Rounded MT Bold" panose="020F0704030504030204" pitchFamily="34" charset="0"/>
              </a:rPr>
              <a:t>M.U.V.)</a:t>
            </a:r>
            <a:br>
              <a:rPr lang="pt-BR" sz="1900" dirty="0" smtClean="0">
                <a:latin typeface="Arial Rounded MT Bold" panose="020F0704030504030204" pitchFamily="34" charset="0"/>
              </a:rPr>
            </a:br>
            <a:endParaRPr lang="pt-BR" sz="1900" dirty="0" smtClean="0">
              <a:latin typeface="Arial Rounded MT Bold" panose="020F0704030504030204" pitchFamily="34" charset="0"/>
            </a:endParaRPr>
          </a:p>
          <a:p>
            <a:r>
              <a:rPr lang="pt-BR" sz="1900" dirty="0" smtClean="0">
                <a:latin typeface="Arial Rounded MT Bold" panose="020F0704030504030204" pitchFamily="34" charset="0"/>
              </a:rPr>
              <a:t>Em C, </a:t>
            </a:r>
            <a:r>
              <a:rPr lang="pt-BR" sz="1900" dirty="0">
                <a:latin typeface="Arial Rounded MT Bold" panose="020F0704030504030204" pitchFamily="34" charset="0"/>
              </a:rPr>
              <a:t>o carro </a:t>
            </a:r>
            <a:r>
              <a:rPr lang="pt-BR" sz="1900" dirty="0" smtClean="0">
                <a:latin typeface="Arial Rounded MT Bold" panose="020F0704030504030204" pitchFamily="34" charset="0"/>
              </a:rPr>
              <a:t>diminui </a:t>
            </a:r>
            <a:r>
              <a:rPr lang="pt-BR" sz="1900" dirty="0">
                <a:latin typeface="Arial Rounded MT Bold" panose="020F0704030504030204" pitchFamily="34" charset="0"/>
              </a:rPr>
              <a:t>sua velocidade com uma </a:t>
            </a:r>
            <a:r>
              <a:rPr lang="pt-BR" sz="1900" dirty="0" smtClean="0">
                <a:latin typeface="Arial Rounded MT Bold" panose="020F0704030504030204" pitchFamily="34" charset="0"/>
              </a:rPr>
              <a:t>desaceleração </a:t>
            </a:r>
            <a:r>
              <a:rPr lang="pt-BR" sz="1900" dirty="0">
                <a:latin typeface="Arial Rounded MT Bold" panose="020F0704030504030204" pitchFamily="34" charset="0"/>
              </a:rPr>
              <a:t>constante (Movimento Uniformemente Variado - M.U.V.)</a:t>
            </a: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6380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Cooper Std Black" panose="0208090304030B020404" pitchFamily="18" charset="0"/>
              </a:rPr>
              <a:t>Gráficos do </a:t>
            </a:r>
            <a:r>
              <a:rPr lang="pt-BR" b="1" dirty="0" smtClean="0">
                <a:latin typeface="Cooper Std Black" panose="0208090304030B020404" pitchFamily="18" charset="0"/>
              </a:rPr>
              <a:t>M.U.V.</a:t>
            </a:r>
            <a:br>
              <a:rPr lang="pt-BR" b="1" dirty="0" smtClean="0">
                <a:latin typeface="Cooper Std Black" panose="0208090304030B020404" pitchFamily="18" charset="0"/>
              </a:rPr>
            </a:br>
            <a:r>
              <a:rPr lang="pt-BR" sz="3000" b="1" dirty="0" smtClean="0">
                <a:latin typeface="Cooper Std Black" panose="0208090304030B020404" pitchFamily="18" charset="0"/>
              </a:rPr>
              <a:t>Aceleração x Tempo</a:t>
            </a:r>
            <a:endParaRPr lang="pt-BR" sz="3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399" y="2932966"/>
            <a:ext cx="5707212" cy="39250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8200" y="1841863"/>
            <a:ext cx="10371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Arial Rounded MT Bold" panose="020F0704030504030204" pitchFamily="34" charset="0"/>
              </a:rPr>
              <a:t>P</a:t>
            </a:r>
            <a:r>
              <a:rPr lang="pt-BR" sz="2500" dirty="0" smtClean="0">
                <a:latin typeface="Arial Rounded MT Bold" panose="020F0704030504030204" pitchFamily="34" charset="0"/>
              </a:rPr>
              <a:t>odemos descobrir qual a variação de velocidade a partir da área de </a:t>
            </a:r>
            <a:r>
              <a:rPr lang="pt-BR" sz="2500" dirty="0">
                <a:latin typeface="Arial Rounded MT Bold" panose="020F0704030504030204" pitchFamily="34" charset="0"/>
              </a:rPr>
              <a:t>um gráfico Aceleração x </a:t>
            </a:r>
            <a:r>
              <a:rPr lang="pt-BR" sz="2500" dirty="0" smtClean="0">
                <a:latin typeface="Arial Rounded MT Bold" panose="020F0704030504030204" pitchFamily="34" charset="0"/>
              </a:rPr>
              <a:t>Tempo.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2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149" y="101559"/>
            <a:ext cx="10515600" cy="1491042"/>
          </a:xfrm>
        </p:spPr>
        <p:txBody>
          <a:bodyPr/>
          <a:lstStyle/>
          <a:p>
            <a:pPr algn="ctr"/>
            <a:r>
              <a:rPr lang="pt-BR" b="1" dirty="0">
                <a:latin typeface="Cooper Std Black" panose="0208090304030B020404" pitchFamily="18" charset="0"/>
              </a:rPr>
              <a:t>Gráficos do M.U.V.</a:t>
            </a:r>
            <a:br>
              <a:rPr lang="pt-BR" b="1" dirty="0">
                <a:latin typeface="Cooper Std Black" panose="0208090304030B020404" pitchFamily="18" charset="0"/>
              </a:rPr>
            </a:br>
            <a:r>
              <a:rPr lang="pt-BR" sz="3000" b="1" dirty="0" smtClean="0">
                <a:latin typeface="Cooper Std Black" panose="0208090304030B020404" pitchFamily="18" charset="0"/>
              </a:rPr>
              <a:t>Velocidade x Tempo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6695" y="1487030"/>
            <a:ext cx="10400243" cy="447985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 Rounded MT Bold" panose="020F0704030504030204" pitchFamily="34" charset="0"/>
              </a:rPr>
              <a:t>É possível calcular o deslocamento de um móvel a partir da área de uma gráfico Velocidade x Tempo.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77" y="2642914"/>
            <a:ext cx="53435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85949" y="858974"/>
                <a:ext cx="10515600" cy="4351338"/>
              </a:xfrm>
            </p:spPr>
            <p:txBody>
              <a:bodyPr/>
              <a:lstStyle/>
              <a:p>
                <a:r>
                  <a:rPr lang="pt-BR" sz="3500" dirty="0" smtClean="0">
                    <a:latin typeface="Arial Rounded MT Bold" panose="020F0704030504030204" pitchFamily="34" charset="0"/>
                  </a:rPr>
                  <a:t>Equação de </a:t>
                </a:r>
                <a:r>
                  <a:rPr lang="pt-BR" sz="3500" dirty="0">
                    <a:latin typeface="Arial Rounded MT Bold" panose="020F0704030504030204" pitchFamily="34" charset="0"/>
                  </a:rPr>
                  <a:t>Torricelli: </a:t>
                </a:r>
                <a:endParaRPr lang="pt-BR" sz="3500" dirty="0" smtClean="0">
                  <a:latin typeface="Arial Rounded MT Bold" panose="020F0704030504030204" pitchFamily="34" charset="0"/>
                </a:endParaRPr>
              </a:p>
              <a:p>
                <a:endParaRPr lang="pt-BR" sz="3000" dirty="0"/>
              </a:p>
              <a:p>
                <a:endParaRPr lang="pt-BR" sz="3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40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²=</m:t>
                    </m:r>
                    <m:sSub>
                      <m:sSubPr>
                        <m:ctrlPr>
                          <a:rPr lang="pt-BR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pt-BR" sz="4000" b="1" i="1">
                            <a:latin typeface="Cambria Math" panose="02040503050406030204" pitchFamily="18" charset="0"/>
                          </a:rPr>
                          <m:t>²</m:t>
                        </m:r>
                      </m:e>
                      <m:sub>
                        <m:r>
                          <a:rPr lang="pt-BR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pt-BR" sz="4000" dirty="0" smtClean="0"/>
                  <a:t>.</a:t>
                </a:r>
              </a:p>
              <a:p>
                <a:pPr marL="0" indent="0">
                  <a:buNone/>
                </a:pPr>
                <a:endParaRPr lang="pt-BR" sz="2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𝒗𝒆𝒍𝒐𝒄𝒊𝒅𝒂𝒅𝒆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𝒇𝒊𝒏𝒂𝒍</m:t>
                      </m:r>
                    </m:oMath>
                  </m:oMathPara>
                </a14:m>
                <a:endParaRPr lang="pt-BR" sz="25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sz="25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𝒗𝒆𝒍𝒐𝒄𝒊𝒅𝒂𝒅𝒆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𝒊𝒏𝒊𝒄𝒊𝒂𝒍</m:t>
                      </m:r>
                    </m:oMath>
                  </m:oMathPara>
                </a14:m>
                <a:endParaRPr lang="pt-BR" sz="25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𝒂𝒄𝒆𝒍𝒆𝒓𝒂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pt-BR" sz="2500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𝒅𝒆𝒔𝒍𝒐𝒄𝒂𝒎𝒆𝒏𝒕𝒐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949" y="858974"/>
                <a:ext cx="10515600" cy="4351338"/>
              </a:xfrm>
              <a:blipFill>
                <a:blip r:embed="rId2"/>
                <a:stretch>
                  <a:fillRect l="-1507" t="-3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478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 sem atrito com o solo. A partir dos valores de velocidade e de aceleração, é possível calcular quanto tempo se passou entre os momentos registrados nas duas imagens? Explique e, se possível, calcule.</a:t>
            </a:r>
            <a:endParaRPr lang="pt-BR" sz="2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04" y="2735491"/>
            <a:ext cx="8109105" cy="35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 sem atrito com o solo. A partir dos valores de velocidade e de aceleração, é possível calcular quanto tempo se passou entre os momentos registrados nas duas imagens? Explique e, se possível, calcule.</a:t>
            </a:r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90" y="2821566"/>
            <a:ext cx="8455426" cy="34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A imagem abaixo mostra um “robô” empurrando um bloco em cima de um piso áspero. É possível observar que a força aplicada pelo “robô” é maior que a força de atrito entre o piso e o bloco. Podemos dizer que o bloco está em Movimento Uniformemente Variado? Explique.</a:t>
            </a:r>
            <a:endParaRPr lang="pt-BR" sz="2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20" y="2849548"/>
            <a:ext cx="4926739" cy="29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 imagem abaixo temos um balde com água que se movimenta, sem atrito, a 21m/s e com aceleração igual a 5m/s². Se o balde se manter em MRUV por mais 2,2 segundos, qual será a sua velocidade final? Explique.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14" y="2454385"/>
            <a:ext cx="3938589" cy="38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A </a:t>
            </a:r>
            <a:r>
              <a:rPr lang="pt-BR" b="1" dirty="0" smtClean="0"/>
              <a:t>energia</a:t>
            </a:r>
            <a:r>
              <a:rPr lang="pt-BR" dirty="0" smtClean="0"/>
              <a:t> de um </a:t>
            </a:r>
            <a:r>
              <a:rPr lang="pt-BR" b="1" dirty="0" smtClean="0"/>
              <a:t>sistema</a:t>
            </a:r>
            <a:r>
              <a:rPr lang="pt-BR" dirty="0" smtClean="0"/>
              <a:t> permanece </a:t>
            </a:r>
            <a:r>
              <a:rPr lang="pt-BR" b="1" dirty="0" smtClean="0"/>
              <a:t>constante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91" y="1214846"/>
            <a:ext cx="6421210" cy="66171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214381" y="1656267"/>
            <a:ext cx="33571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Sem atrito (vácuo):</a:t>
            </a:r>
          </a:p>
          <a:p>
            <a:pPr algn="ctr"/>
            <a:r>
              <a:rPr lang="pt-BR" sz="3000" b="1" dirty="0" smtClean="0">
                <a:latin typeface="+mj-lt"/>
              </a:rPr>
              <a:t>Mecânica</a:t>
            </a:r>
          </a:p>
          <a:p>
            <a:endParaRPr lang="pt-BR" sz="3000" b="1" dirty="0" smtClean="0">
              <a:latin typeface="+mj-lt"/>
            </a:endParaRPr>
          </a:p>
          <a:p>
            <a:endParaRPr lang="pt-BR" sz="3000" b="1" dirty="0" smtClean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94832" y="3097798"/>
            <a:ext cx="3357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Com atrito:</a:t>
            </a:r>
          </a:p>
          <a:p>
            <a:pPr algn="ctr"/>
            <a:r>
              <a:rPr lang="pt-BR" sz="3000" b="1" dirty="0" smtClean="0">
                <a:latin typeface="+mj-lt"/>
              </a:rPr>
              <a:t>Mecânica</a:t>
            </a:r>
            <a:br>
              <a:rPr lang="pt-BR" sz="3000" b="1" dirty="0" smtClean="0">
                <a:latin typeface="+mj-lt"/>
              </a:rPr>
            </a:br>
            <a:r>
              <a:rPr lang="pt-BR" sz="3000" b="1" dirty="0" smtClean="0">
                <a:latin typeface="+mj-lt"/>
              </a:rPr>
              <a:t>Térmica</a:t>
            </a:r>
          </a:p>
          <a:p>
            <a:endParaRPr lang="pt-BR" sz="3000" b="1" dirty="0" smtClean="0">
              <a:latin typeface="+mj-lt"/>
            </a:endParaRPr>
          </a:p>
          <a:p>
            <a:endParaRPr lang="pt-BR" sz="3000" b="1" dirty="0" smtClean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2263" y="2378850"/>
            <a:ext cx="335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rial Black" panose="020B0A04020102020204" pitchFamily="34" charset="0"/>
              </a:rPr>
              <a:t>Pêndulo</a:t>
            </a:r>
          </a:p>
          <a:p>
            <a:endParaRPr lang="pt-BR" sz="3000" b="1" dirty="0" smtClean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18411" y="1750423"/>
            <a:ext cx="6871063" cy="500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9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 imagem abaixo temos um balde com água que se movimenta, sem atrito, a 28m/s (para a direita) e com aceleração igual a -3,5m/s². Se o balde se manter em MRUV, em quanto tempo ele irá parar? Explique.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54" y="2453836"/>
            <a:ext cx="4636635" cy="38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Queda Livre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259307"/>
            <a:ext cx="9144000" cy="1528549"/>
          </a:xfrm>
        </p:spPr>
        <p:txBody>
          <a:bodyPr/>
          <a:lstStyle/>
          <a:p>
            <a:r>
              <a:rPr lang="pt-BR" dirty="0" smtClean="0">
                <a:latin typeface="Adobe Caslon Pro Bold" panose="0205070206050A020403" pitchFamily="18" charset="0"/>
              </a:rPr>
              <a:t>Queda livre no vácuo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955" y="1378424"/>
            <a:ext cx="11668836" cy="3879376"/>
          </a:xfrm>
        </p:spPr>
        <p:txBody>
          <a:bodyPr>
            <a:normAutofit/>
          </a:bodyPr>
          <a:lstStyle/>
          <a:p>
            <a:pPr algn="l"/>
            <a:r>
              <a:rPr lang="pt-BR" sz="3500" dirty="0" smtClean="0">
                <a:latin typeface="Adobe Caslon Pro Bold" panose="0205070206050A020403" pitchFamily="18" charset="0"/>
              </a:rPr>
              <a:t>Qualquer corpo abandonado próximo a superfície da terra estará em queda livre. Se desprezarmos a resistência do ar, chamaremos de queda livre no vácuo.</a:t>
            </a:r>
          </a:p>
          <a:p>
            <a:pPr algn="l"/>
            <a:r>
              <a:rPr lang="pt-BR" sz="3500" b="1" dirty="0" smtClean="0">
                <a:latin typeface="Adobe Caslon Pro Bold" panose="0205070206050A020403" pitchFamily="18" charset="0"/>
              </a:rPr>
              <a:t>Vale ressaltar que Galileu Galilei, no século XVII, descobriu que o peso não influencia na velocidade de queda de um corpo.</a:t>
            </a:r>
          </a:p>
          <a:p>
            <a:r>
              <a:rPr lang="pt-BR" b="1" dirty="0" smtClean="0">
                <a:latin typeface="Adobe Caslon Pro Bold" panose="0205070206050A020403" pitchFamily="18" charset="0"/>
              </a:rPr>
              <a:t> </a:t>
            </a:r>
          </a:p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701" y="4294485"/>
            <a:ext cx="2483562" cy="23922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11" y="4926188"/>
            <a:ext cx="1609843" cy="19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42" y="365125"/>
            <a:ext cx="10998958" cy="1325563"/>
          </a:xfrm>
        </p:spPr>
        <p:txBody>
          <a:bodyPr/>
          <a:lstStyle/>
          <a:p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1660</a:t>
            </a:r>
          </a:p>
          <a:p>
            <a:r>
              <a:rPr lang="pt-BR" dirty="0" smtClean="0"/>
              <a:t>Isaac Newton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6" name="Picture 8" descr="http://fisicanacuca.xpg.uol.com.br/leis-de-newto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5" y="-150125"/>
            <a:ext cx="7820167" cy="71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ontradicaosocial.files.wordpress.com/2010/01/isaac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3" y="2946139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5654" y="365125"/>
            <a:ext cx="13769454" cy="1325563"/>
          </a:xfrm>
        </p:spPr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5" y="1690688"/>
            <a:ext cx="4772025" cy="4943475"/>
          </a:xfrm>
          <a:prstGeom prst="rect">
            <a:avLst/>
          </a:prstGeom>
        </p:spPr>
      </p:pic>
      <p:pic>
        <p:nvPicPr>
          <p:cNvPr id="1028" name="Picture 4" descr="http://hypescience.com/wp-content/uploads/2013/06/shutterstock_77659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67" y="198266"/>
            <a:ext cx="2374179" cy="20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ocities.ws/jantorreslima/gravitacaouniversal/constant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34" y="2312687"/>
            <a:ext cx="25431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63" y="3466531"/>
            <a:ext cx="4563737" cy="3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Qual a altitude necessária para a gravidade zero da terra?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62349" cy="4351338"/>
          </a:xfrm>
        </p:spPr>
        <p:txBody>
          <a:bodyPr/>
          <a:lstStyle/>
          <a:p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 quem diga que </a:t>
            </a:r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não existe tal </a:t>
            </a:r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altitude. Que jamais </a:t>
            </a:r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será nula, exceto no </a:t>
            </a:r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infinito. </a:t>
            </a:r>
          </a:p>
          <a:p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Sabe-se hoje que as moléculas de ar se desprendem da gravidade terrestre na Exosfera.</a:t>
            </a:r>
          </a:p>
          <a:p>
            <a:endParaRPr lang="pt-BR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" name="Picture 2" descr="http://www.mundoeducacao.com/upload/conteudo/images/atmos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65" y="1549974"/>
            <a:ext cx="5198897" cy="63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1164733"/>
            <a:ext cx="3162300" cy="457200"/>
          </a:xfrm>
          <a:prstGeom prst="rect">
            <a:avLst/>
          </a:prstGeom>
        </p:spPr>
      </p:pic>
      <p:pic>
        <p:nvPicPr>
          <p:cNvPr id="103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33" y="108579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84" y="911336"/>
            <a:ext cx="1552575" cy="7239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4365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1843064"/>
            <a:ext cx="3162300" cy="457200"/>
          </a:xfrm>
          <a:prstGeom prst="rect">
            <a:avLst/>
          </a:prstGeom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1772339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1" y="1566839"/>
            <a:ext cx="1666875" cy="733425"/>
          </a:xfrm>
          <a:prstGeom prst="rect">
            <a:avLst/>
          </a:prstGeom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6796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3229093"/>
            <a:ext cx="3162300" cy="457200"/>
          </a:xfrm>
          <a:prstGeom prst="rect">
            <a:avLst/>
          </a:prstGeom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313183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47" y="2971918"/>
            <a:ext cx="1676400" cy="714375"/>
          </a:xfrm>
          <a:prstGeom prst="rect">
            <a:avLst/>
          </a:prstGeom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1796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5774666"/>
            <a:ext cx="3162300" cy="457200"/>
          </a:xfrm>
          <a:prstGeom prst="rect">
            <a:avLst/>
          </a:prstGeom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5708235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85" y="5504450"/>
            <a:ext cx="1666875" cy="733425"/>
          </a:xfrm>
          <a:prstGeom prst="rect">
            <a:avLst/>
          </a:prstGeom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65632" y="421232"/>
            <a:ext cx="53538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latin typeface="Adobe Caslon Pro Bold" panose="0205070206050A020403" pitchFamily="18" charset="0"/>
              </a:rPr>
              <a:t>Caso Particular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4757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46471"/>
            <a:ext cx="10515600" cy="1973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/>
              <a:t>Energia Potencial</a:t>
            </a:r>
            <a:r>
              <a:rPr lang="pt-BR" sz="3200" dirty="0"/>
              <a:t> </a:t>
            </a:r>
            <a:r>
              <a:rPr lang="pt-BR" sz="3200" dirty="0" smtClean="0"/>
              <a:t>pode </a:t>
            </a:r>
            <a:r>
              <a:rPr lang="pt-BR" sz="3200" dirty="0"/>
              <a:t>ser armazenada em um sistema </a:t>
            </a:r>
            <a:r>
              <a:rPr lang="pt-BR" sz="3200" dirty="0" smtClean="0"/>
              <a:t>físico e ser </a:t>
            </a:r>
            <a:r>
              <a:rPr lang="pt-BR" sz="3200" dirty="0"/>
              <a:t>transformada em </a:t>
            </a:r>
            <a:r>
              <a:rPr lang="pt-BR" sz="3200" b="1" dirty="0"/>
              <a:t>energia </a:t>
            </a:r>
            <a:r>
              <a:rPr lang="pt-BR" sz="3200" b="1" dirty="0" smtClean="0"/>
              <a:t>cinética </a:t>
            </a:r>
            <a:r>
              <a:rPr lang="pt-BR" sz="3200" dirty="0" smtClean="0"/>
              <a:t>(movimento) e vice-versa.</a:t>
            </a:r>
          </a:p>
          <a:p>
            <a:pPr marL="0" indent="0" algn="ctr">
              <a:buNone/>
            </a:pPr>
            <a:r>
              <a:rPr lang="pt-BR" sz="3200" dirty="0" smtClean="0"/>
              <a:t>Energia Potencial pode ser dividida em: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01522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Energia Potencial</a:t>
            </a:r>
            <a:endParaRPr lang="pt-BR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8" y="3691012"/>
            <a:ext cx="4371431" cy="30076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04" y="3325200"/>
            <a:ext cx="1343025" cy="923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5057" y="2930484"/>
                <a:ext cx="6267994" cy="152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 smtClean="0">
                    <a:latin typeface="+mj-lt"/>
                  </a:rPr>
                  <a:t>Energia Potencial Gravitacional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𝒑𝒈</m:t>
                        </m:r>
                      </m:sub>
                    </m:sSub>
                  </m:oMath>
                </a14:m>
                <a:r>
                  <a:rPr lang="pt-BR" sz="3000" b="1" dirty="0" smtClean="0">
                    <a:latin typeface="+mj-lt"/>
                  </a:rPr>
                  <a:t>)</a:t>
                </a:r>
              </a:p>
              <a:p>
                <a:endParaRPr lang="pt-BR" sz="3000" b="1" dirty="0" smtClean="0">
                  <a:latin typeface="+mj-lt"/>
                </a:endParaRPr>
              </a:p>
              <a:p>
                <a:endParaRPr lang="pt-BR" sz="30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7" y="2930484"/>
                <a:ext cx="6267994" cy="1521057"/>
              </a:xfrm>
              <a:prstGeom prst="rect">
                <a:avLst/>
              </a:prstGeom>
              <a:blipFill>
                <a:blip r:embed="rId4"/>
                <a:stretch>
                  <a:fillRect t="-48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upload.wikimedia.org/wikipedia/commons/9/9d/Simple_harmonic_oscillat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71150" y="3474722"/>
            <a:ext cx="1403836" cy="32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102803" y="2944305"/>
                <a:ext cx="6267994" cy="152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 smtClean="0">
                    <a:latin typeface="+mj-lt"/>
                  </a:rPr>
                  <a:t>Energia Potencial Elástica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𝒆𝒍</m:t>
                        </m:r>
                      </m:sub>
                    </m:sSub>
                  </m:oMath>
                </a14:m>
                <a:r>
                  <a:rPr lang="pt-BR" sz="3000" b="1" dirty="0" smtClean="0">
                    <a:latin typeface="+mj-lt"/>
                  </a:rPr>
                  <a:t>)</a:t>
                </a:r>
              </a:p>
              <a:p>
                <a:endParaRPr lang="pt-BR" sz="3000" b="1" dirty="0" smtClean="0">
                  <a:latin typeface="+mj-lt"/>
                </a:endParaRPr>
              </a:p>
              <a:p>
                <a:endParaRPr lang="pt-BR" sz="30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803" y="2944305"/>
                <a:ext cx="6267994" cy="1521057"/>
              </a:xfrm>
              <a:prstGeom prst="rect">
                <a:avLst/>
              </a:prstGeom>
              <a:blipFill>
                <a:blip r:embed="rId6"/>
                <a:stretch>
                  <a:fillRect t="-48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91531" y="3704833"/>
                <a:ext cx="3174274" cy="513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pt-BR" sz="2500" b="1" i="0">
                            <a:latin typeface="Cambria Math" panose="02040503050406030204" pitchFamily="18" charset="0"/>
                          </a:rPr>
                          <m:t>𝐩𝐠</m:t>
                        </m:r>
                      </m:sub>
                    </m:sSub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𝐠</m:t>
                    </m:r>
                    <m:r>
                      <a:rPr lang="pt-BR" sz="2500" b="1" i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31" y="3704833"/>
                <a:ext cx="3174274" cy="513667"/>
              </a:xfrm>
              <a:prstGeom prst="rect">
                <a:avLst/>
              </a:prstGeom>
              <a:blipFill>
                <a:blip r:embed="rId7"/>
                <a:stretch>
                  <a:fillRect l="-577"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8909277" y="3632290"/>
                <a:ext cx="3174274" cy="85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𝐞𝐥</m:t>
                          </m:r>
                        </m:sub>
                      </m:sSub>
                      <m:r>
                        <a:rPr lang="pt-BR" sz="25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pt-BR" sz="2500" b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pt-BR" sz="25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277" y="3632290"/>
                <a:ext cx="3174274" cy="8588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5708235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  <p:pic>
        <p:nvPicPr>
          <p:cNvPr id="11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313183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1772339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33" y="108579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553" y="1358425"/>
            <a:ext cx="295275" cy="4000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641" y="2393674"/>
            <a:ext cx="466725" cy="5524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706" y="4420626"/>
            <a:ext cx="438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deixarmos cair (velocidade inicial igual a 0m/s)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 a 15m de altura, qual será o tempo gasto até ele tocar o solo? Use g = 10m/s².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521" y="2347351"/>
            <a:ext cx="3654880" cy="41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deixarmos cair (velocidade inicial igual a 0m/s)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 a 10m de altura, qual será o tempo gasto até ele tocar o solo? Use g = 10m/s².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83" y="2217875"/>
            <a:ext cx="4379188" cy="42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deixarmos cair (velocidade inicial igual a 0m/s)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 a 5m de altura, qual será o tempo gasto até ele tocar o solo? Use g = 10m/s².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77" y="2274765"/>
            <a:ext cx="4273731" cy="40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Lançamento Horizontal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127" y="1107583"/>
            <a:ext cx="10522039" cy="477806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dobe Caslon Pro Bold" panose="0205070206050A020403" pitchFamily="18" charset="0"/>
              </a:rPr>
              <a:t>Em vestibulares geralmente são adotadas situações: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no vácuo (Desprezando a resistência do ar).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com gravidade constante e sendo 9,8m/s².</a:t>
            </a:r>
            <a:endParaRPr lang="pt-BR" sz="2800" dirty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>
                    <a:latin typeface="Adobe Caslon Pro Bold" panose="0205070206050A020403" pitchFamily="18" charset="0"/>
                  </a:rPr>
                  <a:t>No eixo x é MU, então utilizaremos 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800" dirty="0" smtClean="0">
                    <a:latin typeface="Adobe Caslon Pro Bold" panose="0205070206050A020403" pitchFamily="18" charset="0"/>
                  </a:rPr>
                  <a:t/>
                </a:r>
                <a:br>
                  <a:rPr lang="pt-BR" sz="2800" dirty="0" smtClean="0">
                    <a:latin typeface="Adobe Caslon Pro Bold" panose="0205070206050A020403" pitchFamily="18" charset="0"/>
                  </a:rPr>
                </a:br>
                <a:r>
                  <a:rPr lang="pt-BR" sz="2800" dirty="0" smtClean="0">
                    <a:latin typeface="Adobe Caslon Pro Bold" panose="0205070206050A020403" pitchFamily="18" charset="0"/>
                  </a:rPr>
                  <a:t>No eixo y é Queda </a:t>
                </a:r>
                <a:r>
                  <a:rPr lang="pt-BR" sz="2800" dirty="0">
                    <a:latin typeface="Adobe Caslon Pro Bold" panose="0205070206050A020403" pitchFamily="18" charset="0"/>
                  </a:rPr>
                  <a:t>L</a:t>
                </a:r>
                <a:r>
                  <a:rPr lang="pt-BR" sz="2800" dirty="0" smtClean="0">
                    <a:latin typeface="Adobe Caslon Pro Bold" panose="0205070206050A020403" pitchFamily="18" charset="0"/>
                  </a:rPr>
                  <a:t>ivre, então utilizaremos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2800" dirty="0">
                  <a:latin typeface="Adobe Caslon Pro Bold" panose="0205070206050A020403" pitchFamily="18" charset="0"/>
                </a:endParaRPr>
              </a:p>
            </p:txBody>
          </p:sp>
        </mc:Choice>
        <mc:Fallback xmlns=""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  <a:blipFill rotWithShape="0">
                <a:blip r:embed="rId2"/>
                <a:stretch>
                  <a:fillRect t="-14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35104" y="309093"/>
            <a:ext cx="9144000" cy="1262130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br>
              <a:rPr lang="pt-BR" sz="4800" dirty="0" smtClean="0">
                <a:latin typeface="Adobe Caslon Pro Bold" panose="0205070206050A020403" pitchFamily="18" charset="0"/>
              </a:rPr>
            </a:br>
            <a:r>
              <a:rPr lang="pt-BR" sz="4800" dirty="0" smtClean="0">
                <a:latin typeface="Adobe Caslon Pro Bold" panose="0205070206050A020403" pitchFamily="18" charset="0"/>
              </a:rPr>
              <a:t>Velocidade Resultante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4" y="122193"/>
            <a:ext cx="8496399" cy="66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47" y="1571223"/>
            <a:ext cx="4029653" cy="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foram lançados horizontalmente dois projéteis, um a 30m/s e outro a 15m/s. Podemos dizer que o alcance horizontal de um é o dobro do outro?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09" y="2403567"/>
            <a:ext cx="9323819" cy="38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foram lançados horizontalmente dois projéteis (A e B), o projétil A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15m de altura e a 14m/s e o projétil B a 9m de altura e a 30m/s. Qual dos projéteis passa mais tempo viajando no ar?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17" y="2568348"/>
            <a:ext cx="67818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46471"/>
            <a:ext cx="10515600" cy="1973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Energia Cinética </a:t>
            </a:r>
            <a:r>
              <a:rPr lang="pt-BR" sz="3200" dirty="0" smtClean="0"/>
              <a:t>ou energia de movimento. Depende da massa e da velocidade de um corpo.</a:t>
            </a:r>
            <a:endParaRPr lang="pt-BR" sz="3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01522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Energia Cinética</a:t>
            </a:r>
            <a:endParaRPr lang="pt-BR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04" y="3325200"/>
            <a:ext cx="1343025" cy="923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760888" y="2259195"/>
                <a:ext cx="6267994" cy="152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 smtClean="0">
                    <a:latin typeface="+mj-lt"/>
                  </a:rPr>
                  <a:t>Energia Cinética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pt-BR" sz="3000" b="1" dirty="0" smtClean="0">
                    <a:latin typeface="+mj-lt"/>
                  </a:rPr>
                  <a:t>)</a:t>
                </a:r>
              </a:p>
              <a:p>
                <a:endParaRPr lang="pt-BR" sz="3000" b="1" dirty="0" smtClean="0">
                  <a:latin typeface="+mj-lt"/>
                </a:endParaRPr>
              </a:p>
              <a:p>
                <a:endParaRPr lang="pt-BR" sz="30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888" y="2259195"/>
                <a:ext cx="6267994" cy="1521057"/>
              </a:xfrm>
              <a:prstGeom prst="rect">
                <a:avLst/>
              </a:prstGeom>
              <a:blipFill>
                <a:blip r:embed="rId3"/>
                <a:stretch>
                  <a:fillRect t="-48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2" y="4129388"/>
            <a:ext cx="8556171" cy="2850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307748" y="3073004"/>
                <a:ext cx="3174274" cy="85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pt-BR" sz="25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  <m:r>
                            <a:rPr lang="pt-BR" sz="2500" b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48" y="3073004"/>
                <a:ext cx="3174274" cy="858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1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horizontalmente um projétil a 5 metros de altura. Considerando a gravidade 9,8m/s², qual foi a velocidade de lançamento? Despreze a resistência do ar.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54" y="2468882"/>
            <a:ext cx="10287380" cy="35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horizontalmente um projétil a 8 metros de altura. Considerando a gravidade 9,8m/s² e que ele foi lançado a 14m/s, qual foi o seu alcance? Despreze a resistência do ar.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03" y="2277427"/>
            <a:ext cx="81724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Lançamento Vertical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00501"/>
            <a:ext cx="10515600" cy="2291190"/>
          </a:xfrm>
        </p:spPr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vertical para cima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1446"/>
            <a:ext cx="10515600" cy="553551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Adobe Caslon Pro Bold" panose="0205070206050A020403" pitchFamily="18" charset="0"/>
              </a:rPr>
              <a:t> 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Tempo de subida é igual ao tempo de descida.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Ao atingir a altura máxima a velocidade é nula, logo após muda de sentido.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Em um mesmo ponto da trajetória, as velocidades do corpo na subida e na descida têm módulos iguais.</a:t>
            </a:r>
          </a:p>
          <a:p>
            <a:endParaRPr lang="pt-BR" dirty="0"/>
          </a:p>
        </p:txBody>
      </p:sp>
      <p:pic>
        <p:nvPicPr>
          <p:cNvPr id="1026" name="Picture 2" descr="http://www.robsonpiresxerife.com/wp-content/uploads/2012/08/Bolinha-pulando-GI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571999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09" y="3409205"/>
            <a:ext cx="651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Vertical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(Fórmulas)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7785" y="1825625"/>
            <a:ext cx="6386015" cy="4351338"/>
          </a:xfrm>
        </p:spPr>
        <p:txBody>
          <a:bodyPr/>
          <a:lstStyle/>
          <a:p>
            <a:r>
              <a:rPr lang="pt-BR" dirty="0" smtClean="0">
                <a:latin typeface="Adobe Caslon Pro Bold" panose="0205070206050A020403" pitchFamily="18" charset="0"/>
              </a:rPr>
              <a:t>Trajetória orientada pra cima: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Adota-se gravidade sempre negativa.</a:t>
            </a:r>
          </a:p>
          <a:p>
            <a:endParaRPr lang="pt-BR" dirty="0">
              <a:latin typeface="Adobe Caslon Pro Bold" panose="0205070206050A020403" pitchFamily="18" charset="0"/>
            </a:endParaRPr>
          </a:p>
          <a:p>
            <a:r>
              <a:rPr lang="pt-BR" dirty="0" smtClean="0">
                <a:latin typeface="Adobe Caslon Pro Bold" panose="0205070206050A020403" pitchFamily="18" charset="0"/>
              </a:rPr>
              <a:t>Trajetória orientada pra baixo: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Adota-se gravidade sempre positiva.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endParaRPr lang="pt-BR" dirty="0" smtClean="0">
              <a:latin typeface="Adobe Caslon Pro Bold" panose="0205070206050A0204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5" y="1690688"/>
            <a:ext cx="4632468" cy="39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www.sintonizacaoreiki.org/Artigos/Tolerancia/ball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661"/>
            <a:ext cx="12192001" cy="68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73993" y="230188"/>
            <a:ext cx="10844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Lançamento 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Vertical</a:t>
            </a:r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</a:br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Fórmula do tempo de 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subida (</a:t>
            </a:r>
            <a:r>
              <a:rPr lang="pt-BR" sz="4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</a:t>
            </a:r>
            <a:r>
              <a:rPr lang="pt-BR" sz="2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s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) </a:t>
            </a:r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e permanência no ar 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(</a:t>
            </a:r>
            <a:r>
              <a:rPr lang="pt-BR" sz="4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</a:t>
            </a:r>
            <a:r>
              <a:rPr lang="pt-BR" sz="2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)</a:t>
            </a:r>
            <a:endParaRPr lang="pt-BR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54085" y="1598820"/>
                <a:ext cx="6096000" cy="35511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4400" dirty="0">
                  <a:solidFill>
                    <a:schemeClr val="bg1"/>
                  </a:solidFill>
                </a:endParaRPr>
              </a:p>
              <a:p>
                <a:endParaRPr lang="pt-BR" sz="4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2·</m:t>
                              </m:r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85" y="1598820"/>
                <a:ext cx="6096000" cy="35511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0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lançado, do solo, um projétil a 30m/s. Supondo que a gravidade local é 10m/s², quanto tempo o projétil permanece no ar até tocar o solo? Demonstre com cálculos.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08" y="2394268"/>
            <a:ext cx="5731738" cy="38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lançado, a 15m do solo, um projétil a 20m/s. Supondo que a gravidade local é 10m/s², quanto tempo o projétil permanece no ar até tocar o solo? Demonstre com cálculos.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195" y="2204765"/>
            <a:ext cx="38004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lançarmos um projétil, a 15m de altura, para baixo a 5m/s (como é mostrado na imagem abaixo), ele irá demorar pouco tempo para tocar o solo. Demonstre com cálculos o valor desse tempo.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052" y="2106521"/>
            <a:ext cx="3875313" cy="44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1515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Um </a:t>
            </a:r>
            <a:r>
              <a:rPr lang="pt-BR" sz="2400" dirty="0"/>
              <a:t>boi de 300kg e um veado de 90kg são soltos dentro de uma câmara de vácuo em funcionamento. Qual dos dois toca o solo primeiro?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38200" y="2046516"/>
            <a:ext cx="10515600" cy="1045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89065" y="3091546"/>
            <a:ext cx="10813869" cy="151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Qual a altura máxima que atinge um projétil lançado a 180km/h na vertical e no vácuo? Considere g = 10m/s².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987335" y="4093031"/>
            <a:ext cx="10515600" cy="1045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838200" y="5090164"/>
            <a:ext cx="10813869" cy="151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É possível atingir um alvo a 43 metros de altura com um projétil lançado a 30m/s do solo na vertical? Considere g = 10m/s² e despreze a resistência do ar.</a:t>
            </a:r>
          </a:p>
        </p:txBody>
      </p:sp>
    </p:spTree>
    <p:extLst>
      <p:ext uri="{BB962C8B-B14F-4D97-AF65-F5344CB8AC3E}">
        <p14:creationId xmlns:p14="http://schemas.microsoft.com/office/powerpoint/2010/main" val="30240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3183" y="399245"/>
                <a:ext cx="11861441" cy="62333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4000" dirty="0" smtClean="0">
                    <a:latin typeface="Arial Black" panose="020B0A04020102020204" pitchFamily="34" charset="0"/>
                  </a:rPr>
                  <a:t>Energia Mecânica = </a:t>
                </a:r>
                <a:r>
                  <a:rPr lang="pt-BR" sz="4000" dirty="0" err="1" smtClean="0">
                    <a:solidFill>
                      <a:schemeClr val="accent5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pt-BR" sz="2500" dirty="0" err="1" smtClean="0">
                    <a:solidFill>
                      <a:schemeClr val="accent5"/>
                    </a:solidFill>
                    <a:latin typeface="Arial Black" panose="020B0A04020102020204" pitchFamily="34" charset="0"/>
                  </a:rPr>
                  <a:t>c</a:t>
                </a:r>
                <a:r>
                  <a:rPr lang="pt-BR" sz="4000" dirty="0" smtClean="0">
                    <a:latin typeface="Arial Black" panose="020B0A04020102020204" pitchFamily="34" charset="0"/>
                  </a:rPr>
                  <a:t> + </a:t>
                </a:r>
                <a:r>
                  <a:rPr lang="pt-BR" sz="4000" dirty="0" err="1" smtClean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pt-BR" sz="2500" dirty="0" err="1" smtClean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el</a:t>
                </a:r>
                <a:r>
                  <a:rPr lang="pt-BR" sz="4000" dirty="0" smtClean="0">
                    <a:latin typeface="Arial Black" panose="020B0A04020102020204" pitchFamily="34" charset="0"/>
                  </a:rPr>
                  <a:t> + </a:t>
                </a:r>
                <a:r>
                  <a:rPr lang="pt-BR" sz="4000" dirty="0" err="1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pt-BR" sz="2500" dirty="0" err="1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pg</a:t>
                </a:r>
                <a:endParaRPr lang="pt-BR" sz="4000" dirty="0" smtClean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  <a:p>
                <a:pPr marL="0" indent="0">
                  <a:buNone/>
                </a:pPr>
                <a:endParaRPr lang="pt-BR" sz="4000" dirty="0" smtClean="0"/>
              </a:p>
              <a:p>
                <a:r>
                  <a:rPr lang="pt-BR" sz="4000" dirty="0" smtClean="0">
                    <a:solidFill>
                      <a:schemeClr val="accent5"/>
                    </a:solidFill>
                    <a:latin typeface="Book Antiqua" panose="02040602050305030304" pitchFamily="18" charset="0"/>
                  </a:rPr>
                  <a:t>Energia cinética</a:t>
                </a:r>
                <a:r>
                  <a:rPr lang="pt-BR" sz="4000" dirty="0" smtClean="0"/>
                  <a:t> 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b="0" dirty="0" smtClean="0">
                    <a:solidFill>
                      <a:schemeClr val="accent5"/>
                    </a:solidFill>
                  </a:rPr>
                  <a:t> </a:t>
                </a:r>
                <a:endParaRPr lang="pt-BR" sz="4000" b="0" dirty="0" smtClean="0"/>
              </a:p>
              <a:p>
                <a:pPr marL="0" indent="0">
                  <a:buNone/>
                </a:pPr>
                <a:endParaRPr lang="pt-BR" sz="4000" b="0" dirty="0" smtClean="0"/>
              </a:p>
              <a:p>
                <a:r>
                  <a:rPr lang="pt-BR" sz="40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Energia </a:t>
                </a:r>
                <a:r>
                  <a:rPr lang="pt-BR" sz="4000" dirty="0" smtClean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Potencial Elástica</a:t>
                </a:r>
                <a:r>
                  <a:rPr lang="pt-BR" sz="4000" dirty="0" smtClean="0"/>
                  <a:t> </a:t>
                </a:r>
                <a:r>
                  <a:rPr lang="pt-BR" sz="4000" dirty="0"/>
                  <a:t>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pt-BR" sz="4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pt-BR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4000" dirty="0" smtClean="0"/>
              </a:p>
              <a:p>
                <a:pPr marL="0" indent="0">
                  <a:buNone/>
                </a:pPr>
                <a:endParaRPr lang="pt-BR" sz="4000" dirty="0" smtClean="0"/>
              </a:p>
              <a:p>
                <a:r>
                  <a:rPr lang="pt-BR" sz="40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Energia </a:t>
                </a:r>
                <a:r>
                  <a:rPr lang="pt-BR" sz="4000" dirty="0" smtClean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Potencial Gravitacional</a:t>
                </a:r>
                <a:r>
                  <a:rPr lang="pt-BR" sz="4000" dirty="0" smtClean="0"/>
                  <a:t> </a:t>
                </a:r>
                <a:r>
                  <a:rPr lang="pt-BR" sz="4000" dirty="0"/>
                  <a:t>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𝑝𝑔</m:t>
                        </m:r>
                      </m:sub>
                    </m:sSub>
                    <m:r>
                      <a:rPr lang="pt-BR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pt-BR" sz="4000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183" y="399245"/>
                <a:ext cx="11861441" cy="6233375"/>
              </a:xfrm>
              <a:blipFill rotWithShape="0">
                <a:blip r:embed="rId2"/>
                <a:stretch>
                  <a:fillRect l="-1645" t="-27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1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Vetores Velocidade e Aceleração no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Lançamento de Projéteis utilizando o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00501"/>
            <a:ext cx="10515600" cy="2291190"/>
          </a:xfrm>
        </p:spPr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vertical para cima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1446"/>
            <a:ext cx="10515600" cy="553551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Adobe Caslon Pro Bold" panose="0205070206050A020403" pitchFamily="18" charset="0"/>
              </a:rPr>
              <a:t> 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Tempo de subida é igual ao tempo de descida.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Ao atingir a altura máxima a velocidade é nula, logo após muda de sentido.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Em um mesmo ponto da trajetória, as velocidades do corpo na subida e na descida têm módulos iguais.</a:t>
            </a:r>
          </a:p>
          <a:p>
            <a:endParaRPr lang="pt-BR" dirty="0"/>
          </a:p>
        </p:txBody>
      </p:sp>
      <p:pic>
        <p:nvPicPr>
          <p:cNvPr id="1026" name="Picture 2" descr="http://www.robsonpiresxerife.com/wp-content/uploads/2012/08/Bolinha-pulando-GI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571999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09" y="3409205"/>
            <a:ext cx="651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127" y="1107583"/>
            <a:ext cx="10522039" cy="477806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dobe Caslon Pro Bold" panose="0205070206050A020403" pitchFamily="18" charset="0"/>
              </a:rPr>
              <a:t>Em vestibulares geralmente são adotadas situações: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no vácuo (Desprezando a resistência do ar).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com gravidade constante e sendo 9,8m/s².</a:t>
            </a:r>
            <a:endParaRPr lang="pt-BR" sz="2800" dirty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>
                    <a:latin typeface="Adobe Caslon Pro Bold" panose="0205070206050A020403" pitchFamily="18" charset="0"/>
                  </a:rPr>
                  <a:t>No eixo x é MU, então utilizaremos 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800" dirty="0" smtClean="0">
                    <a:latin typeface="Adobe Caslon Pro Bold" panose="0205070206050A020403" pitchFamily="18" charset="0"/>
                  </a:rPr>
                  <a:t/>
                </a:r>
                <a:br>
                  <a:rPr lang="pt-BR" sz="2800" dirty="0" smtClean="0">
                    <a:latin typeface="Adobe Caslon Pro Bold" panose="0205070206050A020403" pitchFamily="18" charset="0"/>
                  </a:rPr>
                </a:br>
                <a:r>
                  <a:rPr lang="pt-BR" sz="2800" dirty="0" smtClean="0">
                    <a:latin typeface="Adobe Caslon Pro Bold" panose="0205070206050A020403" pitchFamily="18" charset="0"/>
                  </a:rPr>
                  <a:t>No eixo y é Queda </a:t>
                </a:r>
                <a:r>
                  <a:rPr lang="pt-BR" sz="2800" dirty="0">
                    <a:latin typeface="Adobe Caslon Pro Bold" panose="0205070206050A020403" pitchFamily="18" charset="0"/>
                  </a:rPr>
                  <a:t>L</a:t>
                </a:r>
                <a:r>
                  <a:rPr lang="pt-BR" sz="2800" dirty="0" smtClean="0">
                    <a:latin typeface="Adobe Caslon Pro Bold" panose="0205070206050A020403" pitchFamily="18" charset="0"/>
                  </a:rPr>
                  <a:t>ivre, então utilizaremos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2800" dirty="0">
                  <a:latin typeface="Adobe Caslon Pro Bold" panose="0205070206050A020403" pitchFamily="18" charset="0"/>
                </a:endParaRPr>
              </a:p>
            </p:txBody>
          </p:sp>
        </mc:Choice>
        <mc:Fallback xmlns=""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  <a:blipFill rotWithShape="0">
                <a:blip r:embed="rId2"/>
                <a:stretch>
                  <a:fillRect t="-14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35104" y="309093"/>
            <a:ext cx="9144000" cy="1262130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br>
              <a:rPr lang="pt-BR" sz="4800" dirty="0" smtClean="0">
                <a:latin typeface="Adobe Caslon Pro Bold" panose="0205070206050A020403" pitchFamily="18" charset="0"/>
              </a:rPr>
            </a:br>
            <a:r>
              <a:rPr lang="pt-BR" sz="4800" dirty="0" smtClean="0">
                <a:latin typeface="Adobe Caslon Pro Bold" panose="0205070206050A020403" pitchFamily="18" charset="0"/>
              </a:rPr>
              <a:t>Velocidade Resultante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4" y="122193"/>
            <a:ext cx="8496399" cy="66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47" y="1571223"/>
            <a:ext cx="4029653" cy="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Oblíquo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518185" y="1690688"/>
                <a:ext cx="5056545" cy="4351338"/>
              </a:xfrm>
            </p:spPr>
            <p:txBody>
              <a:bodyPr/>
              <a:lstStyle/>
              <a:p>
                <a:r>
                  <a:rPr lang="pt-BR" dirty="0" smtClean="0"/>
                  <a:t>Onde:</a:t>
                </a:r>
                <a:br>
                  <a:rPr lang="pt-B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az-Cyrl-AZ" b="1" i="1" smtClean="0">
                        <a:latin typeface="Cambria Math" panose="02040503050406030204" pitchFamily="18" charset="0"/>
                      </a:rPr>
                      <m:t>Ѳ</m:t>
                    </m:r>
                  </m:oMath>
                </a14:m>
                <a:r>
                  <a:rPr lang="pt-BR" b="0" dirty="0" smtClean="0"/>
                  <a:t/>
                </a:r>
                <a:br>
                  <a:rPr lang="pt-BR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𝒔𝒆𝒏</m:t>
                    </m:r>
                    <m:r>
                      <a:rPr lang="az-Cyrl-AZ" b="1" i="1">
                        <a:latin typeface="Cambria Math" panose="02040503050406030204" pitchFamily="18" charset="0"/>
                      </a:rPr>
                      <m:t>Ѳ</m:t>
                    </m:r>
                  </m:oMath>
                </a14:m>
                <a:r>
                  <a:rPr lang="pt-BR" dirty="0" smtClean="0"/>
                  <a:t/>
                </a:r>
                <a:br>
                  <a:rPr lang="pt-BR" dirty="0" smtClean="0"/>
                </a:b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𝑎𝑙𝑡𝑢𝑟𝑎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𝑥𝑖𝑚𝑎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b="0" dirty="0" smtClean="0"/>
                  <a:t/>
                </a:r>
                <a:br>
                  <a:rPr lang="pt-BR" b="0" dirty="0" smtClean="0"/>
                </a:b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𝑎𝑙𝑐𝑎𝑛𝑐𝑒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h𝑜𝑟𝑖𝑧𝑜𝑛𝑡𝑎𝑙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b="0" dirty="0" smtClean="0"/>
                  <a:t/>
                </a:r>
                <a:br>
                  <a:rPr lang="pt-BR" b="0" dirty="0" smtClean="0"/>
                </a:b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𝑎𝑐𝑒𝑙𝑒𝑟𝑎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çã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𝑔𝑟𝑎𝑣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8185" y="1690688"/>
                <a:ext cx="5056545" cy="4351338"/>
              </a:xfrm>
              <a:blipFill rotWithShape="0">
                <a:blip r:embed="rId2"/>
                <a:stretch>
                  <a:fillRect l="-2169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files.efd321.webnode.com.br/200000299-ac21bad1bc/MARTEL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7" y="132582"/>
            <a:ext cx="2252775" cy="13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ifs-animados.net/esportes/esporte0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60" y="4116917"/>
            <a:ext cx="2763240" cy="29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89" y="1420452"/>
            <a:ext cx="7478196" cy="53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Oblíquo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5493" y="1690688"/>
            <a:ext cx="591942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dobe Caslon Pro Bold" panose="0205070206050A020403" pitchFamily="18" charset="0"/>
              </a:rPr>
              <a:t>Lembre-se que:</a:t>
            </a:r>
            <a:br>
              <a:rPr lang="pt-BR" dirty="0">
                <a:latin typeface="Adobe Caslon Pro Bold" panose="0205070206050A020403" pitchFamily="18" charset="0"/>
              </a:rPr>
            </a:br>
            <a:r>
              <a:rPr lang="pt-BR" sz="3200" dirty="0" smtClean="0">
                <a:latin typeface="Adobe Caslon Pro Bold" panose="0205070206050A020403" pitchFamily="18" charset="0"/>
              </a:rPr>
              <a:t>O </a:t>
            </a:r>
            <a:r>
              <a:rPr lang="pt-BR" sz="3200" dirty="0">
                <a:latin typeface="Adobe Caslon Pro Bold" panose="0205070206050A020403" pitchFamily="18" charset="0"/>
              </a:rPr>
              <a:t>tempo de subida e descida é o mesmo</a:t>
            </a:r>
            <a:r>
              <a:rPr lang="pt-BR" sz="3200" dirty="0" smtClean="0">
                <a:latin typeface="Adobe Caslon Pro Bold" panose="0205070206050A020403" pitchFamily="18" charset="0"/>
              </a:rPr>
              <a:t>.</a:t>
            </a:r>
            <a:br>
              <a:rPr lang="pt-BR" sz="3200" dirty="0" smtClean="0">
                <a:latin typeface="Adobe Caslon Pro Bold" panose="0205070206050A020403" pitchFamily="18" charset="0"/>
              </a:rPr>
            </a:br>
            <a:r>
              <a:rPr lang="pt-BR" sz="3200" dirty="0" smtClean="0">
                <a:latin typeface="Adobe Caslon Pro Bold" panose="0205070206050A020403" pitchFamily="18" charset="0"/>
              </a:rPr>
              <a:t>A velocidade de partida é a mesma na chegada.</a:t>
            </a:r>
            <a:r>
              <a:rPr lang="pt-BR" sz="3200" dirty="0">
                <a:latin typeface="Adobe Caslon Pro Bold" panose="0205070206050A020403" pitchFamily="18" charset="0"/>
              </a:rPr>
              <a:t/>
            </a:r>
            <a:br>
              <a:rPr lang="pt-BR" sz="3200" dirty="0">
                <a:latin typeface="Adobe Caslon Pro Bold" panose="0205070206050A020403" pitchFamily="18" charset="0"/>
              </a:rPr>
            </a:br>
            <a:r>
              <a:rPr lang="pt-BR" sz="3200" dirty="0">
                <a:latin typeface="Adobe Caslon Pro Bold" panose="0205070206050A020403" pitchFamily="18" charset="0"/>
              </a:rPr>
              <a:t> </a:t>
            </a:r>
          </a:p>
          <a:p>
            <a:pPr marL="0" indent="0">
              <a:buNone/>
            </a:pPr>
            <a:endParaRPr lang="pt-BR" dirty="0" smtClean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http://3.bp.blogspot.com/-35hjh1Q-RYg/TezpRXmDeUI/AAAAAAAAZ98/y3xeCaonLV8/s1600/obl%25C3%25ADquohoj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" y="1553594"/>
            <a:ext cx="5261925" cy="386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iles.efd321.webnode.com.br/200000299-ac21bad1bc/MARTEL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7" y="132582"/>
            <a:ext cx="2252775" cy="13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gifs-animados.net/esportes/esporte0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77" y="295778"/>
            <a:ext cx="1050350" cy="11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571" y="705397"/>
            <a:ext cx="11865429" cy="299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obliquamente uma projétil, como mostra a imagem abaixo. Os vetores indicados pelos números 1, 2, 3 e 4 são, respectivamente, os vetores: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Velocidade resultante, velocidade horizontal, aceleração e resistência do ar.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vertical,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horizontal, aceleração e resistência do ar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Aceleração,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vertical,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resistência do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ar e força.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Força,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resultante, velocidade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horizontal e aceleração.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06" y="3470785"/>
            <a:ext cx="5536229" cy="31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572" y="705396"/>
            <a:ext cx="5029200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obliquamente uma projétil, como mostra a imagem abaixo. O vetor que melhor representa o vetor aceleração do projétil é o vetor de número: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 representa o vetor aceleração.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73" y="1307233"/>
            <a:ext cx="53816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o vetor que melhor representa a velocidade resultante do projétil é o vetor: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30" y="1732190"/>
            <a:ext cx="50006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 pêndulo que oscila 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Pendulum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(HTML5)”. Por que a energia cinética é zero e a energia potencial gravitacional é máxima?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11" y="1750425"/>
            <a:ext cx="5469392" cy="47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o vetor que melhor representa a aceleração do projétil é o vetor: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30" y="1732190"/>
            <a:ext cx="50006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o vetor que melhor representa a resistência do ar agindo sobre o projétil é o vetor: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30" y="1732190"/>
            <a:ext cx="50006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As imagens abaixo mostram três momentos de um lançamento oblíquo. Qual dos vetores não mudou? Ele indica qual grandeza Física?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1" y="2237951"/>
            <a:ext cx="2463386" cy="32453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78" y="2175260"/>
            <a:ext cx="2780052" cy="33079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087" y="2309040"/>
            <a:ext cx="4528729" cy="31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2664</Words>
  <Application>Microsoft Office PowerPoint</Application>
  <PresentationFormat>Widescreen</PresentationFormat>
  <Paragraphs>272</Paragraphs>
  <Slides>92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107" baseType="lpstr">
      <vt:lpstr>Adobe Caslon Pro Bold</vt:lpstr>
      <vt:lpstr>Arial</vt:lpstr>
      <vt:lpstr>Arial Black</vt:lpstr>
      <vt:lpstr>Arial Narrow</vt:lpstr>
      <vt:lpstr>Arial Rounded MT Bold</vt:lpstr>
      <vt:lpstr>Berlin Sans FB Demi</vt:lpstr>
      <vt:lpstr>Book Antiqua</vt:lpstr>
      <vt:lpstr>Britannic Bold</vt:lpstr>
      <vt:lpstr>Calibri</vt:lpstr>
      <vt:lpstr>Calibri Light</vt:lpstr>
      <vt:lpstr>Cambria Math</vt:lpstr>
      <vt:lpstr>Cooper Std Black</vt:lpstr>
      <vt:lpstr>Gungsuh</vt:lpstr>
      <vt:lpstr>Times New Roman</vt:lpstr>
      <vt:lpstr>Tema do Office</vt:lpstr>
      <vt:lpstr>Atividades PhET sobre Mecânica  - Energia Mecânica - Movimento Retilíneo Uniforme (MRU) - Movimento Retilíneo Uniformemente Variado (MRUV) - Queda livre - Lançamento de Projéteis    </vt:lpstr>
      <vt:lpstr>Atividade PHet sobre Energia no MHS (Pêndulos) utilizando o OA “Pendulum Lab (HTML5)”</vt:lpstr>
      <vt:lpstr>Apresentação do PowerPoint</vt:lpstr>
      <vt:lpstr>Apresentação do PowerPoint</vt:lpstr>
      <vt:lpstr>A energia de um sistema permanece constante</vt:lpstr>
      <vt:lpstr>Energia Potencial</vt:lpstr>
      <vt:lpstr>Energia Cinética</vt:lpstr>
      <vt:lpstr>Apresentação do PowerPoint</vt:lpstr>
      <vt:lpstr>Questão 1</vt:lpstr>
      <vt:lpstr>Questão 2</vt:lpstr>
      <vt:lpstr>Questão 3</vt:lpstr>
      <vt:lpstr>Questão 4</vt:lpstr>
      <vt:lpstr>Questão 5</vt:lpstr>
      <vt:lpstr>Atividade PHet sobre Energia Mecânica utilizando a simulação “Energy Skate Park: Basics”</vt:lpstr>
      <vt:lpstr>Questão 1</vt:lpstr>
      <vt:lpstr>Questão 2</vt:lpstr>
      <vt:lpstr>Questão 3</vt:lpstr>
      <vt:lpstr>Questão 4</vt:lpstr>
      <vt:lpstr>Questão 5</vt:lpstr>
      <vt:lpstr>Atividade PHet sobre a Lei de Hooke utilizando o OA “Hooke’s Law”</vt:lpstr>
      <vt:lpstr>Força Elástica e Lei de Hooke</vt:lpstr>
      <vt:lpstr>Associação de molas (Paralelo e Série)</vt:lpstr>
      <vt:lpstr>Questão 1</vt:lpstr>
      <vt:lpstr>Questão 2</vt:lpstr>
      <vt:lpstr>Questão 3</vt:lpstr>
      <vt:lpstr>Questão 4</vt:lpstr>
      <vt:lpstr>Questão 5</vt:lpstr>
      <vt:lpstr>Questão 6</vt:lpstr>
      <vt:lpstr>Questão 7</vt:lpstr>
      <vt:lpstr>Atividade Phet sobre  Movimento Retilíneo Uniforme (M.R.U.)  utilizando o OA “Force and Motion: Basics”</vt:lpstr>
      <vt:lpstr>Movimento Retilíneo Uniforme (MRU)</vt:lpstr>
      <vt:lpstr>Gráficos do M.U.</vt:lpstr>
      <vt:lpstr>Gráficos do M.U.</vt:lpstr>
      <vt:lpstr>Gráficos do M.U.</vt:lpstr>
      <vt:lpstr>Questão 1</vt:lpstr>
      <vt:lpstr>Questão 2</vt:lpstr>
      <vt:lpstr>Questão 3</vt:lpstr>
      <vt:lpstr>Questão 4</vt:lpstr>
      <vt:lpstr>Questão 5</vt:lpstr>
      <vt:lpstr>Atividade Phet sobre  Movimento Retilíneo Uniformemente Variado  (M.R.U.V.)  utilizando o OA “Force and Motion: Basics”</vt:lpstr>
      <vt:lpstr>Movimento Retilíneo  Uniformemente Variado (MRUV)</vt:lpstr>
      <vt:lpstr>Apresentação do PowerPoint</vt:lpstr>
      <vt:lpstr>Gráficos do M.U.V. Aceleração x Tempo</vt:lpstr>
      <vt:lpstr>Gráficos do M.U.V. Velocidade x Tempo</vt:lpstr>
      <vt:lpstr>Apresentação do PowerPoint</vt:lpstr>
      <vt:lpstr>Questão 1</vt:lpstr>
      <vt:lpstr>Questão 2</vt:lpstr>
      <vt:lpstr>Questão 3</vt:lpstr>
      <vt:lpstr>Questão 4</vt:lpstr>
      <vt:lpstr>Questão 5</vt:lpstr>
      <vt:lpstr>Atividade PHet sobre Queda Livre utilizando o  OA “Projectile Motion (HTML5)”</vt:lpstr>
      <vt:lpstr>Queda livre no vácuo </vt:lpstr>
      <vt:lpstr>Gravidade</vt:lpstr>
      <vt:lpstr>Gravidade</vt:lpstr>
      <vt:lpstr>Qual a altitude necessária para a gravidade zero da terra?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Questão 1</vt:lpstr>
      <vt:lpstr>Questão 2</vt:lpstr>
      <vt:lpstr>Questão 3</vt:lpstr>
      <vt:lpstr>Atividade PHet sobre Lançamento Horizontal utilizando o  OA “Projectile Motion (HTML5)”</vt:lpstr>
      <vt:lpstr>Lançamento Horizontal</vt:lpstr>
      <vt:lpstr>Lançamento Horizontal</vt:lpstr>
      <vt:lpstr>Lançamento Horizontal Velocidade Resultante</vt:lpstr>
      <vt:lpstr>Questão 1</vt:lpstr>
      <vt:lpstr>Questão 2</vt:lpstr>
      <vt:lpstr>Questão 3</vt:lpstr>
      <vt:lpstr>Questão 3</vt:lpstr>
      <vt:lpstr>Atividade PHet sobre Lançamento Vertical utilizando o  OA “Projectile Motion (HTML5)”</vt:lpstr>
      <vt:lpstr>Lançamento vertical para cima </vt:lpstr>
      <vt:lpstr>Lançamento Vertical (Fórmulas)</vt:lpstr>
      <vt:lpstr>Apresentação do PowerPoint</vt:lpstr>
      <vt:lpstr>Questão 1</vt:lpstr>
      <vt:lpstr>Questão 2</vt:lpstr>
      <vt:lpstr>Questão 3</vt:lpstr>
      <vt:lpstr>Questão 4</vt:lpstr>
      <vt:lpstr>Atividade Phet sobre  Vetores Velocidade e Aceleração no Lançamento de Projéteis utilizando o OA “Projectile Motion (HTML5)”</vt:lpstr>
      <vt:lpstr>Lançamento vertical para cima </vt:lpstr>
      <vt:lpstr>Lançamento Horizontal</vt:lpstr>
      <vt:lpstr>Lançamento Horizontal</vt:lpstr>
      <vt:lpstr>Lançamento Horizontal Velocidade Resultante</vt:lpstr>
      <vt:lpstr>Lançamento Oblíquo</vt:lpstr>
      <vt:lpstr>Lançamento Oblíquo</vt:lpstr>
      <vt:lpstr>Questão 1</vt:lpstr>
      <vt:lpstr>Questão 2</vt:lpstr>
      <vt:lpstr>Questão 3</vt:lpstr>
      <vt:lpstr>Questão 4</vt:lpstr>
      <vt:lpstr>Questão 5</vt:lpstr>
      <vt:lpstr>Questão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PhET sobre  Eletrodinâmica</dc:title>
  <dc:creator>Osmar Cavalcante</dc:creator>
  <cp:lastModifiedBy>Osmar Cavalcante</cp:lastModifiedBy>
  <cp:revision>13</cp:revision>
  <dcterms:created xsi:type="dcterms:W3CDTF">2018-10-17T13:57:26Z</dcterms:created>
  <dcterms:modified xsi:type="dcterms:W3CDTF">2018-10-23T12:45:01Z</dcterms:modified>
</cp:coreProperties>
</file>