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81" r:id="rId4"/>
    <p:sldId id="288" r:id="rId5"/>
    <p:sldId id="289" r:id="rId6"/>
    <p:sldId id="290" r:id="rId7"/>
    <p:sldId id="268" r:id="rId8"/>
    <p:sldId id="291" r:id="rId9"/>
    <p:sldId id="277" r:id="rId10"/>
    <p:sldId id="280" r:id="rId11"/>
    <p:sldId id="292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3220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8519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6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599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324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923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99120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297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397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26507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41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B61AA-7357-45F5-98C0-8BDB984A8EF6}" type="datetimeFigureOut">
              <a:rPr lang="pt-BR" smtClean="0"/>
              <a:t>10/10/2018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0A2B-D43E-48B9-B55B-FE5B9125CDA6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39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et.colorado.edu/sims/html/forces-and-motion-basics/latest/forces-and-motion-basics_en.html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11679" y="0"/>
            <a:ext cx="9496697" cy="1763486"/>
          </a:xfrm>
        </p:spPr>
        <p:txBody>
          <a:bodyPr>
            <a:normAutofit fontScale="90000"/>
          </a:bodyPr>
          <a:lstStyle/>
          <a:p>
            <a:r>
              <a:rPr lang="pt-BR" sz="3200" b="1" dirty="0" smtClean="0">
                <a:latin typeface="Berlin Sans FB Demi" panose="020E0802020502020306" pitchFamily="34" charset="0"/>
              </a:rPr>
              <a:t>Atividade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Phet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r>
              <a:rPr lang="pt-BR" sz="3200" b="1" dirty="0" smtClean="0">
                <a:latin typeface="Berlin Sans FB Demi" panose="020E0802020502020306" pitchFamily="34" charset="0"/>
              </a:rPr>
              <a:t>sobre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Movimento Retilíneo Uniformemente Variado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(M.R.U.V.)</a:t>
            </a:r>
            <a:r>
              <a:rPr lang="pt-BR" sz="3200" b="1" dirty="0" smtClean="0">
                <a:latin typeface="Berlin Sans FB Demi" panose="020E0802020502020306" pitchFamily="34" charset="0"/>
              </a:rPr>
              <a:t> </a:t>
            </a:r>
            <a:br>
              <a:rPr lang="pt-BR" sz="3200" b="1" dirty="0" smtClean="0">
                <a:latin typeface="Berlin Sans FB Demi" panose="020E0802020502020306" pitchFamily="34" charset="0"/>
              </a:rPr>
            </a:br>
            <a:r>
              <a:rPr lang="pt-BR" sz="3200" b="1" dirty="0" smtClean="0">
                <a:latin typeface="Berlin Sans FB Demi" panose="020E0802020502020306" pitchFamily="34" charset="0"/>
              </a:rPr>
              <a:t>utilizando o </a:t>
            </a:r>
            <a:r>
              <a:rPr lang="pt-BR" sz="3200" b="1" dirty="0" smtClean="0">
                <a:latin typeface="Berlin Sans FB Demi" panose="020E0802020502020306" pitchFamily="34" charset="0"/>
              </a:rPr>
              <a:t>OA “Force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and</a:t>
            </a:r>
            <a:r>
              <a:rPr lang="pt-BR" sz="3200" b="1" dirty="0" smtClean="0">
                <a:latin typeface="Berlin Sans FB Demi" panose="020E0802020502020306" pitchFamily="34" charset="0"/>
              </a:rPr>
              <a:t> Motion: </a:t>
            </a:r>
            <a:r>
              <a:rPr lang="pt-BR" sz="3200" b="1" dirty="0" err="1" smtClean="0">
                <a:latin typeface="Berlin Sans FB Demi" panose="020E0802020502020306" pitchFamily="34" charset="0"/>
              </a:rPr>
              <a:t>Basics</a:t>
            </a:r>
            <a:r>
              <a:rPr lang="pt-BR" sz="3200" b="1" dirty="0" smtClean="0">
                <a:latin typeface="Berlin Sans FB Demi" panose="020E0802020502020306" pitchFamily="34" charset="0"/>
              </a:rPr>
              <a:t>”</a:t>
            </a:r>
            <a:endParaRPr lang="pt-BR" sz="3200" b="1" dirty="0">
              <a:latin typeface="Berlin Sans FB Demi" panose="020E0802020502020306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70410" y="5620526"/>
            <a:ext cx="9432501" cy="1655762"/>
          </a:xfrm>
        </p:spPr>
        <p:txBody>
          <a:bodyPr/>
          <a:lstStyle/>
          <a:p>
            <a:r>
              <a:rPr lang="pt-BR" b="1" dirty="0"/>
              <a:t>Disponível em: </a:t>
            </a:r>
            <a:r>
              <a:rPr lang="pt-BR" dirty="0">
                <a:hlinkClick r:id="rId2"/>
              </a:rPr>
              <a:t>https://</a:t>
            </a:r>
            <a:r>
              <a:rPr lang="pt-BR" dirty="0" smtClean="0">
                <a:hlinkClick r:id="rId2"/>
              </a:rPr>
              <a:t>phet.colorado.edu/sims/html/forces-and-motion-basics/latest/forces-and-motion-basics_en.html</a:t>
            </a:r>
            <a:endParaRPr lang="pt-BR" dirty="0" smtClean="0"/>
          </a:p>
          <a:p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99990"/>
            <a:ext cx="1840122" cy="1558993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2911" y="5623073"/>
            <a:ext cx="2037642" cy="1095380"/>
          </a:xfrm>
          <a:prstGeom prst="rect">
            <a:avLst/>
          </a:prstGeom>
        </p:spPr>
      </p:pic>
      <p:pic>
        <p:nvPicPr>
          <p:cNvPr id="7" name="Imagem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3882" y="2032139"/>
            <a:ext cx="5979569" cy="32152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650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4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249971" y="142385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42257" y="95358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600" dirty="0" smtClean="0"/>
              <a:t>Na imagem abaixo temos um balde com água que se movimenta, sem atrito, a 21m/s e com aceleração igual a 5m/s². Se o balde </a:t>
            </a:r>
            <a:r>
              <a:rPr lang="pt-BR" sz="2600" dirty="0" smtClean="0"/>
              <a:t>se manter </a:t>
            </a:r>
            <a:r>
              <a:rPr lang="pt-BR" sz="2600" dirty="0" smtClean="0"/>
              <a:t>em MRUV por mais 2,2 segundos, qual será a sua velocidade final? Explique.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8314" y="2454385"/>
            <a:ext cx="3938589" cy="3897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06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5</a:t>
            </a: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249971" y="142385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42257" y="95358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600" dirty="0" smtClean="0"/>
              <a:t>Na imagem abaixo temos um balde com água que se movimenta, sem atrito, a 28m/s (para a direita) e com aceleração igual a -3,5m/s². Se o balde </a:t>
            </a:r>
            <a:r>
              <a:rPr lang="pt-BR" sz="2600" dirty="0" smtClean="0"/>
              <a:t>se manter </a:t>
            </a:r>
            <a:r>
              <a:rPr lang="pt-BR" sz="2600" dirty="0" smtClean="0"/>
              <a:t>em MRUV, em quanto tempo ele irá parar? Explique.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154" y="2453836"/>
            <a:ext cx="4636635" cy="3804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81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838200" y="115911"/>
            <a:ext cx="10515600" cy="1574778"/>
          </a:xfrm>
        </p:spPr>
        <p:txBody>
          <a:bodyPr>
            <a:normAutofit/>
          </a:bodyPr>
          <a:lstStyle/>
          <a:p>
            <a:pPr algn="ctr"/>
            <a:r>
              <a:rPr lang="pt-BR" sz="3800" b="1" dirty="0" smtClean="0">
                <a:latin typeface="Cooper Std Black" panose="0208090304030B020404" pitchFamily="18" charset="0"/>
              </a:rPr>
              <a:t>Movimento Retilíneo </a:t>
            </a:r>
            <a:br>
              <a:rPr lang="pt-BR" sz="3800" b="1" dirty="0" smtClean="0">
                <a:latin typeface="Cooper Std Black" panose="0208090304030B020404" pitchFamily="18" charset="0"/>
              </a:rPr>
            </a:br>
            <a:r>
              <a:rPr lang="pt-BR" sz="3800" b="1" dirty="0" smtClean="0">
                <a:latin typeface="Cooper Std Black" panose="0208090304030B020404" pitchFamily="18" charset="0"/>
              </a:rPr>
              <a:t>Uniformemente Variado (MRUV)</a:t>
            </a:r>
            <a:endParaRPr lang="pt-BR" sz="3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aixaDeTexto 1"/>
              <p:cNvSpPr txBox="1"/>
              <p:nvPr/>
            </p:nvSpPr>
            <p:spPr>
              <a:xfrm>
                <a:off x="1190897" y="1481683"/>
                <a:ext cx="9810206" cy="55152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pt-BR" sz="2500" dirty="0" smtClean="0">
                    <a:latin typeface="Arial Rounded MT Bold" panose="020F0704030504030204" pitchFamily="34" charset="0"/>
                  </a:rPr>
                  <a:t>Um móvel se encontra em Movimento Retilíneo Uniformemente Variado (MRU) quando, no decorrer do tempo, é alterada a sua velocidade a partir de uma aceleração constante, mas não é alterada a sua direção de movimento.</a:t>
                </a:r>
              </a:p>
              <a:p>
                <a:pPr algn="ctr"/>
                <a:endParaRPr lang="pt-BR" sz="2500" dirty="0">
                  <a:latin typeface="Arial Rounded MT Bold" panose="020F0704030504030204" pitchFamily="34" charset="0"/>
                </a:endParaRPr>
              </a:p>
              <a:p>
                <a:pPr algn="ctr"/>
                <a:r>
                  <a:rPr lang="pt-BR" sz="2500" dirty="0" smtClean="0">
                    <a:latin typeface="Arial Rounded MT Bold" panose="020F0704030504030204" pitchFamily="34" charset="0"/>
                  </a:rPr>
                  <a:t>A aceleração é dada por: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3600" b="1" i="1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pt-BR" sz="36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sz="36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sz="3600" b="1" i="1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pt-BR" sz="3600" b="1" i="1">
                              <a:latin typeface="Cambria Math" panose="02040503050406030204" pitchFamily="18" charset="0"/>
                            </a:rPr>
                            <m:t>𝑽</m:t>
                          </m:r>
                        </m:num>
                        <m:den>
                          <m:r>
                            <a:rPr lang="pt-BR" sz="3600" b="1" i="1">
                              <a:latin typeface="Cambria Math" panose="02040503050406030204" pitchFamily="18" charset="0"/>
                            </a:rPr>
                            <m:t>∆</m:t>
                          </m:r>
                          <m:r>
                            <a:rPr lang="pt-BR" sz="3600" b="1" i="1">
                              <a:latin typeface="Cambria Math" panose="02040503050406030204" pitchFamily="18" charset="0"/>
                            </a:rPr>
                            <m:t>𝑻</m:t>
                          </m:r>
                        </m:den>
                      </m:f>
                    </m:oMath>
                  </m:oMathPara>
                </a14:m>
                <a:endParaRPr lang="pt-BR" sz="3500" b="1" dirty="0" smtClean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pt-BR" sz="2500" b="1" dirty="0" smtClean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pt-BR" sz="25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pt-BR" sz="2500" b="1" dirty="0" smtClean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= aceleração</a:t>
                </a:r>
              </a:p>
              <a:p>
                <a:pPr algn="ctr"/>
                <a:r>
                  <a:rPr lang="el-GR" sz="2500" b="1" dirty="0" smtClean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pt-BR" sz="2500" b="1" dirty="0" smtClean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v = variação de velocidade do móvel </a:t>
                </a:r>
              </a:p>
              <a:p>
                <a:pPr algn="ctr"/>
                <a:r>
                  <a:rPr lang="el-GR" sz="25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pt-BR" sz="2500" b="1" dirty="0" smtClean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t = variação de tempo</a:t>
                </a:r>
                <a:endParaRPr lang="pt-BR" sz="2500" b="1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ctr"/>
                <a:endParaRPr lang="pt-BR" sz="35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0897" y="1481683"/>
                <a:ext cx="9810206" cy="5515292"/>
              </a:xfrm>
              <a:prstGeom prst="rect">
                <a:avLst/>
              </a:prstGeom>
              <a:blipFill>
                <a:blip r:embed="rId2"/>
                <a:stretch>
                  <a:fillRect l="-559" t="-884" r="-136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125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webquestfacil.com.br/pastas/2076/img005%20-%20C%C3%B3p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133" y="310503"/>
            <a:ext cx="9544046" cy="3548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442133" y="4153989"/>
            <a:ext cx="9300754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900" dirty="0" smtClean="0">
                <a:latin typeface="Arial Rounded MT Bold" panose="020F0704030504030204" pitchFamily="34" charset="0"/>
              </a:rPr>
              <a:t>Em A, o carro mantém velocidade constante (Movimento Uniforme - M.U.)</a:t>
            </a:r>
            <a:br>
              <a:rPr lang="pt-BR" sz="1900" dirty="0" smtClean="0">
                <a:latin typeface="Arial Rounded MT Bold" panose="020F0704030504030204" pitchFamily="34" charset="0"/>
              </a:rPr>
            </a:br>
            <a:endParaRPr lang="pt-BR" sz="1900" dirty="0" smtClean="0">
              <a:latin typeface="Arial Rounded MT Bold" panose="020F0704030504030204" pitchFamily="34" charset="0"/>
            </a:endParaRPr>
          </a:p>
          <a:p>
            <a:r>
              <a:rPr lang="pt-BR" sz="1900" dirty="0" smtClean="0">
                <a:latin typeface="Arial Rounded MT Bold" panose="020F0704030504030204" pitchFamily="34" charset="0"/>
              </a:rPr>
              <a:t>Em B, </a:t>
            </a:r>
            <a:r>
              <a:rPr lang="pt-BR" sz="1900" dirty="0">
                <a:latin typeface="Arial Rounded MT Bold" panose="020F0704030504030204" pitchFamily="34" charset="0"/>
              </a:rPr>
              <a:t>o carro </a:t>
            </a:r>
            <a:r>
              <a:rPr lang="pt-BR" sz="1900" dirty="0" smtClean="0">
                <a:latin typeface="Arial Rounded MT Bold" panose="020F0704030504030204" pitchFamily="34" charset="0"/>
              </a:rPr>
              <a:t>aumenta sua velocidade com uma aceleração constante (Movimento Uniformemente Variado </a:t>
            </a:r>
            <a:r>
              <a:rPr lang="pt-BR" sz="1900" dirty="0">
                <a:latin typeface="Arial Rounded MT Bold" panose="020F0704030504030204" pitchFamily="34" charset="0"/>
              </a:rPr>
              <a:t>- </a:t>
            </a:r>
            <a:r>
              <a:rPr lang="pt-BR" sz="1900" dirty="0" smtClean="0">
                <a:latin typeface="Arial Rounded MT Bold" panose="020F0704030504030204" pitchFamily="34" charset="0"/>
              </a:rPr>
              <a:t>M.U.V.)</a:t>
            </a:r>
            <a:br>
              <a:rPr lang="pt-BR" sz="1900" dirty="0" smtClean="0">
                <a:latin typeface="Arial Rounded MT Bold" panose="020F0704030504030204" pitchFamily="34" charset="0"/>
              </a:rPr>
            </a:br>
            <a:endParaRPr lang="pt-BR" sz="1900" dirty="0" smtClean="0">
              <a:latin typeface="Arial Rounded MT Bold" panose="020F0704030504030204" pitchFamily="34" charset="0"/>
            </a:endParaRPr>
          </a:p>
          <a:p>
            <a:r>
              <a:rPr lang="pt-BR" sz="1900" dirty="0" smtClean="0">
                <a:latin typeface="Arial Rounded MT Bold" panose="020F0704030504030204" pitchFamily="34" charset="0"/>
              </a:rPr>
              <a:t>Em C, </a:t>
            </a:r>
            <a:r>
              <a:rPr lang="pt-BR" sz="1900" dirty="0">
                <a:latin typeface="Arial Rounded MT Bold" panose="020F0704030504030204" pitchFamily="34" charset="0"/>
              </a:rPr>
              <a:t>o carro </a:t>
            </a:r>
            <a:r>
              <a:rPr lang="pt-BR" sz="1900" dirty="0" smtClean="0">
                <a:latin typeface="Arial Rounded MT Bold" panose="020F0704030504030204" pitchFamily="34" charset="0"/>
              </a:rPr>
              <a:t>diminui </a:t>
            </a:r>
            <a:r>
              <a:rPr lang="pt-BR" sz="1900" dirty="0">
                <a:latin typeface="Arial Rounded MT Bold" panose="020F0704030504030204" pitchFamily="34" charset="0"/>
              </a:rPr>
              <a:t>sua velocidade com uma </a:t>
            </a:r>
            <a:r>
              <a:rPr lang="pt-BR" sz="1900" dirty="0" smtClean="0">
                <a:latin typeface="Arial Rounded MT Bold" panose="020F0704030504030204" pitchFamily="34" charset="0"/>
              </a:rPr>
              <a:t>desaceleração </a:t>
            </a:r>
            <a:r>
              <a:rPr lang="pt-BR" sz="1900" dirty="0">
                <a:latin typeface="Arial Rounded MT Bold" panose="020F0704030504030204" pitchFamily="34" charset="0"/>
              </a:rPr>
              <a:t>constante (Movimento Uniformemente Variado - M.U.V.)</a:t>
            </a:r>
          </a:p>
          <a:p>
            <a:endParaRPr lang="pt-BR" sz="1900" dirty="0"/>
          </a:p>
        </p:txBody>
      </p:sp>
    </p:spTree>
    <p:extLst>
      <p:ext uri="{BB962C8B-B14F-4D97-AF65-F5344CB8AC3E}">
        <p14:creationId xmlns:p14="http://schemas.microsoft.com/office/powerpoint/2010/main" val="270889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>
                <a:latin typeface="Cooper Std Black" panose="0208090304030B020404" pitchFamily="18" charset="0"/>
              </a:rPr>
              <a:t>Gráficos do </a:t>
            </a:r>
            <a:r>
              <a:rPr lang="pt-BR" b="1" dirty="0" smtClean="0">
                <a:latin typeface="Cooper Std Black" panose="0208090304030B020404" pitchFamily="18" charset="0"/>
              </a:rPr>
              <a:t>M.U.V.</a:t>
            </a:r>
            <a:br>
              <a:rPr lang="pt-BR" b="1" dirty="0" smtClean="0">
                <a:latin typeface="Cooper Std Black" panose="0208090304030B020404" pitchFamily="18" charset="0"/>
              </a:rPr>
            </a:br>
            <a:r>
              <a:rPr lang="pt-BR" sz="3000" b="1" dirty="0" smtClean="0">
                <a:latin typeface="Cooper Std Black" panose="0208090304030B020404" pitchFamily="18" charset="0"/>
              </a:rPr>
              <a:t>Aceleração x Tempo</a:t>
            </a:r>
            <a:endParaRPr lang="pt-BR" sz="3000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40399" y="2932966"/>
            <a:ext cx="5707212" cy="3925034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838200" y="1841863"/>
            <a:ext cx="1037190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500" dirty="0">
                <a:latin typeface="Arial Rounded MT Bold" panose="020F0704030504030204" pitchFamily="34" charset="0"/>
              </a:rPr>
              <a:t>P</a:t>
            </a:r>
            <a:r>
              <a:rPr lang="pt-BR" sz="2500" dirty="0" smtClean="0">
                <a:latin typeface="Arial Rounded MT Bold" panose="020F0704030504030204" pitchFamily="34" charset="0"/>
              </a:rPr>
              <a:t>odemos descobrir qual a variação de velocidade a partir da área de </a:t>
            </a:r>
            <a:r>
              <a:rPr lang="pt-BR" sz="2500" dirty="0">
                <a:latin typeface="Arial Rounded MT Bold" panose="020F0704030504030204" pitchFamily="34" charset="0"/>
              </a:rPr>
              <a:t>um gráfico Aceleração x </a:t>
            </a:r>
            <a:r>
              <a:rPr lang="pt-BR" sz="2500" dirty="0" smtClean="0">
                <a:latin typeface="Arial Rounded MT Bold" panose="020F0704030504030204" pitchFamily="34" charset="0"/>
              </a:rPr>
              <a:t>Tempo.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006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8149" y="101559"/>
            <a:ext cx="10515600" cy="1491042"/>
          </a:xfrm>
        </p:spPr>
        <p:txBody>
          <a:bodyPr/>
          <a:lstStyle/>
          <a:p>
            <a:pPr algn="ctr"/>
            <a:r>
              <a:rPr lang="pt-BR" b="1" dirty="0">
                <a:latin typeface="Cooper Std Black" panose="0208090304030B020404" pitchFamily="18" charset="0"/>
              </a:rPr>
              <a:t>Gráficos do M.U.V.</a:t>
            </a:r>
            <a:br>
              <a:rPr lang="pt-BR" b="1" dirty="0">
                <a:latin typeface="Cooper Std Black" panose="0208090304030B020404" pitchFamily="18" charset="0"/>
              </a:rPr>
            </a:br>
            <a:r>
              <a:rPr lang="pt-BR" sz="3000" b="1" dirty="0" smtClean="0">
                <a:latin typeface="Cooper Std Black" panose="0208090304030B020404" pitchFamily="18" charset="0"/>
              </a:rPr>
              <a:t>Velocidade x Tempo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16695" y="1487030"/>
            <a:ext cx="10400243" cy="4479859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>
                <a:latin typeface="Arial Rounded MT Bold" panose="020F0704030504030204" pitchFamily="34" charset="0"/>
              </a:rPr>
              <a:t>É possível calcular o deslocamento de um móvel a partir </a:t>
            </a:r>
            <a:r>
              <a:rPr lang="pt-BR" dirty="0" smtClean="0">
                <a:latin typeface="Arial Rounded MT Bold" panose="020F0704030504030204" pitchFamily="34" charset="0"/>
              </a:rPr>
              <a:t>da área de uma gráfico Velocidade x Tempo.</a:t>
            </a:r>
            <a:r>
              <a:rPr lang="pt-BR" dirty="0" smtClean="0">
                <a:latin typeface="Arial Rounded MT Bold" panose="020F0704030504030204" pitchFamily="34" charset="0"/>
              </a:rPr>
              <a:t>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8477" y="2642914"/>
            <a:ext cx="5343525" cy="360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29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785949" y="858974"/>
                <a:ext cx="10515600" cy="4351338"/>
              </a:xfrm>
            </p:spPr>
            <p:txBody>
              <a:bodyPr/>
              <a:lstStyle/>
              <a:p>
                <a:r>
                  <a:rPr lang="pt-BR" sz="3500" dirty="0" smtClean="0">
                    <a:latin typeface="Arial Rounded MT Bold" panose="020F0704030504030204" pitchFamily="34" charset="0"/>
                  </a:rPr>
                  <a:t>Equação de </a:t>
                </a:r>
                <a:r>
                  <a:rPr lang="pt-BR" sz="3500" dirty="0">
                    <a:latin typeface="Arial Rounded MT Bold" panose="020F0704030504030204" pitchFamily="34" charset="0"/>
                  </a:rPr>
                  <a:t>Torricelli: </a:t>
                </a:r>
                <a:endParaRPr lang="pt-BR" sz="3500" dirty="0" smtClean="0">
                  <a:latin typeface="Arial Rounded MT Bold" panose="020F0704030504030204" pitchFamily="34" charset="0"/>
                </a:endParaRPr>
              </a:p>
              <a:p>
                <a:endParaRPr lang="pt-BR" sz="3000" dirty="0"/>
              </a:p>
              <a:p>
                <a:endParaRPr lang="pt-BR" sz="3000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pt-BR" sz="4000" b="1" i="1">
                        <a:latin typeface="Cambria Math" panose="02040503050406030204" pitchFamily="18" charset="0"/>
                      </a:rPr>
                      <m:t>𝑽</m:t>
                    </m:r>
                    <m:r>
                      <a:rPr lang="pt-BR" sz="4000" b="1" i="1">
                        <a:latin typeface="Cambria Math" panose="02040503050406030204" pitchFamily="18" charset="0"/>
                      </a:rPr>
                      <m:t>²=</m:t>
                    </m:r>
                    <m:sSub>
                      <m:sSubPr>
                        <m:ctrlPr>
                          <a:rPr lang="pt-BR" sz="4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4000" b="1" i="1">
                            <a:latin typeface="Cambria Math" panose="02040503050406030204" pitchFamily="18" charset="0"/>
                          </a:rPr>
                          <m:t>𝑽</m:t>
                        </m:r>
                        <m:r>
                          <a:rPr lang="pt-BR" sz="4000" b="1" i="1">
                            <a:latin typeface="Cambria Math" panose="02040503050406030204" pitchFamily="18" charset="0"/>
                          </a:rPr>
                          <m:t>²</m:t>
                        </m:r>
                      </m:e>
                      <m:sub>
                        <m:r>
                          <a:rPr lang="pt-BR" sz="4000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pt-BR" sz="4000" b="1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pt-BR" sz="4000" b="1" i="1">
                        <a:latin typeface="Cambria Math" panose="02040503050406030204" pitchFamily="18" charset="0"/>
                      </a:rPr>
                      <m:t>𝟐</m:t>
                    </m:r>
                    <m:r>
                      <a:rPr lang="pt-BR" sz="4000" b="1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pt-BR" sz="4000" b="1" i="1">
                        <a:latin typeface="Cambria Math" panose="02040503050406030204" pitchFamily="18" charset="0"/>
                      </a:rPr>
                      <m:t>𝒂</m:t>
                    </m:r>
                    <m:r>
                      <a:rPr lang="pt-BR" sz="4000" b="1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pt-BR" sz="4000" b="1" i="1">
                        <a:latin typeface="Cambria Math" panose="02040503050406030204" pitchFamily="18" charset="0"/>
                      </a:rPr>
                      <m:t>𝒅</m:t>
                    </m:r>
                  </m:oMath>
                </a14:m>
                <a:r>
                  <a:rPr lang="pt-BR" sz="4000" dirty="0" smtClean="0"/>
                  <a:t>.</a:t>
                </a:r>
              </a:p>
              <a:p>
                <a:pPr marL="0" indent="0">
                  <a:buNone/>
                </a:pPr>
                <a:endParaRPr lang="pt-BR" sz="2500" b="1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500" b="1" i="1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pt-BR" sz="25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2500" b="1" i="1" smtClean="0">
                          <a:latin typeface="Cambria Math" panose="02040503050406030204" pitchFamily="18" charset="0"/>
                        </a:rPr>
                        <m:t>𝒗𝒆𝒍𝒐𝒄𝒊𝒅𝒂𝒅𝒆</m:t>
                      </m:r>
                      <m:r>
                        <a:rPr lang="pt-BR" sz="25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500" b="1" i="1" smtClean="0">
                          <a:latin typeface="Cambria Math" panose="02040503050406030204" pitchFamily="18" charset="0"/>
                        </a:rPr>
                        <m:t>𝒇𝒊𝒏𝒂𝒍</m:t>
                      </m:r>
                    </m:oMath>
                  </m:oMathPara>
                </a14:m>
                <a:endParaRPr lang="pt-BR" sz="2500" b="1" dirty="0" smtClean="0">
                  <a:latin typeface="Arial Rounded MT Bold" panose="020F070403050403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sz="25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sz="2500" b="1" i="1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pt-BR" sz="2500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pt-BR" sz="25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2500" b="1" i="1" smtClean="0">
                          <a:latin typeface="Cambria Math" panose="02040503050406030204" pitchFamily="18" charset="0"/>
                        </a:rPr>
                        <m:t>𝒗𝒆𝒍𝒐𝒄𝒊𝒅𝒂𝒅𝒆</m:t>
                      </m:r>
                      <m:r>
                        <a:rPr lang="pt-BR" sz="25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sz="2500" b="1" i="1" smtClean="0">
                          <a:latin typeface="Cambria Math" panose="02040503050406030204" pitchFamily="18" charset="0"/>
                        </a:rPr>
                        <m:t>𝒊𝒏𝒊𝒄𝒊𝒂𝒍</m:t>
                      </m:r>
                    </m:oMath>
                  </m:oMathPara>
                </a14:m>
                <a:endParaRPr lang="pt-BR" sz="2500" b="1" dirty="0" smtClean="0">
                  <a:latin typeface="Arial Rounded MT Bold" panose="020F070403050403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500" b="1" i="1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pt-BR" sz="25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2500" b="1" i="1" smtClean="0">
                          <a:latin typeface="Cambria Math" panose="02040503050406030204" pitchFamily="18" charset="0"/>
                        </a:rPr>
                        <m:t>𝒂𝒄𝒆𝒍𝒆𝒓𝒂</m:t>
                      </m:r>
                      <m:r>
                        <a:rPr lang="pt-BR" sz="2500" b="1" i="1" smtClean="0">
                          <a:latin typeface="Cambria Math" panose="02040503050406030204" pitchFamily="18" charset="0"/>
                        </a:rPr>
                        <m:t>çã</m:t>
                      </m:r>
                      <m:r>
                        <a:rPr lang="pt-BR" sz="2500" b="1" i="1" smtClean="0">
                          <a:latin typeface="Cambria Math" panose="02040503050406030204" pitchFamily="18" charset="0"/>
                        </a:rPr>
                        <m:t>𝒐</m:t>
                      </m:r>
                    </m:oMath>
                  </m:oMathPara>
                </a14:m>
                <a:endParaRPr lang="pt-BR" sz="2500" dirty="0" smtClean="0">
                  <a:latin typeface="Arial Rounded MT Bold" panose="020F070403050403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2500" b="1" i="1"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pt-BR" sz="25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BR" sz="2500" b="1" i="1" smtClean="0">
                          <a:latin typeface="Cambria Math" panose="02040503050406030204" pitchFamily="18" charset="0"/>
                        </a:rPr>
                        <m:t>𝒅𝒆𝒔𝒍𝒐𝒄𝒂𝒎𝒆𝒏𝒕𝒐</m:t>
                      </m:r>
                    </m:oMath>
                  </m:oMathPara>
                </a14:m>
                <a:endParaRPr lang="pt-BR" sz="2500" dirty="0"/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85949" y="858974"/>
                <a:ext cx="10515600" cy="4351338"/>
              </a:xfrm>
              <a:blipFill>
                <a:blip r:embed="rId2"/>
                <a:stretch>
                  <a:fillRect l="-1507" t="-336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3977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1</a:t>
            </a: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249971" y="142385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42257" y="95358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600" dirty="0" smtClean="0"/>
              <a:t>Nas imagens (A e B) abaixo temos um bloco que se movimenta sem atrito com o solo. A partir dos valores de velocidade e de aceleração, é possível calcular quanto tempo se passou entre os momentos registrados nas duas imagens? Explique e, se possível, calcule.</a:t>
            </a:r>
            <a:endParaRPr lang="pt-BR" sz="2600" dirty="0"/>
          </a:p>
        </p:txBody>
      </p:sp>
      <p:pic>
        <p:nvPicPr>
          <p:cNvPr id="10" name="Image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5504" y="2735491"/>
            <a:ext cx="8109105" cy="352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18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2</a:t>
            </a:r>
            <a:endParaRPr lang="pt-BR" sz="3000" dirty="0">
              <a:latin typeface="Britannic Bold" panose="020B0903060703020204" pitchFamily="34" charset="0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249971" y="142385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42257" y="95358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600" dirty="0" smtClean="0"/>
              <a:t>Nas imagens (A e B) abaixo temos um bloco que se movimenta sem atrito com o solo. A partir dos valores de velocidade e de aceleração, é possível calcular quanto tempo se passou entre os momentos registrados nas duas imagens? Explique e, se possível, calcule.</a:t>
            </a:r>
            <a:endParaRPr lang="pt-BR" sz="2600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7090" y="2821566"/>
            <a:ext cx="8455426" cy="3436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94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45028"/>
          </a:xfrm>
        </p:spPr>
        <p:txBody>
          <a:bodyPr>
            <a:normAutofit/>
          </a:bodyPr>
          <a:lstStyle/>
          <a:p>
            <a:pPr algn="ctr"/>
            <a:r>
              <a:rPr lang="pt-BR" sz="3000" dirty="0" smtClean="0">
                <a:latin typeface="Britannic Bold" panose="020B0903060703020204" pitchFamily="34" charset="0"/>
              </a:rPr>
              <a:t>Questão </a:t>
            </a:r>
            <a:r>
              <a:rPr lang="pt-BR" sz="3000" dirty="0">
                <a:latin typeface="Britannic Bold" panose="020B0903060703020204" pitchFamily="34" charset="0"/>
              </a:rPr>
              <a:t>3</a:t>
            </a: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249971" y="1423857"/>
            <a:ext cx="1081386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5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642257" y="953589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600" dirty="0" smtClean="0"/>
              <a:t>A imagem abaixo mostra um “robô” empurrando um bloco em cima de um piso áspero. É possível observar que a força aplicada pelo “robô” é maior que a força de atrito entre o piso e o </a:t>
            </a:r>
            <a:r>
              <a:rPr lang="pt-BR" sz="2600" dirty="0" smtClean="0"/>
              <a:t>bloco. Podemos dizer que o bloco está em Movimento Uniformemente Variado? Explique.</a:t>
            </a:r>
            <a:endParaRPr lang="pt-BR" sz="26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5720" y="2849548"/>
            <a:ext cx="4926739" cy="292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17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396</Words>
  <Application>Microsoft Office PowerPoint</Application>
  <PresentationFormat>Widescreen</PresentationFormat>
  <Paragraphs>37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22" baseType="lpstr">
      <vt:lpstr>Arial</vt:lpstr>
      <vt:lpstr>Arial Narrow</vt:lpstr>
      <vt:lpstr>Arial Rounded MT Bold</vt:lpstr>
      <vt:lpstr>Berlin Sans FB Demi</vt:lpstr>
      <vt:lpstr>Britannic Bold</vt:lpstr>
      <vt:lpstr>Calibri</vt:lpstr>
      <vt:lpstr>Calibri Light</vt:lpstr>
      <vt:lpstr>Cambria Math</vt:lpstr>
      <vt:lpstr>Cooper Std Black</vt:lpstr>
      <vt:lpstr>Times New Roman</vt:lpstr>
      <vt:lpstr>Tema do Office</vt:lpstr>
      <vt:lpstr>Atividade Phet sobre  Movimento Retilíneo Uniformemente Variado  (M.R.U.V.)  utilizando o OA “Force and Motion: Basics”</vt:lpstr>
      <vt:lpstr>Movimento Retilíneo  Uniformemente Variado (MRUV)</vt:lpstr>
      <vt:lpstr>Apresentação do PowerPoint</vt:lpstr>
      <vt:lpstr>Gráficos do M.U.V. Aceleração x Tempo</vt:lpstr>
      <vt:lpstr>Gráficos do M.U.V. Velocidade x Tempo</vt:lpstr>
      <vt:lpstr>Apresentação do PowerPoint</vt:lpstr>
      <vt:lpstr>Questão 1</vt:lpstr>
      <vt:lpstr>Questão 2</vt:lpstr>
      <vt:lpstr>Questão 3</vt:lpstr>
      <vt:lpstr>Questão 4</vt:lpstr>
      <vt:lpstr>Questão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Osmar Cavalcante</dc:creator>
  <cp:lastModifiedBy>Osmar Cavalcante</cp:lastModifiedBy>
  <cp:revision>46</cp:revision>
  <dcterms:created xsi:type="dcterms:W3CDTF">2018-08-26T02:32:38Z</dcterms:created>
  <dcterms:modified xsi:type="dcterms:W3CDTF">2018-10-10T18:38:43Z</dcterms:modified>
</cp:coreProperties>
</file>