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9" r:id="rId3"/>
    <p:sldId id="313" r:id="rId4"/>
    <p:sldId id="314" r:id="rId5"/>
    <p:sldId id="315" r:id="rId6"/>
    <p:sldId id="320" r:id="rId7"/>
    <p:sldId id="321" r:id="rId8"/>
    <p:sldId id="284" r:id="rId9"/>
    <p:sldId id="322" r:id="rId10"/>
    <p:sldId id="323" r:id="rId11"/>
    <p:sldId id="324" r:id="rId12"/>
    <p:sldId id="325" r:id="rId13"/>
    <p:sldId id="326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projectile-motion/latest/projectile-motion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4758" y="0"/>
            <a:ext cx="9496697" cy="1763486"/>
          </a:xfrm>
        </p:spPr>
        <p:txBody>
          <a:bodyPr>
            <a:normAutofit fontScale="90000"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> sobre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Vetores Velocidade e Aceleração no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Lançamento de Projéteis utilizando o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Projectile</a:t>
            </a:r>
            <a:r>
              <a:rPr lang="pt-BR" sz="3200" b="1" dirty="0" smtClean="0">
                <a:latin typeface="Berlin Sans FB Demi" panose="020E0802020502020306" pitchFamily="34" charset="0"/>
              </a:rPr>
              <a:t> Motion (HTML5)”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phet.colorado.edu/sims/html/projectile-motion/latest/projectile-motion_en.html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5610" y="1947324"/>
            <a:ext cx="7201716" cy="352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18459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8018" y="731526"/>
            <a:ext cx="10345782" cy="5786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abaixo, o vetor que melhor representa a velocidade resultante do projétil é o vetor: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2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3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4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Nenhum deles.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430" y="1732190"/>
            <a:ext cx="5000625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53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18459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8018" y="731526"/>
            <a:ext cx="10345782" cy="5786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abaixo, o vetor que melhor representa a aceleração do projétil é o vetor: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2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3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4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Nenhum deles.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430" y="1732190"/>
            <a:ext cx="5000625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36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18459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8018" y="731526"/>
            <a:ext cx="10345782" cy="5786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abaixo, o vetor que melhor representa a resistência do ar agindo sobre o projétil é o vetor: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2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3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4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Nenhum deles.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430" y="1732190"/>
            <a:ext cx="5000625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90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18459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6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8018" y="731526"/>
            <a:ext cx="10345782" cy="5786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As imagens abaixo mostram três momentos de um lançamento oblíquo. Qual dos vetores não mudou? Ele indica qual grandeza Física?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601" y="2237951"/>
            <a:ext cx="2463386" cy="324530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3078" y="2175260"/>
            <a:ext cx="2780052" cy="3307995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1087" y="2309040"/>
            <a:ext cx="4528729" cy="317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39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600501"/>
            <a:ext cx="10515600" cy="2291190"/>
          </a:xfrm>
        </p:spPr>
        <p:txBody>
          <a:bodyPr/>
          <a:lstStyle/>
          <a:p>
            <a:pPr algn="ctr"/>
            <a:r>
              <a:rPr lang="pt-BR" dirty="0" smtClean="0">
                <a:latin typeface="Adobe Caslon Pro Bold" panose="0205070206050A020403" pitchFamily="18" charset="0"/>
              </a:rPr>
              <a:t>Lançamento vertical para cima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641446"/>
            <a:ext cx="10515600" cy="5535518"/>
          </a:xfrm>
        </p:spPr>
        <p:txBody>
          <a:bodyPr/>
          <a:lstStyle/>
          <a:p>
            <a:pPr marL="0" indent="0">
              <a:buNone/>
            </a:pPr>
            <a:r>
              <a:rPr lang="pt-BR" b="1" dirty="0" smtClean="0">
                <a:latin typeface="Adobe Caslon Pro Bold" panose="0205070206050A020403" pitchFamily="18" charset="0"/>
              </a:rPr>
              <a:t> </a:t>
            </a:r>
          </a:p>
          <a:p>
            <a:r>
              <a:rPr lang="pt-BR" dirty="0" smtClean="0">
                <a:latin typeface="Adobe Caslon Pro Bold" panose="0205070206050A020403" pitchFamily="18" charset="0"/>
              </a:rPr>
              <a:t>Tempo de subida é igual ao tempo de descida.</a:t>
            </a:r>
          </a:p>
          <a:p>
            <a:r>
              <a:rPr lang="pt-BR" dirty="0" smtClean="0">
                <a:latin typeface="Adobe Caslon Pro Bold" panose="0205070206050A020403" pitchFamily="18" charset="0"/>
              </a:rPr>
              <a:t>Ao atingir a altura máxima a velocidade é nula, logo após muda de sentido.</a:t>
            </a:r>
          </a:p>
          <a:p>
            <a:r>
              <a:rPr lang="pt-BR" dirty="0" smtClean="0">
                <a:latin typeface="Adobe Caslon Pro Bold" panose="0205070206050A020403" pitchFamily="18" charset="0"/>
              </a:rPr>
              <a:t>Em um mesmo ponto da trajetória, as velocidades do corpo na subida e na descida têm módulos iguais.</a:t>
            </a:r>
          </a:p>
          <a:p>
            <a:endParaRPr lang="pt-BR" dirty="0"/>
          </a:p>
        </p:txBody>
      </p:sp>
      <p:pic>
        <p:nvPicPr>
          <p:cNvPr id="1026" name="Picture 2" descr="http://www.robsonpiresxerife.com/wp-content/uploads/2012/08/Bolinha-pulando-GIF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0" y="4571999"/>
            <a:ext cx="28575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309" y="3409205"/>
            <a:ext cx="65151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21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09093"/>
            <a:ext cx="9144000" cy="695459"/>
          </a:xfrm>
        </p:spPr>
        <p:txBody>
          <a:bodyPr>
            <a:noAutofit/>
          </a:bodyPr>
          <a:lstStyle/>
          <a:p>
            <a:r>
              <a:rPr lang="pt-BR" sz="4800" dirty="0" smtClean="0">
                <a:latin typeface="Adobe Caslon Pro Bold" panose="0205070206050A020403" pitchFamily="18" charset="0"/>
              </a:rPr>
              <a:t>Lançamento Horizontal</a:t>
            </a:r>
            <a:endParaRPr lang="pt-BR" sz="4800" dirty="0">
              <a:latin typeface="Adobe Caslon Pro Bold" panose="0205070206050A020403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7127" y="1107583"/>
            <a:ext cx="10522039" cy="4778062"/>
          </a:xfrm>
        </p:spPr>
        <p:txBody>
          <a:bodyPr>
            <a:normAutofit/>
          </a:bodyPr>
          <a:lstStyle/>
          <a:p>
            <a:r>
              <a:rPr lang="pt-BR" sz="2800" dirty="0" smtClean="0">
                <a:latin typeface="Adobe Caslon Pro Bold" panose="0205070206050A020403" pitchFamily="18" charset="0"/>
              </a:rPr>
              <a:t>Em vestibulares geralmente são adotadas situações:</a:t>
            </a:r>
            <a:br>
              <a:rPr lang="pt-BR" sz="2800" dirty="0" smtClean="0">
                <a:latin typeface="Adobe Caslon Pro Bold" panose="0205070206050A020403" pitchFamily="18" charset="0"/>
              </a:rPr>
            </a:br>
            <a:r>
              <a:rPr lang="pt-BR" sz="2800" dirty="0" smtClean="0">
                <a:latin typeface="Adobe Caslon Pro Bold" panose="0205070206050A020403" pitchFamily="18" charset="0"/>
              </a:rPr>
              <a:t>- no vácuo (Desprezando a resistência do ar).</a:t>
            </a:r>
            <a:br>
              <a:rPr lang="pt-BR" sz="2800" dirty="0" smtClean="0">
                <a:latin typeface="Adobe Caslon Pro Bold" panose="0205070206050A020403" pitchFamily="18" charset="0"/>
              </a:rPr>
            </a:br>
            <a:r>
              <a:rPr lang="pt-BR" sz="2800" dirty="0" smtClean="0">
                <a:latin typeface="Adobe Caslon Pro Bold" panose="0205070206050A020403" pitchFamily="18" charset="0"/>
              </a:rPr>
              <a:t>- com gravidade constante e sendo 9,8m/s².</a:t>
            </a:r>
            <a:endParaRPr lang="pt-BR" sz="2800" dirty="0">
              <a:latin typeface="Adobe Caslon Pro Bold" panose="0205070206050A020403" pitchFamily="18" charset="0"/>
            </a:endParaRPr>
          </a:p>
        </p:txBody>
      </p:sp>
      <p:pic>
        <p:nvPicPr>
          <p:cNvPr id="1026" name="Picture 2" descr="http://www.oocities.org/br/saladefisica6/cinematica/Lancamento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96225"/>
            <a:ext cx="6600423" cy="486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kleberandrade.files.wordpress.com/2010/05/aula09-lancamento0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860" y="2633777"/>
            <a:ext cx="5325414" cy="414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860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09093"/>
            <a:ext cx="9144000" cy="695459"/>
          </a:xfrm>
        </p:spPr>
        <p:txBody>
          <a:bodyPr>
            <a:noAutofit/>
          </a:bodyPr>
          <a:lstStyle/>
          <a:p>
            <a:r>
              <a:rPr lang="pt-BR" sz="4800" dirty="0" smtClean="0">
                <a:latin typeface="Adobe Caslon Pro Bold" panose="0205070206050A020403" pitchFamily="18" charset="0"/>
              </a:rPr>
              <a:t>Lançamento Horizontal</a:t>
            </a:r>
            <a:endParaRPr lang="pt-BR" sz="4800" dirty="0">
              <a:latin typeface="Adobe Caslon Pro Bold" panose="0205070206050A0204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ítul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37127" y="1107583"/>
                <a:ext cx="10522039" cy="4778062"/>
              </a:xfrm>
            </p:spPr>
            <p:txBody>
              <a:bodyPr>
                <a:normAutofit/>
              </a:bodyPr>
              <a:lstStyle/>
              <a:p>
                <a:r>
                  <a:rPr lang="pt-BR" sz="2800" dirty="0" smtClean="0">
                    <a:latin typeface="Adobe Caslon Pro Bold" panose="0205070206050A020403" pitchFamily="18" charset="0"/>
                  </a:rPr>
                  <a:t>No eixo x é MU, então utilizaremos  </a:t>
                </a:r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·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pt-BR" sz="2800" dirty="0" smtClean="0">
                    <a:latin typeface="Adobe Caslon Pro Bold" panose="0205070206050A020403" pitchFamily="18" charset="0"/>
                  </a:rPr>
                  <a:t/>
                </a:r>
                <a:br>
                  <a:rPr lang="pt-BR" sz="2800" dirty="0" smtClean="0">
                    <a:latin typeface="Adobe Caslon Pro Bold" panose="0205070206050A020403" pitchFamily="18" charset="0"/>
                  </a:rPr>
                </a:br>
                <a:r>
                  <a:rPr lang="pt-BR" sz="2800" dirty="0" smtClean="0">
                    <a:latin typeface="Adobe Caslon Pro Bold" panose="0205070206050A020403" pitchFamily="18" charset="0"/>
                  </a:rPr>
                  <a:t>No eixo y é Queda </a:t>
                </a:r>
                <a:r>
                  <a:rPr lang="pt-BR" sz="2800" dirty="0">
                    <a:latin typeface="Adobe Caslon Pro Bold" panose="0205070206050A020403" pitchFamily="18" charset="0"/>
                  </a:rPr>
                  <a:t>L</a:t>
                </a:r>
                <a:r>
                  <a:rPr lang="pt-BR" sz="2800" dirty="0" smtClean="0">
                    <a:latin typeface="Adobe Caslon Pro Bold" panose="0205070206050A020403" pitchFamily="18" charset="0"/>
                  </a:rPr>
                  <a:t>ivre, então utilizaremos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BR" sz="2800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pt-BR" sz="28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800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  <m:r>
                          <a:rPr lang="pt-BR" sz="2800" b="1" i="1" smtClean="0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pt-BR" sz="28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pt-BR" sz="2800" b="1" i="1" smtClean="0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pt-B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pt-BR" sz="2800" dirty="0">
                  <a:latin typeface="Adobe Caslon Pro Bold" panose="0205070206050A020403" pitchFamily="18" charset="0"/>
                </a:endParaRPr>
              </a:p>
            </p:txBody>
          </p:sp>
        </mc:Choice>
        <mc:Fallback xmlns="">
          <p:sp>
            <p:nvSpPr>
              <p:cNvPr id="3" name="Subtítul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37127" y="1107583"/>
                <a:ext cx="10522039" cy="4778062"/>
              </a:xfrm>
              <a:blipFill rotWithShape="0">
                <a:blip r:embed="rId2"/>
                <a:stretch>
                  <a:fillRect t="-140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://www.oocities.org/br/saladefisica6/cinematica/Lancamento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96225"/>
            <a:ext cx="6600423" cy="486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kleberandrade.files.wordpress.com/2010/05/aula09-lancamento00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860" y="2633777"/>
            <a:ext cx="5325414" cy="414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15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35104" y="309093"/>
            <a:ext cx="9144000" cy="1262130"/>
          </a:xfrm>
        </p:spPr>
        <p:txBody>
          <a:bodyPr>
            <a:noAutofit/>
          </a:bodyPr>
          <a:lstStyle/>
          <a:p>
            <a:r>
              <a:rPr lang="pt-BR" sz="4800" dirty="0" smtClean="0">
                <a:latin typeface="Adobe Caslon Pro Bold" panose="0205070206050A020403" pitchFamily="18" charset="0"/>
              </a:rPr>
              <a:t>Lançamento Horizontal</a:t>
            </a:r>
            <a:br>
              <a:rPr lang="pt-BR" sz="4800" dirty="0" smtClean="0">
                <a:latin typeface="Adobe Caslon Pro Bold" panose="0205070206050A020403" pitchFamily="18" charset="0"/>
              </a:rPr>
            </a:br>
            <a:r>
              <a:rPr lang="pt-BR" sz="4800" dirty="0" smtClean="0">
                <a:latin typeface="Adobe Caslon Pro Bold" panose="0205070206050A020403" pitchFamily="18" charset="0"/>
              </a:rPr>
              <a:t>Velocidade Resultante</a:t>
            </a:r>
            <a:endParaRPr lang="pt-BR" sz="4800" dirty="0">
              <a:latin typeface="Adobe Caslon Pro Bold" panose="0205070206050A020403" pitchFamily="18" charset="0"/>
            </a:endParaRPr>
          </a:p>
        </p:txBody>
      </p:sp>
      <p:pic>
        <p:nvPicPr>
          <p:cNvPr id="1030" name="Picture 6" descr="http://kleberandrade.files.wordpress.com/2010/05/aula09-lancamento0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34" y="122193"/>
            <a:ext cx="8496399" cy="6605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347" y="1571223"/>
            <a:ext cx="4029653" cy="60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14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Caslon Pro Bold" panose="0205070206050A020403" pitchFamily="18" charset="0"/>
              </a:rPr>
              <a:t>Lançamento Oblíquo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7518185" y="1690688"/>
                <a:ext cx="5056545" cy="4351338"/>
              </a:xfrm>
            </p:spPr>
            <p:txBody>
              <a:bodyPr/>
              <a:lstStyle/>
              <a:p>
                <a:r>
                  <a:rPr lang="pt-BR" dirty="0" smtClean="0"/>
                  <a:t>Onde:</a:t>
                </a:r>
                <a:br>
                  <a:rPr lang="pt-BR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pt-BR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pt-BR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pt-BR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pt-B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1" i="1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pt-B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pt-BR" b="1" i="1">
                        <a:latin typeface="Cambria Math" panose="02040503050406030204" pitchFamily="18" charset="0"/>
                      </a:rPr>
                      <m:t>·</m:t>
                    </m:r>
                    <m:r>
                      <a:rPr lang="pt-BR" b="1" i="1" smtClean="0">
                        <a:latin typeface="Cambria Math" panose="02040503050406030204" pitchFamily="18" charset="0"/>
                      </a:rPr>
                      <m:t>𝒄𝒐𝒔</m:t>
                    </m:r>
                    <m:r>
                      <a:rPr lang="az-Cyrl-AZ" b="1" i="1" smtClean="0">
                        <a:latin typeface="Cambria Math" panose="02040503050406030204" pitchFamily="18" charset="0"/>
                      </a:rPr>
                      <m:t>Ѳ</m:t>
                    </m:r>
                  </m:oMath>
                </a14:m>
                <a:r>
                  <a:rPr lang="pt-BR" b="0" dirty="0" smtClean="0"/>
                  <a:t/>
                </a:r>
                <a:br>
                  <a:rPr lang="pt-BR" b="0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pt-B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1" i="1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pt-BR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sub>
                    </m:sSub>
                    <m:r>
                      <a:rPr lang="pt-BR" b="1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pt-B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1" i="1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pt-BR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pt-BR" b="1" i="1">
                        <a:latin typeface="Cambria Math" panose="02040503050406030204" pitchFamily="18" charset="0"/>
                      </a:rPr>
                      <m:t>·</m:t>
                    </m:r>
                    <m:r>
                      <a:rPr lang="pt-BR" b="1" i="1" smtClean="0">
                        <a:latin typeface="Cambria Math" panose="02040503050406030204" pitchFamily="18" charset="0"/>
                      </a:rPr>
                      <m:t>𝒔𝒆𝒏</m:t>
                    </m:r>
                    <m:r>
                      <a:rPr lang="az-Cyrl-AZ" b="1" i="1">
                        <a:latin typeface="Cambria Math" panose="02040503050406030204" pitchFamily="18" charset="0"/>
                      </a:rPr>
                      <m:t>Ѳ</m:t>
                    </m:r>
                  </m:oMath>
                </a14:m>
                <a:r>
                  <a:rPr lang="pt-BR" dirty="0" smtClean="0"/>
                  <a:t/>
                </a:r>
                <a:br>
                  <a:rPr lang="pt-BR" dirty="0" smtClean="0"/>
                </a:b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𝑎𝑙𝑡𝑢𝑟𝑎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𝑥𝑖𝑚𝑎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pt-BR" b="0" dirty="0" smtClean="0"/>
                  <a:t/>
                </a:r>
                <a:br>
                  <a:rPr lang="pt-BR" b="0" dirty="0" smtClean="0"/>
                </a:b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𝑎𝑙𝑐𝑎𝑛𝑐𝑒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h𝑜𝑟𝑖𝑧𝑜𝑛𝑡𝑎𝑙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pt-BR" b="0" dirty="0" smtClean="0"/>
                  <a:t/>
                </a:r>
                <a:br>
                  <a:rPr lang="pt-BR" b="0" dirty="0" smtClean="0"/>
                </a:b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𝑎𝑐𝑒𝑙𝑒𝑟𝑎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çã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𝑑𝑎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𝑔𝑟𝑎𝑣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pt-BR" dirty="0" smtClean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18185" y="1690688"/>
                <a:ext cx="5056545" cy="4351338"/>
              </a:xfrm>
              <a:blipFill rotWithShape="0">
                <a:blip r:embed="rId2"/>
                <a:stretch>
                  <a:fillRect l="-2169" t="-224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 descr="http://files.efd321.webnode.com.br/200000299-ac21bad1bc/MARTELO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887" y="132582"/>
            <a:ext cx="2252775" cy="1351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gifs-animados.net/esportes/esporte06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0560" y="4116917"/>
            <a:ext cx="2763240" cy="297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2789" y="1420452"/>
            <a:ext cx="7478196" cy="5392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91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Caslon Pro Bold" panose="0205070206050A020403" pitchFamily="18" charset="0"/>
              </a:rPr>
              <a:t>Lançamento Oblíquo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95493" y="1690688"/>
            <a:ext cx="5919429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latin typeface="Adobe Caslon Pro Bold" panose="0205070206050A020403" pitchFamily="18" charset="0"/>
              </a:rPr>
              <a:t>Lembre-se que:</a:t>
            </a:r>
            <a:br>
              <a:rPr lang="pt-BR" dirty="0">
                <a:latin typeface="Adobe Caslon Pro Bold" panose="0205070206050A020403" pitchFamily="18" charset="0"/>
              </a:rPr>
            </a:br>
            <a:r>
              <a:rPr lang="pt-BR" sz="3200" dirty="0" smtClean="0">
                <a:latin typeface="Adobe Caslon Pro Bold" panose="0205070206050A020403" pitchFamily="18" charset="0"/>
              </a:rPr>
              <a:t>O </a:t>
            </a:r>
            <a:r>
              <a:rPr lang="pt-BR" sz="3200" dirty="0">
                <a:latin typeface="Adobe Caslon Pro Bold" panose="0205070206050A020403" pitchFamily="18" charset="0"/>
              </a:rPr>
              <a:t>tempo de subida e descida é o mesmo</a:t>
            </a:r>
            <a:r>
              <a:rPr lang="pt-BR" sz="3200" dirty="0" smtClean="0">
                <a:latin typeface="Adobe Caslon Pro Bold" panose="0205070206050A020403" pitchFamily="18" charset="0"/>
              </a:rPr>
              <a:t>.</a:t>
            </a:r>
            <a:br>
              <a:rPr lang="pt-BR" sz="3200" dirty="0" smtClean="0">
                <a:latin typeface="Adobe Caslon Pro Bold" panose="0205070206050A020403" pitchFamily="18" charset="0"/>
              </a:rPr>
            </a:br>
            <a:r>
              <a:rPr lang="pt-BR" sz="3200" dirty="0" smtClean="0">
                <a:latin typeface="Adobe Caslon Pro Bold" panose="0205070206050A020403" pitchFamily="18" charset="0"/>
              </a:rPr>
              <a:t>A velocidade de partida é a mesma na chegada.</a:t>
            </a:r>
            <a:r>
              <a:rPr lang="pt-BR" sz="3200" dirty="0">
                <a:latin typeface="Adobe Caslon Pro Bold" panose="0205070206050A020403" pitchFamily="18" charset="0"/>
              </a:rPr>
              <a:t/>
            </a:r>
            <a:br>
              <a:rPr lang="pt-BR" sz="3200" dirty="0">
                <a:latin typeface="Adobe Caslon Pro Bold" panose="0205070206050A020403" pitchFamily="18" charset="0"/>
              </a:rPr>
            </a:br>
            <a:r>
              <a:rPr lang="pt-BR" sz="3200" dirty="0">
                <a:latin typeface="Adobe Caslon Pro Bold" panose="0205070206050A020403" pitchFamily="18" charset="0"/>
              </a:rPr>
              <a:t> </a:t>
            </a:r>
          </a:p>
          <a:p>
            <a:pPr marL="0" indent="0">
              <a:buNone/>
            </a:pPr>
            <a:endParaRPr lang="pt-BR" dirty="0" smtClean="0">
              <a:latin typeface="Adobe Caslon Pro Bold" panose="0205070206050A020403" pitchFamily="18" charset="0"/>
            </a:endParaRPr>
          </a:p>
        </p:txBody>
      </p:sp>
      <p:pic>
        <p:nvPicPr>
          <p:cNvPr id="1026" name="Picture 2" descr="http://3.bp.blogspot.com/-35hjh1Q-RYg/TezpRXmDeUI/AAAAAAAAZ98/y3xeCaonLV8/s1600/obl%25C3%25ADquohoj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46" y="1553594"/>
            <a:ext cx="5261925" cy="386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files.efd321.webnode.com.br/200000299-ac21bad1bc/MARTELO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887" y="132582"/>
            <a:ext cx="2252775" cy="1351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www.gifs-animados.net/esportes/esporte06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0777" y="295778"/>
            <a:ext cx="1050350" cy="1131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93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18459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6571" y="705397"/>
            <a:ext cx="11865429" cy="2992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foi lançado obliquamente uma projétil, como mostra a imagem abaixo. Os vetores indicados pelos números 1, 2, 3 e 4 são, respectivamente, os vetores: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Velocidade resultante, velocidade horizontal, aceleração e resistência do ar.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Velocidade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vertical,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velocidade horizontal, aceleração e resistência do ar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Aceleração,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velocidade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vertical,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resistência do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ar e força.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Força,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Velocidade resultante, velocidade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horizontal e aceleração.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206" y="3470785"/>
            <a:ext cx="5536229" cy="3171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18459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6572" y="705396"/>
            <a:ext cx="5029200" cy="5786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foi lançado obliquamente uma projétil, como mostra a imagem abaixo. O vetor que melhor representa o vetor aceleração do projétil é o vetor de número: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2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3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Nenhum deles representa o vetor aceleração.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973" y="1307233"/>
            <a:ext cx="5381625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92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339</Words>
  <Application>Microsoft Office PowerPoint</Application>
  <PresentationFormat>Widescreen</PresentationFormat>
  <Paragraphs>54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3" baseType="lpstr">
      <vt:lpstr>Adobe Caslon Pro Bold</vt:lpstr>
      <vt:lpstr>Arial</vt:lpstr>
      <vt:lpstr>Arial Narrow</vt:lpstr>
      <vt:lpstr>Berlin Sans FB Demi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 Vetores Velocidade e Aceleração no Lançamento de Projéteis utilizando o OA “Projectile Motion (HTML5)”</vt:lpstr>
      <vt:lpstr>Lançamento vertical para cima </vt:lpstr>
      <vt:lpstr>Lançamento Horizontal</vt:lpstr>
      <vt:lpstr>Lançamento Horizontal</vt:lpstr>
      <vt:lpstr>Lançamento Horizontal Velocidade Resultante</vt:lpstr>
      <vt:lpstr>Lançamento Oblíquo</vt:lpstr>
      <vt:lpstr>Lançamento Oblíquo</vt:lpstr>
      <vt:lpstr>Questão 1</vt:lpstr>
      <vt:lpstr>Questão 2</vt:lpstr>
      <vt:lpstr>Questão 3</vt:lpstr>
      <vt:lpstr>Questão 4</vt:lpstr>
      <vt:lpstr>Questão 5</vt:lpstr>
      <vt:lpstr>Questão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68</cp:revision>
  <dcterms:created xsi:type="dcterms:W3CDTF">2018-08-26T02:32:38Z</dcterms:created>
  <dcterms:modified xsi:type="dcterms:W3CDTF">2018-10-02T21:11:58Z</dcterms:modified>
</cp:coreProperties>
</file>