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299" r:id="rId5"/>
    <p:sldId id="300" r:id="rId6"/>
    <p:sldId id="301" r:id="rId7"/>
    <p:sldId id="303" r:id="rId8"/>
    <p:sldId id="304" r:id="rId9"/>
    <p:sldId id="302" r:id="rId10"/>
    <p:sldId id="264" r:id="rId11"/>
    <p:sldId id="305" r:id="rId12"/>
    <p:sldId id="306" r:id="rId13"/>
    <p:sldId id="308" r:id="rId14"/>
    <p:sldId id="309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geometric-optics/geometric-opt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>
                <a:latin typeface="Berlin Sans FB Demi" panose="020E0802020502020306" pitchFamily="34" charset="0"/>
              </a:rPr>
              <a:t>C</a:t>
            </a:r>
            <a:r>
              <a:rPr lang="pt-BR" sz="3200" b="1" dirty="0" smtClean="0">
                <a:latin typeface="Berlin Sans FB Demi" panose="020E0802020502020306" pitchFamily="34" charset="0"/>
              </a:rPr>
              <a:t>onceitos de Óptica</a:t>
            </a:r>
            <a:r>
              <a:rPr lang="pt-BR" sz="3200" b="1" dirty="0" smtClean="0">
                <a:latin typeface="Berlin Sans FB Demi" panose="020E0802020502020306" pitchFamily="34" charset="0"/>
              </a:rPr>
              <a:t> no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</a:t>
            </a:r>
            <a:r>
              <a:rPr lang="pt-BR" sz="3200" b="1" dirty="0" smtClean="0">
                <a:latin typeface="Berlin Sans FB Demi" panose="020E0802020502020306" pitchFamily="34" charset="0"/>
              </a:rPr>
              <a:t>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Geometric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Optics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phet.colorado.edu/sims/geometric-optics/geometric-optics_en.html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1689" y="1896396"/>
            <a:ext cx="7375803" cy="3521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G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eometric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Optics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foi posicionado um quadro contendo uma flecha em frente a uma lente convergente como mostra a imagem abaixo. Se as flechas estão do mesmo tamanho, podemos dizer que o quadro foi posicionado: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fora do eixo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em cima do foco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c) em cima do centro de curvatura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d) em cima do vértice da lente.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661" y="3570835"/>
            <a:ext cx="7686675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Agora o quadro foi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posicionado em frente a mesma lente convergente, só que agora, após os raios incidirem na lente, eles ficam paralelos. Assim, podemos dizer que que o quadro foi posicionado: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fora do eixo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em cima do foco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c) em cima do centro de curvatura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d) em cima do vértice da lente.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0274" y="3593662"/>
            <a:ext cx="5902915" cy="292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35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abaixo, a imagem do lápis (à direita) está menor do que a própria imagem (à esquerda).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Assim, podemos dizer que que o lápis foi posicionado: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além do centro de curvatura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antes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centro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de curvatura da lente.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c) em cima do foco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d) em cima do centro de curvatura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da lente.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861" y="3510877"/>
            <a:ext cx="6966722" cy="2848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8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abaixo, a imagem do lápis (à direita) está maior do que a própria imagem (à esquerda).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Assim, podemos dizer que que o lápis foi posicionado: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além do centro de curvatura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em cima do foco da lente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c)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antes do centro de curvatura da lente e além do foco.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d) em cima do centro de curvatura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da lente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877" y="3378188"/>
            <a:ext cx="6936243" cy="3095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88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imagem abaixo, a imagem do lápis está posicionado entre o foco e a lente. Assim,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podemos dizer que que a imagem do lápis: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se formará atrás da 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se formará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na frente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lente.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c) não será formada.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d) se formará no infinito.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324" y="2717075"/>
            <a:ext cx="5198829" cy="3198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92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Raio de Luz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500" dirty="0" smtClean="0">
                <a:latin typeface="Adobe Garamond Pro Bold" panose="02020702060506020403" pitchFamily="18" charset="0"/>
              </a:rPr>
              <a:t>Linha orientada que representa a trajetória da luz.</a:t>
            </a:r>
            <a:r>
              <a:rPr lang="pt-BR" dirty="0" smtClean="0">
                <a:latin typeface="Adobe Garamond Pro Bold" panose="02020702060506020403" pitchFamily="18" charset="0"/>
              </a:rPr>
              <a:t/>
            </a:r>
            <a:br>
              <a:rPr lang="pt-BR" dirty="0" smtClean="0">
                <a:latin typeface="Adobe Garamond Pro Bold" panose="02020702060506020403" pitchFamily="18" charset="0"/>
              </a:rPr>
            </a:br>
            <a:r>
              <a:rPr lang="pt-BR" dirty="0" smtClean="0">
                <a:latin typeface="Adobe Garamond Pro Bold" panose="02020702060506020403" pitchFamily="18" charset="0"/>
              </a:rPr>
              <a:t/>
            </a:r>
            <a:br>
              <a:rPr lang="pt-BR" dirty="0" smtClean="0">
                <a:latin typeface="Adobe Garamond Pro Bold" panose="02020702060506020403" pitchFamily="18" charset="0"/>
              </a:rPr>
            </a:br>
            <a:r>
              <a:rPr lang="pt-BR" dirty="0" smtClean="0">
                <a:latin typeface="Adobe Garamond Pro Bold" panose="02020702060506020403" pitchFamily="18" charset="0"/>
              </a:rPr>
              <a:t>Podem ser:</a:t>
            </a:r>
          </a:p>
          <a:p>
            <a:r>
              <a:rPr lang="pt-BR" sz="4000" dirty="0" smtClean="0">
                <a:latin typeface="Adobe Garamond Pro Bold" panose="02020702060506020403" pitchFamily="18" charset="0"/>
              </a:rPr>
              <a:t>Divergentes.</a:t>
            </a:r>
          </a:p>
          <a:p>
            <a:r>
              <a:rPr lang="pt-BR" sz="4000" dirty="0" smtClean="0">
                <a:latin typeface="Adobe Garamond Pro Bold" panose="02020702060506020403" pitchFamily="18" charset="0"/>
              </a:rPr>
              <a:t>Convergentes.</a:t>
            </a:r>
          </a:p>
          <a:p>
            <a:r>
              <a:rPr lang="pt-BR" sz="4000" dirty="0" smtClean="0">
                <a:latin typeface="Adobe Garamond Pro Bold" panose="02020702060506020403" pitchFamily="18" charset="0"/>
              </a:rPr>
              <a:t>Paralelos</a:t>
            </a:r>
            <a:endParaRPr lang="pt-BR" sz="4000" dirty="0"/>
          </a:p>
        </p:txBody>
      </p:sp>
      <p:pic>
        <p:nvPicPr>
          <p:cNvPr id="9218" name="Picture 2" descr="http://www.sobiologia.com.br/figuras/oitava_serie/luz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2865365"/>
            <a:ext cx="7017957" cy="3311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442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Divergentes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44" name="Picture 4" descr="http://1.bp.blogspot.com/-4NHbOjxRvw0/UGZkEFuTTWI/AAAAAAAABP0/SYfibmTYiww/s1600/Sem+T%C3%ADtulo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321" y="2074265"/>
            <a:ext cx="5781586" cy="389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67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Convergentes</a:t>
            </a:r>
            <a:endParaRPr lang="pt-BR" dirty="0"/>
          </a:p>
        </p:txBody>
      </p:sp>
      <p:pic>
        <p:nvPicPr>
          <p:cNvPr id="4" name="Picture 2" descr="http://cepa.if.usp.br/e-fisica/imagens/otica/basico/cap08/fig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01" y="1842524"/>
            <a:ext cx="5279310" cy="2690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8" name="Picture 2" descr="http://2.bp.blogspot.com/-k_fS9FCWEtc/UUnL29JMEaI/AAAAAAAAAXI/KcWg-kijFPE/s1600/lupa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061" y="1690688"/>
            <a:ext cx="6400939" cy="299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53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Paralelos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3316" name="Picture 4" descr="http://www.cultura.ufpa.br/petfisica/conexaofisica/optica/img_optica_00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494" y="2588654"/>
            <a:ext cx="7638619" cy="295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88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1268" name="Picture 4" descr="http://1.bp.blogspot.com/-OxfE5Z78sdo/TjhNYP2rESI/AAAAAAAAaPE/DXPL4IR1FN4/s1600/feix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21" y="1737950"/>
            <a:ext cx="11589957" cy="423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5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dobe Garamond Pro Bold" panose="02020702060506020403" pitchFamily="18" charset="0"/>
              </a:rPr>
              <a:t>Meios transparentes, translúcidos e opacos.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170" name="Picture 2" descr="http://cursa.ihmc.us/rid=1LHTX219B-8HKCQG-1VMW/opacos%20translucidos%20y%20opac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54" y="1555939"/>
            <a:ext cx="11395215" cy="4123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13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8198" name="Picture 6" descr="http://images.slideplayer.com.br/3/1271742/slides/slide_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616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https://encrypted-tbn3.gstatic.com/images?q=tbn:ANd9GcTWuVMOu9lEBmhFxRMCF35VqAHe5yj19f66-bql2venVVtCAN2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331551" y="57348"/>
            <a:ext cx="5627566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4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Independência dos raios de luz</a:t>
            </a:r>
            <a:endParaRPr lang="pt-BR" sz="3400" dirty="0">
              <a:solidFill>
                <a:schemeClr val="bg1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45334" y="1317148"/>
            <a:ext cx="58925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No cruzamento de dois raios de luz, </a:t>
            </a:r>
            <a:b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</a:br>
            <a: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cada raio segue sua trajetória, </a:t>
            </a:r>
            <a:b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</a:br>
            <a: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independente da presença do outro</a:t>
            </a:r>
            <a:endParaRPr lang="pt-BR" sz="3000" dirty="0">
              <a:solidFill>
                <a:schemeClr val="bg1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46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228</Words>
  <Application>Microsoft Office PowerPoint</Application>
  <PresentationFormat>Widescreen</PresentationFormat>
  <Paragraphs>24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3" baseType="lpstr">
      <vt:lpstr>Adobe Garamond Pro Bold</vt:lpstr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Conceitos de Óptica no OA “Geometric Optics”</vt:lpstr>
      <vt:lpstr>Raio de Luz</vt:lpstr>
      <vt:lpstr>Divergentes</vt:lpstr>
      <vt:lpstr>Convergentes</vt:lpstr>
      <vt:lpstr>Paralelos</vt:lpstr>
      <vt:lpstr>Apresentação do PowerPoint</vt:lpstr>
      <vt:lpstr>Meios transparentes, translúcidos e opacos.</vt:lpstr>
      <vt:lpstr>Apresentação do PowerPoint</vt:lpstr>
      <vt:lpstr>Apresentação do PowerPoint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65</cp:revision>
  <dcterms:created xsi:type="dcterms:W3CDTF">2018-08-26T02:32:38Z</dcterms:created>
  <dcterms:modified xsi:type="dcterms:W3CDTF">2018-10-02T17:12:58Z</dcterms:modified>
</cp:coreProperties>
</file>