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7" r:id="rId3"/>
    <p:sldId id="298" r:id="rId4"/>
    <p:sldId id="299" r:id="rId5"/>
    <p:sldId id="300" r:id="rId6"/>
    <p:sldId id="301" r:id="rId7"/>
    <p:sldId id="303" r:id="rId8"/>
    <p:sldId id="304" r:id="rId9"/>
    <p:sldId id="302" r:id="rId10"/>
    <p:sldId id="264" r:id="rId11"/>
    <p:sldId id="310" r:id="rId12"/>
    <p:sldId id="311" r:id="rId13"/>
    <p:sldId id="312" r:id="rId1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02/10/2018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3220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02/10/2018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8519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02/10/2018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8657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02/10/2018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599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02/10/2018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3247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02/10/2018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9231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02/10/2018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9120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02/10/2018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2973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02/10/2018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3973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02/10/2018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26507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02/10/2018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84158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B61AA-7357-45F5-98C0-8BDB984A8EF6}" type="datetimeFigureOut">
              <a:rPr lang="pt-BR" smtClean="0"/>
              <a:t>02/10/2018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392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het.colorado.edu/sims/geometric-optics/geometric-optics_en.html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11679" y="0"/>
            <a:ext cx="9496697" cy="1763486"/>
          </a:xfrm>
        </p:spPr>
        <p:txBody>
          <a:bodyPr>
            <a:normAutofit/>
          </a:bodyPr>
          <a:lstStyle/>
          <a:p>
            <a:r>
              <a:rPr lang="pt-BR" sz="3200" b="1" dirty="0" smtClean="0">
                <a:latin typeface="Berlin Sans FB Demi" panose="020E0802020502020306" pitchFamily="34" charset="0"/>
              </a:rPr>
              <a:t>Atividade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PHet</a:t>
            </a:r>
            <a:r>
              <a:rPr lang="pt-BR" sz="3200" b="1" dirty="0" smtClean="0">
                <a:latin typeface="Berlin Sans FB Demi" panose="020E0802020502020306" pitchFamily="34" charset="0"/>
              </a:rPr>
              <a:t/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sobre </a:t>
            </a:r>
            <a:r>
              <a:rPr lang="pt-BR" sz="3200" b="1" dirty="0" smtClean="0">
                <a:latin typeface="Berlin Sans FB Demi" panose="020E0802020502020306" pitchFamily="34" charset="0"/>
              </a:rPr>
              <a:t>Óptica Geométrica no</a:t>
            </a:r>
            <a:r>
              <a:rPr lang="pt-BR" sz="3200" b="1" dirty="0" smtClean="0">
                <a:latin typeface="Berlin Sans FB Demi" panose="020E0802020502020306" pitchFamily="34" charset="0"/>
              </a:rPr>
              <a:t/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OA </a:t>
            </a:r>
            <a:r>
              <a:rPr lang="pt-BR" sz="3200" b="1" dirty="0" smtClean="0">
                <a:latin typeface="Berlin Sans FB Demi" panose="020E0802020502020306" pitchFamily="34" charset="0"/>
              </a:rPr>
              <a:t>“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Geometric</a:t>
            </a:r>
            <a:r>
              <a:rPr lang="pt-BR" sz="3200" b="1" dirty="0" smtClean="0">
                <a:latin typeface="Berlin Sans FB Demi" panose="020E0802020502020306" pitchFamily="34" charset="0"/>
              </a:rPr>
              <a:t>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Optics</a:t>
            </a:r>
            <a:r>
              <a:rPr lang="pt-BR" sz="3200" b="1" dirty="0" smtClean="0">
                <a:latin typeface="Berlin Sans FB Demi" panose="020E0802020502020306" pitchFamily="34" charset="0"/>
              </a:rPr>
              <a:t>”</a:t>
            </a:r>
            <a:endParaRPr lang="pt-BR" sz="3200" b="1" dirty="0">
              <a:latin typeface="Berlin Sans FB Demi" panose="020E0802020502020306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70410" y="5655243"/>
            <a:ext cx="9432501" cy="1655762"/>
          </a:xfrm>
        </p:spPr>
        <p:txBody>
          <a:bodyPr/>
          <a:lstStyle/>
          <a:p>
            <a:r>
              <a:rPr lang="pt-BR" b="1" dirty="0"/>
              <a:t>Disponível </a:t>
            </a:r>
            <a:r>
              <a:rPr lang="pt-BR" b="1" dirty="0" smtClean="0"/>
              <a:t>em</a:t>
            </a:r>
            <a:r>
              <a:rPr lang="pt-BR" b="1" dirty="0"/>
              <a:t>: </a:t>
            </a:r>
            <a:r>
              <a:rPr lang="pt-BR" b="1" dirty="0">
                <a:hlinkClick r:id="rId2"/>
              </a:rPr>
              <a:t>https://</a:t>
            </a:r>
            <a:r>
              <a:rPr lang="pt-BR" b="1" dirty="0" smtClean="0">
                <a:hlinkClick r:id="rId2"/>
              </a:rPr>
              <a:t>phet.colorado.edu/sims/geometric-optics/geometric-optics_en.html</a:t>
            </a:r>
            <a:endParaRPr lang="pt-BR" b="1" dirty="0" smtClean="0"/>
          </a:p>
          <a:p>
            <a:endParaRPr lang="pt-BR" b="1" dirty="0" smtClean="0"/>
          </a:p>
          <a:p>
            <a:endParaRPr lang="pt-BR" b="1" dirty="0" smtClean="0"/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99990"/>
            <a:ext cx="1840122" cy="1558993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2911" y="5623073"/>
            <a:ext cx="2037642" cy="1095380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1689" y="1896396"/>
            <a:ext cx="7375803" cy="3521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50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1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No OA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“</a:t>
            </a:r>
            <a:r>
              <a:rPr lang="pt-BR" sz="2500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G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eometric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Optics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” o que acontece com o tamanho e a posição da imagem (indicada na seta verde) quando alteramos o valor do raio de curvatura da lente (indicado na seta vermelha)? Explique.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9228" y="2310320"/>
            <a:ext cx="6033542" cy="4058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848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2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No OA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“</a:t>
            </a:r>
            <a:r>
              <a:rPr lang="pt-BR" sz="2500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G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eometric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Optics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” o que acontece com o tamanho e a posição da imagem quando alteramos o valor do índice de refração da lente (indicado na seta vermelha)? Explique.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3182" y="1941744"/>
            <a:ext cx="6965633" cy="4441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945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3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As duas imagem abaixo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foram retiradas do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OA 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“</a:t>
            </a:r>
            <a:r>
              <a:rPr lang="pt-BR" sz="2500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G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eometric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pt-BR" sz="2500" dirty="0" err="1" smtClean="0">
                <a:latin typeface="Arial Narrow" panose="020B0606020202030204" pitchFamily="34" charset="0"/>
                <a:cs typeface="Times New Roman" panose="02020603050405020304" pitchFamily="18" charset="0"/>
              </a:rPr>
              <a:t>Optics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”. Os valores de raio de curvatura e índice de refração da lente são iguais nos dois casos. A única diferença é o diâmetro da lente. Explique o que aconteceu com a imagem da estrela quando alteramos o diâmetro da lente.</a:t>
            </a: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000" y="2436694"/>
            <a:ext cx="5390469" cy="3946007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8362" y="2436694"/>
            <a:ext cx="5554572" cy="3965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2424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 smtClean="0">
                <a:latin typeface="Britannic Bold" panose="020B0903060703020204" pitchFamily="34" charset="0"/>
              </a:rPr>
              <a:t>4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065" y="875213"/>
            <a:ext cx="1081386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Quando um feixe de luz passa por outro ele não sofre desvio</a:t>
            </a: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. Isso é explicado, na óptica, pela:</a:t>
            </a:r>
          </a:p>
          <a:p>
            <a:pPr marL="0" indent="0">
              <a:buNone/>
            </a:pP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a) refração da luz.</a:t>
            </a:r>
            <a:b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b) reflexão da luz.</a:t>
            </a:r>
            <a:b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c) independência dos raios luminosos.</a:t>
            </a:r>
            <a: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  <a:t/>
            </a:r>
            <a:br>
              <a:rPr lang="pt-BR" sz="2500" dirty="0"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pt-BR" sz="25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d) difração luminosa.</a:t>
            </a:r>
            <a:endParaRPr lang="pt-BR" sz="2500" dirty="0" smtClean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89065" y="70539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1453" y="3050882"/>
            <a:ext cx="6313670" cy="3261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62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>
                <a:latin typeface="Adobe Garamond Pro Bold" panose="02020702060506020403" pitchFamily="18" charset="0"/>
              </a:rPr>
              <a:t>Raio de Luz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3500" dirty="0" smtClean="0">
                <a:latin typeface="Adobe Garamond Pro Bold" panose="02020702060506020403" pitchFamily="18" charset="0"/>
              </a:rPr>
              <a:t>Linha orientada que representa a trajetória da luz.</a:t>
            </a:r>
            <a:r>
              <a:rPr lang="pt-BR" dirty="0" smtClean="0">
                <a:latin typeface="Adobe Garamond Pro Bold" panose="02020702060506020403" pitchFamily="18" charset="0"/>
              </a:rPr>
              <a:t/>
            </a:r>
            <a:br>
              <a:rPr lang="pt-BR" dirty="0" smtClean="0">
                <a:latin typeface="Adobe Garamond Pro Bold" panose="02020702060506020403" pitchFamily="18" charset="0"/>
              </a:rPr>
            </a:br>
            <a:r>
              <a:rPr lang="pt-BR" dirty="0" smtClean="0">
                <a:latin typeface="Adobe Garamond Pro Bold" panose="02020702060506020403" pitchFamily="18" charset="0"/>
              </a:rPr>
              <a:t/>
            </a:r>
            <a:br>
              <a:rPr lang="pt-BR" dirty="0" smtClean="0">
                <a:latin typeface="Adobe Garamond Pro Bold" panose="02020702060506020403" pitchFamily="18" charset="0"/>
              </a:rPr>
            </a:br>
            <a:r>
              <a:rPr lang="pt-BR" dirty="0" smtClean="0">
                <a:latin typeface="Adobe Garamond Pro Bold" panose="02020702060506020403" pitchFamily="18" charset="0"/>
              </a:rPr>
              <a:t>Podem ser:</a:t>
            </a:r>
          </a:p>
          <a:p>
            <a:r>
              <a:rPr lang="pt-BR" sz="4000" dirty="0" smtClean="0">
                <a:latin typeface="Adobe Garamond Pro Bold" panose="02020702060506020403" pitchFamily="18" charset="0"/>
              </a:rPr>
              <a:t>Divergentes.</a:t>
            </a:r>
          </a:p>
          <a:p>
            <a:r>
              <a:rPr lang="pt-BR" sz="4000" dirty="0" smtClean="0">
                <a:latin typeface="Adobe Garamond Pro Bold" panose="02020702060506020403" pitchFamily="18" charset="0"/>
              </a:rPr>
              <a:t>Convergentes.</a:t>
            </a:r>
          </a:p>
          <a:p>
            <a:r>
              <a:rPr lang="pt-BR" sz="4000" dirty="0" smtClean="0">
                <a:latin typeface="Adobe Garamond Pro Bold" panose="02020702060506020403" pitchFamily="18" charset="0"/>
              </a:rPr>
              <a:t>Paralelos</a:t>
            </a:r>
            <a:endParaRPr lang="pt-BR" sz="4000" dirty="0"/>
          </a:p>
        </p:txBody>
      </p:sp>
      <p:pic>
        <p:nvPicPr>
          <p:cNvPr id="9218" name="Picture 2" descr="http://www.sobiologia.com.br/figuras/oitava_serie/luz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7575" y="2865365"/>
            <a:ext cx="7017957" cy="3311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4423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>
                <a:latin typeface="Adobe Garamond Pro Bold" panose="02020702060506020403" pitchFamily="18" charset="0"/>
              </a:rPr>
              <a:t>Divergentes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0244" name="Picture 4" descr="http://1.bp.blogspot.com/-4NHbOjxRvw0/UGZkEFuTTWI/AAAAAAAABP0/SYfibmTYiww/s1600/Sem+T%C3%ADtulo-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3321" y="2074265"/>
            <a:ext cx="5781586" cy="3898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3676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>
                <a:latin typeface="Adobe Garamond Pro Bold" panose="02020702060506020403" pitchFamily="18" charset="0"/>
              </a:rPr>
              <a:t>Convergentes</a:t>
            </a:r>
            <a:endParaRPr lang="pt-BR" dirty="0"/>
          </a:p>
        </p:txBody>
      </p:sp>
      <p:pic>
        <p:nvPicPr>
          <p:cNvPr id="4" name="Picture 2" descr="http://cepa.if.usp.br/e-fisica/imagens/otica/basico/cap08/fig1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001" y="1842524"/>
            <a:ext cx="5279310" cy="2690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38" name="Picture 2" descr="http://2.bp.blogspot.com/-k_fS9FCWEtc/UUnL29JMEaI/AAAAAAAAAXI/KcWg-kijFPE/s1600/lupa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061" y="1690688"/>
            <a:ext cx="6400939" cy="2997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153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>
                <a:latin typeface="Adobe Garamond Pro Bold" panose="02020702060506020403" pitchFamily="18" charset="0"/>
              </a:rPr>
              <a:t>Paralelos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3316" name="Picture 4" descr="http://www.cultura.ufpa.br/petfisica/conexaofisica/optica/img_optica_008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494" y="2588654"/>
            <a:ext cx="7638619" cy="2956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488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1268" name="Picture 4" descr="http://1.bp.blogspot.com/-OxfE5Z78sdo/TjhNYP2rESI/AAAAAAAAaPE/DXPL4IR1FN4/s1600/feix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121" y="1737950"/>
            <a:ext cx="11589957" cy="4230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7509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latin typeface="Adobe Garamond Pro Bold" panose="02020702060506020403" pitchFamily="18" charset="0"/>
              </a:rPr>
              <a:t>Meios transparentes, translúcidos e opacos.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7170" name="Picture 2" descr="http://cursa.ihmc.us/rid=1LHTX219B-8HKCQG-1VMW/opacos%20translucidos%20y%20opaco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954" y="1555939"/>
            <a:ext cx="11395215" cy="4123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7134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8198" name="Picture 6" descr="http://images.slideplayer.com.br/3/1271742/slides/slide_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6160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026" name="Picture 2" descr="https://encrypted-tbn3.gstatic.com/images?q=tbn:ANd9GcTWuVMOu9lEBmhFxRMCF35VqAHe5yj19f66-bql2venVVtCAN2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/>
          <p:cNvSpPr/>
          <p:nvPr/>
        </p:nvSpPr>
        <p:spPr>
          <a:xfrm>
            <a:off x="3331551" y="57348"/>
            <a:ext cx="5627566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400" dirty="0" smtClean="0">
                <a:solidFill>
                  <a:schemeClr val="bg1"/>
                </a:solidFill>
                <a:latin typeface="Adobe Garamond Pro Bold" panose="02020702060506020403" pitchFamily="18" charset="0"/>
              </a:rPr>
              <a:t>Independência dos raios de luz</a:t>
            </a:r>
            <a:endParaRPr lang="pt-BR" sz="3400" dirty="0">
              <a:solidFill>
                <a:schemeClr val="bg1"/>
              </a:solidFill>
              <a:latin typeface="Adobe Garamond Pro Bold" panose="02020702060506020403" pitchFamily="18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6145334" y="1317148"/>
            <a:ext cx="589251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000" dirty="0" smtClean="0">
                <a:solidFill>
                  <a:schemeClr val="bg1"/>
                </a:solidFill>
                <a:latin typeface="Adobe Garamond Pro Bold" panose="02020702060506020403" pitchFamily="18" charset="0"/>
              </a:rPr>
              <a:t>No cruzamento de dois raios de luz, </a:t>
            </a:r>
            <a:br>
              <a:rPr lang="pt-BR" sz="3000" dirty="0" smtClean="0">
                <a:solidFill>
                  <a:schemeClr val="bg1"/>
                </a:solidFill>
                <a:latin typeface="Adobe Garamond Pro Bold" panose="02020702060506020403" pitchFamily="18" charset="0"/>
              </a:rPr>
            </a:br>
            <a:r>
              <a:rPr lang="pt-BR" sz="3000" dirty="0" smtClean="0">
                <a:solidFill>
                  <a:schemeClr val="bg1"/>
                </a:solidFill>
                <a:latin typeface="Adobe Garamond Pro Bold" panose="02020702060506020403" pitchFamily="18" charset="0"/>
              </a:rPr>
              <a:t>cada raio segue sua trajetória, </a:t>
            </a:r>
            <a:br>
              <a:rPr lang="pt-BR" sz="3000" dirty="0" smtClean="0">
                <a:solidFill>
                  <a:schemeClr val="bg1"/>
                </a:solidFill>
                <a:latin typeface="Adobe Garamond Pro Bold" panose="02020702060506020403" pitchFamily="18" charset="0"/>
              </a:rPr>
            </a:br>
            <a:r>
              <a:rPr lang="pt-BR" sz="3000" dirty="0" smtClean="0">
                <a:solidFill>
                  <a:schemeClr val="bg1"/>
                </a:solidFill>
                <a:latin typeface="Adobe Garamond Pro Bold" panose="02020702060506020403" pitchFamily="18" charset="0"/>
              </a:rPr>
              <a:t>independente da presença do outro</a:t>
            </a:r>
            <a:endParaRPr lang="pt-BR" sz="3000" dirty="0">
              <a:solidFill>
                <a:schemeClr val="bg1"/>
              </a:solidFill>
              <a:latin typeface="Adobe Garamond Pro Bold" panose="0202070206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464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1431</TotalTime>
  <Words>210</Words>
  <Application>Microsoft Office PowerPoint</Application>
  <PresentationFormat>Widescreen</PresentationFormat>
  <Paragraphs>23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22" baseType="lpstr">
      <vt:lpstr>Adobe Garamond Pro Bold</vt:lpstr>
      <vt:lpstr>Arial</vt:lpstr>
      <vt:lpstr>Arial Narrow</vt:lpstr>
      <vt:lpstr>Berlin Sans FB Demi</vt:lpstr>
      <vt:lpstr>Britannic Bold</vt:lpstr>
      <vt:lpstr>Calibri</vt:lpstr>
      <vt:lpstr>Calibri Light</vt:lpstr>
      <vt:lpstr>Times New Roman</vt:lpstr>
      <vt:lpstr>Tema do Office</vt:lpstr>
      <vt:lpstr>Atividade PHet sobre Óptica Geométrica no OA “Geometric Optics”</vt:lpstr>
      <vt:lpstr>Raio de Luz</vt:lpstr>
      <vt:lpstr>Divergentes</vt:lpstr>
      <vt:lpstr>Convergentes</vt:lpstr>
      <vt:lpstr>Paralelos</vt:lpstr>
      <vt:lpstr>Apresentação do PowerPoint</vt:lpstr>
      <vt:lpstr>Meios transparentes, translúcidos e opacos.</vt:lpstr>
      <vt:lpstr>Apresentação do PowerPoint</vt:lpstr>
      <vt:lpstr>Apresentação do PowerPoint</vt:lpstr>
      <vt:lpstr>Questão 1</vt:lpstr>
      <vt:lpstr>Questão 2</vt:lpstr>
      <vt:lpstr>Questão 3</vt:lpstr>
      <vt:lpstr>Questão 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Osmar Cavalcante</dc:creator>
  <cp:lastModifiedBy>Osmar Cavalcante</cp:lastModifiedBy>
  <cp:revision>68</cp:revision>
  <dcterms:created xsi:type="dcterms:W3CDTF">2018-08-26T02:32:38Z</dcterms:created>
  <dcterms:modified xsi:type="dcterms:W3CDTF">2018-10-02T17:53:12Z</dcterms:modified>
</cp:coreProperties>
</file>