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1" r:id="rId3"/>
    <p:sldId id="328" r:id="rId4"/>
    <p:sldId id="329" r:id="rId5"/>
    <p:sldId id="330" r:id="rId6"/>
    <p:sldId id="323" r:id="rId7"/>
    <p:sldId id="324" r:id="rId8"/>
    <p:sldId id="325" r:id="rId9"/>
    <p:sldId id="326" r:id="rId10"/>
    <p:sldId id="327" r:id="rId11"/>
    <p:sldId id="284" r:id="rId12"/>
    <p:sldId id="332" r:id="rId13"/>
    <p:sldId id="333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projectile-motion/latest/projectile-motion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7" Type="http://schemas.openxmlformats.org/officeDocument/2006/relationships/image" Target="../media/image23.pn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gif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8.png"/><Relationship Id="rId4" Type="http://schemas.openxmlformats.org/officeDocument/2006/relationships/image" Target="../media/image16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9.png"/><Relationship Id="rId4" Type="http://schemas.openxmlformats.org/officeDocument/2006/relationships/image" Target="../media/image16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20.png"/><Relationship Id="rId4" Type="http://schemas.openxmlformats.org/officeDocument/2006/relationships/image" Target="../media/image1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4758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r>
              <a:rPr lang="pt-BR" sz="3200" b="1" dirty="0" smtClean="0">
                <a:latin typeface="Berlin Sans FB Demi" panose="020E0802020502020306" pitchFamily="34" charset="0"/>
              </a:rPr>
              <a:t>Queda Livre utilizando o 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OA “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Projectile</a:t>
            </a:r>
            <a:r>
              <a:rPr lang="pt-BR" sz="3200" b="1" dirty="0" smtClean="0">
                <a:latin typeface="Berlin Sans FB Demi" panose="020E0802020502020306" pitchFamily="34" charset="0"/>
              </a:rPr>
              <a:t> Motion</a:t>
            </a:r>
            <a:r>
              <a:rPr lang="pt-BR" sz="3200" b="1" dirty="0" smtClean="0">
                <a:latin typeface="Berlin Sans FB Demi" panose="020E0802020502020306" pitchFamily="34" charset="0"/>
              </a:rPr>
              <a:t> (HTML5)</a:t>
            </a:r>
            <a:r>
              <a:rPr lang="pt-BR" sz="3200" b="1" dirty="0" smtClean="0">
                <a:latin typeface="Berlin Sans FB Demi" panose="020E0802020502020306" pitchFamily="34" charset="0"/>
              </a:rPr>
              <a:t>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phet.colorado.edu/sims/html/projectile-motion/latest/projectile-motion_en.html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25610" y="1947324"/>
            <a:ext cx="7201716" cy="352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gifmania.com/Gif-Animados-Vehiculos/Imagenes-Helicopteros/Helicopteros-Militares/Boeing-Sikorsky-Rah-66-Comanche-Volando-5914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2979" y="36685"/>
            <a:ext cx="2087038" cy="1307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://3.bp.blogspot.com/-nS96J1FrY-0/Ua-ILoH5jpI/AAAAAAAANFc/oMYxURS853U/s320/QuedaLivre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498" y="5708235"/>
            <a:ext cx="480208" cy="325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://www.spbrinquedos.com.br/produtos/Cama_Elastica_2,40m_Premium_Completa_zoom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7822" y="6285654"/>
            <a:ext cx="1807430" cy="66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/>
          <p:cNvSpPr/>
          <p:nvPr/>
        </p:nvSpPr>
        <p:spPr>
          <a:xfrm>
            <a:off x="7065632" y="421232"/>
            <a:ext cx="53538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5400" dirty="0">
                <a:latin typeface="Adobe Caslon Pro Bold" panose="0205070206050A020403" pitchFamily="18" charset="0"/>
              </a:rPr>
              <a:t>Caso Particular</a:t>
            </a:r>
            <a:endParaRPr lang="pt-BR" sz="5400" dirty="0"/>
          </a:p>
        </p:txBody>
      </p:sp>
      <p:pic>
        <p:nvPicPr>
          <p:cNvPr id="11" name="Picture 4" descr="http://3.bp.blogspot.com/-nS96J1FrY-0/Ua-ILoH5jpI/AAAAAAAANFc/oMYxURS853U/s320/QuedaLivre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498" y="3131837"/>
            <a:ext cx="480208" cy="325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3.bp.blogspot.com/-nS96J1FrY-0/Ua-ILoH5jpI/AAAAAAAANFc/oMYxURS853U/s320/QuedaLivre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498" y="1772339"/>
            <a:ext cx="480208" cy="325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http://3.bp.blogspot.com/-nS96J1FrY-0/Ua-ILoH5jpI/AAAAAAAANFc/oMYxURS853U/s320/QuedaLivre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1433" y="1085797"/>
            <a:ext cx="480208" cy="325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85553" y="1358425"/>
            <a:ext cx="295275" cy="400050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81641" y="2393674"/>
            <a:ext cx="466725" cy="55245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16706" y="4420626"/>
            <a:ext cx="438150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60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1045031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Se deixarmos cair (velocidade inicial igual a 0m/s) 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Projectile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M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otion (HTML5)” a 15m de altura, qual será o tempo gasto até ele tocar o solo? Use g = 10m/s². Demonstre com cálculos.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7" name="Imagem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7521" y="2347351"/>
            <a:ext cx="3654880" cy="411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1045031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Se deixarmos cair (velocidade inicial igual a 0m/s) 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Projectile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M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otion (HTML5)” a 10m de altura, qual será o tempo gasto até ele tocar o solo? Use g = 10m/s². Demonstre com cálculos.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9783" y="2217875"/>
            <a:ext cx="4379188" cy="4252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11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1045031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Se deixarmos cair (velocidade inicial igual a 0m/s) 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Projectile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M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otion (HTML5)” a 5m de altura, qual será o tempo gasto até ele tocar o solo? Use g = 10m/s². Demonstre com cálculos.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2177" y="2274765"/>
            <a:ext cx="4273731" cy="4038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01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-259307"/>
            <a:ext cx="9144000" cy="1528549"/>
          </a:xfrm>
        </p:spPr>
        <p:txBody>
          <a:bodyPr/>
          <a:lstStyle/>
          <a:p>
            <a:r>
              <a:rPr lang="pt-BR" dirty="0" smtClean="0">
                <a:latin typeface="Adobe Caslon Pro Bold" panose="0205070206050A020403" pitchFamily="18" charset="0"/>
              </a:rPr>
              <a:t>Queda livre no vácuo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72955" y="1378424"/>
            <a:ext cx="11668836" cy="3879376"/>
          </a:xfrm>
        </p:spPr>
        <p:txBody>
          <a:bodyPr>
            <a:normAutofit lnSpcReduction="10000"/>
          </a:bodyPr>
          <a:lstStyle/>
          <a:p>
            <a:pPr algn="l"/>
            <a:r>
              <a:rPr lang="pt-BR" sz="3500" dirty="0" smtClean="0">
                <a:latin typeface="Adobe Caslon Pro Bold" panose="0205070206050A020403" pitchFamily="18" charset="0"/>
              </a:rPr>
              <a:t>Qualquer corpo abandonado próximo a superfície da terra estará em queda livre. Se desprezarmos a resistência do ar, chamaremos de queda livre no vácuo.</a:t>
            </a:r>
          </a:p>
          <a:p>
            <a:pPr algn="l"/>
            <a:r>
              <a:rPr lang="pt-BR" sz="3500" b="1" dirty="0" smtClean="0">
                <a:latin typeface="Adobe Caslon Pro Bold" panose="0205070206050A020403" pitchFamily="18" charset="0"/>
              </a:rPr>
              <a:t>Vale ressaltar que Galileu Galilei, no século XVII, descobriu que o peso não influencia na velocidade de queda de um corpo.</a:t>
            </a:r>
          </a:p>
          <a:p>
            <a:r>
              <a:rPr lang="pt-BR" b="1" dirty="0" smtClean="0">
                <a:latin typeface="Adobe Caslon Pro Bold" panose="0205070206050A020403" pitchFamily="18" charset="0"/>
              </a:rPr>
              <a:t> </a:t>
            </a:r>
          </a:p>
          <a:p>
            <a:endParaRPr lang="pt-BR" dirty="0"/>
          </a:p>
        </p:txBody>
      </p:sp>
      <p:pic>
        <p:nvPicPr>
          <p:cNvPr id="17" name="Imagem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0701" y="4294485"/>
            <a:ext cx="2483562" cy="2392254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511" y="4926188"/>
            <a:ext cx="1609843" cy="193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02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4842" y="365125"/>
            <a:ext cx="10998958" cy="1325563"/>
          </a:xfrm>
        </p:spPr>
        <p:txBody>
          <a:bodyPr/>
          <a:lstStyle/>
          <a:p>
            <a:r>
              <a:rPr lang="pt-BR" dirty="0">
                <a:latin typeface="Gungsuh" panose="02030600000101010101" pitchFamily="18" charset="-127"/>
                <a:ea typeface="Gungsuh" panose="02030600000101010101" pitchFamily="18" charset="-127"/>
              </a:rPr>
              <a:t>Gravidade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1660</a:t>
            </a:r>
          </a:p>
          <a:p>
            <a:r>
              <a:rPr lang="pt-BR" dirty="0" smtClean="0"/>
              <a:t>Isaac Newton</a:t>
            </a:r>
            <a:br>
              <a:rPr lang="pt-BR" dirty="0" smtClean="0"/>
            </a:br>
            <a:endParaRPr lang="pt-BR" dirty="0"/>
          </a:p>
        </p:txBody>
      </p:sp>
      <p:pic>
        <p:nvPicPr>
          <p:cNvPr id="2056" name="Picture 8" descr="http://fisicanacuca.xpg.uol.com.br/leis-de-newton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6215" y="-150125"/>
            <a:ext cx="7820167" cy="7124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s://contradicaosocial.files.wordpress.com/2010/01/isaacnewt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133" y="2946139"/>
            <a:ext cx="2876550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084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2415654" y="365125"/>
            <a:ext cx="13769454" cy="1325563"/>
          </a:xfrm>
        </p:spPr>
        <p:txBody>
          <a:bodyPr/>
          <a:lstStyle/>
          <a:p>
            <a:pPr algn="ctr"/>
            <a:r>
              <a:rPr lang="pt-BR" dirty="0" smtClean="0">
                <a:latin typeface="Gungsuh" panose="02030600000101010101" pitchFamily="18" charset="-127"/>
                <a:ea typeface="Gungsuh" panose="02030600000101010101" pitchFamily="18" charset="-127"/>
              </a:rPr>
              <a:t>Gravidade</a:t>
            </a:r>
            <a:endParaRPr lang="pt-BR" dirty="0">
              <a:latin typeface="Gungsuh" panose="02030600000101010101" pitchFamily="18" charset="-127"/>
              <a:ea typeface="Gungsuh" panose="02030600000101010101" pitchFamily="18" charset="-127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115" y="1690688"/>
            <a:ext cx="4772025" cy="4943475"/>
          </a:xfrm>
          <a:prstGeom prst="rect">
            <a:avLst/>
          </a:prstGeom>
        </p:spPr>
      </p:pic>
      <p:pic>
        <p:nvPicPr>
          <p:cNvPr id="1028" name="Picture 4" descr="http://hypescience.com/wp-content/uploads/2013/06/shutterstock_77659192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0667" y="198266"/>
            <a:ext cx="2374179" cy="2027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geocities.ws/jantorreslima/gravitacaouniversal/constanteg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0134" y="2312687"/>
            <a:ext cx="2543175" cy="828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0063" y="3466531"/>
            <a:ext cx="4563737" cy="3167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4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Gungsuh" panose="02030600000101010101" pitchFamily="18" charset="-127"/>
                <a:ea typeface="Gungsuh" panose="02030600000101010101" pitchFamily="18" charset="-127"/>
              </a:rPr>
              <a:t>Qual a altitude necessária para a gravidade zero da terra?</a:t>
            </a:r>
            <a:endParaRPr lang="pt-BR" dirty="0">
              <a:latin typeface="Gungsuh" panose="02030600000101010101" pitchFamily="18" charset="-127"/>
              <a:ea typeface="Gungsuh" panose="02030600000101010101" pitchFamily="18" charset="-127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5262349" cy="4351338"/>
          </a:xfrm>
        </p:spPr>
        <p:txBody>
          <a:bodyPr/>
          <a:lstStyle/>
          <a:p>
            <a:r>
              <a:rPr lang="pt-BR" dirty="0" smtClean="0">
                <a:latin typeface="Gungsuh" panose="02030600000101010101" pitchFamily="18" charset="-127"/>
                <a:ea typeface="Gungsuh" panose="02030600000101010101" pitchFamily="18" charset="-127"/>
              </a:rPr>
              <a:t>A quem diga que </a:t>
            </a:r>
            <a:r>
              <a:rPr lang="pt-BR" dirty="0">
                <a:latin typeface="Gungsuh" panose="02030600000101010101" pitchFamily="18" charset="-127"/>
                <a:ea typeface="Gungsuh" panose="02030600000101010101" pitchFamily="18" charset="-127"/>
              </a:rPr>
              <a:t>não existe tal </a:t>
            </a:r>
            <a:r>
              <a:rPr lang="pt-BR" dirty="0" smtClean="0">
                <a:latin typeface="Gungsuh" panose="02030600000101010101" pitchFamily="18" charset="-127"/>
                <a:ea typeface="Gungsuh" panose="02030600000101010101" pitchFamily="18" charset="-127"/>
              </a:rPr>
              <a:t>altitude. Que jamais </a:t>
            </a:r>
            <a:r>
              <a:rPr lang="pt-BR" dirty="0">
                <a:latin typeface="Gungsuh" panose="02030600000101010101" pitchFamily="18" charset="-127"/>
                <a:ea typeface="Gungsuh" panose="02030600000101010101" pitchFamily="18" charset="-127"/>
              </a:rPr>
              <a:t>será nula, exceto no </a:t>
            </a:r>
            <a:r>
              <a:rPr lang="pt-BR" dirty="0" smtClean="0">
                <a:latin typeface="Gungsuh" panose="02030600000101010101" pitchFamily="18" charset="-127"/>
                <a:ea typeface="Gungsuh" panose="02030600000101010101" pitchFamily="18" charset="-127"/>
              </a:rPr>
              <a:t>infinito. </a:t>
            </a:r>
          </a:p>
          <a:p>
            <a:r>
              <a:rPr lang="pt-BR" dirty="0" smtClean="0">
                <a:latin typeface="Gungsuh" panose="02030600000101010101" pitchFamily="18" charset="-127"/>
                <a:ea typeface="Gungsuh" panose="02030600000101010101" pitchFamily="18" charset="-127"/>
              </a:rPr>
              <a:t>Sabe-se hoje que as moléculas de ar se desprendem da gravidade terrestre na Exosfera.</a:t>
            </a:r>
          </a:p>
          <a:p>
            <a:endParaRPr lang="pt-BR" dirty="0" smtClean="0">
              <a:latin typeface="Gungsuh" panose="02030600000101010101" pitchFamily="18" charset="-127"/>
              <a:ea typeface="Gungsuh" panose="02030600000101010101" pitchFamily="18" charset="-127"/>
            </a:endParaRPr>
          </a:p>
        </p:txBody>
      </p:sp>
      <p:pic>
        <p:nvPicPr>
          <p:cNvPr id="4" name="Picture 2" descr="http://www.mundoeducacao.com/upload/conteudo/images/atmosfer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965" y="1549974"/>
            <a:ext cx="5198897" cy="6304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148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gifmania.com/Gif-Animados-Vehiculos/Imagenes-Helicopteros/Helicopteros-Militares/Boeing-Sikorsky-Rah-66-Comanche-Volando-5914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2979" y="36685"/>
            <a:ext cx="2087038" cy="1307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4198" y="1164733"/>
            <a:ext cx="3162300" cy="457200"/>
          </a:xfrm>
          <a:prstGeom prst="rect">
            <a:avLst/>
          </a:prstGeom>
        </p:spPr>
      </p:pic>
      <p:pic>
        <p:nvPicPr>
          <p:cNvPr id="1030" name="Picture 6" descr="http://www.spbrinquedos.com.br/produtos/Cama_Elastica_2,40m_Premium_Completa_zoom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7822" y="6285654"/>
            <a:ext cx="1807430" cy="66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://3.bp.blogspot.com/-nS96J1FrY-0/Ua-ILoH5jpI/AAAAAAAANFc/oMYxURS853U/s320/QuedaLivre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1433" y="1085797"/>
            <a:ext cx="480208" cy="325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6584" y="911336"/>
            <a:ext cx="1552575" cy="7239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7065632" y="421232"/>
            <a:ext cx="53538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5400" dirty="0">
                <a:latin typeface="Adobe Caslon Pro Bold" panose="0205070206050A020403" pitchFamily="18" charset="0"/>
              </a:rPr>
              <a:t>Caso Particular</a:t>
            </a:r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81915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gifmania.com/Gif-Animados-Vehiculos/Imagenes-Helicopteros/Helicopteros-Militares/Boeing-Sikorsky-Rah-66-Comanche-Volando-5914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2979" y="36685"/>
            <a:ext cx="2087038" cy="1307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4198" y="1843064"/>
            <a:ext cx="3162300" cy="457200"/>
          </a:xfrm>
          <a:prstGeom prst="rect">
            <a:avLst/>
          </a:prstGeom>
        </p:spPr>
      </p:pic>
      <p:pic>
        <p:nvPicPr>
          <p:cNvPr id="7" name="Picture 4" descr="http://3.bp.blogspot.com/-nS96J1FrY-0/Ua-ILoH5jpI/AAAAAAAANFc/oMYxURS853U/s320/QuedaLivre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498" y="1772339"/>
            <a:ext cx="480208" cy="325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961" y="1566839"/>
            <a:ext cx="1666875" cy="733425"/>
          </a:xfrm>
          <a:prstGeom prst="rect">
            <a:avLst/>
          </a:prstGeom>
        </p:spPr>
      </p:pic>
      <p:pic>
        <p:nvPicPr>
          <p:cNvPr id="10" name="Picture 6" descr="http://www.spbrinquedos.com.br/produtos/Cama_Elastica_2,40m_Premium_Completa_zoom3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7822" y="6285654"/>
            <a:ext cx="1807430" cy="66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/>
          <p:cNvSpPr/>
          <p:nvPr/>
        </p:nvSpPr>
        <p:spPr>
          <a:xfrm>
            <a:off x="7065632" y="421232"/>
            <a:ext cx="53538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5400" dirty="0">
                <a:latin typeface="Adobe Caslon Pro Bold" panose="0205070206050A020403" pitchFamily="18" charset="0"/>
              </a:rPr>
              <a:t>Caso Particular</a:t>
            </a:r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358156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gifmania.com/Gif-Animados-Vehiculos/Imagenes-Helicopteros/Helicopteros-Militares/Boeing-Sikorsky-Rah-66-Comanche-Volando-5914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2979" y="36685"/>
            <a:ext cx="2087038" cy="1307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4198" y="3229093"/>
            <a:ext cx="3162300" cy="457200"/>
          </a:xfrm>
          <a:prstGeom prst="rect">
            <a:avLst/>
          </a:prstGeom>
        </p:spPr>
      </p:pic>
      <p:pic>
        <p:nvPicPr>
          <p:cNvPr id="7" name="Picture 4" descr="http://3.bp.blogspot.com/-nS96J1FrY-0/Ua-ILoH5jpI/AAAAAAAANFc/oMYxURS853U/s320/QuedaLivre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498" y="3131837"/>
            <a:ext cx="480208" cy="325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647" y="2971918"/>
            <a:ext cx="1676400" cy="714375"/>
          </a:xfrm>
          <a:prstGeom prst="rect">
            <a:avLst/>
          </a:prstGeom>
        </p:spPr>
      </p:pic>
      <p:pic>
        <p:nvPicPr>
          <p:cNvPr id="10" name="Picture 6" descr="http://www.spbrinquedos.com.br/produtos/Cama_Elastica_2,40m_Premium_Completa_zoom3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7822" y="6285654"/>
            <a:ext cx="1807430" cy="66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ângulo 8"/>
          <p:cNvSpPr/>
          <p:nvPr/>
        </p:nvSpPr>
        <p:spPr>
          <a:xfrm>
            <a:off x="7065632" y="421232"/>
            <a:ext cx="53538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5400" dirty="0">
                <a:latin typeface="Adobe Caslon Pro Bold" panose="0205070206050A020403" pitchFamily="18" charset="0"/>
              </a:rPr>
              <a:t>Caso Particular</a:t>
            </a:r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156989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gifmania.com/Gif-Animados-Vehiculos/Imagenes-Helicopteros/Helicopteros-Militares/Boeing-Sikorsky-Rah-66-Comanche-Volando-5914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2979" y="36685"/>
            <a:ext cx="2087038" cy="1307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4198" y="5774666"/>
            <a:ext cx="3162300" cy="457200"/>
          </a:xfrm>
          <a:prstGeom prst="rect">
            <a:avLst/>
          </a:prstGeom>
        </p:spPr>
      </p:pic>
      <p:pic>
        <p:nvPicPr>
          <p:cNvPr id="7" name="Picture 4" descr="http://3.bp.blogspot.com/-nS96J1FrY-0/Ua-ILoH5jpI/AAAAAAAANFc/oMYxURS853U/s320/QuedaLivre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498" y="5708235"/>
            <a:ext cx="480208" cy="325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885" y="5504450"/>
            <a:ext cx="1666875" cy="733425"/>
          </a:xfrm>
          <a:prstGeom prst="rect">
            <a:avLst/>
          </a:prstGeom>
        </p:spPr>
      </p:pic>
      <p:pic>
        <p:nvPicPr>
          <p:cNvPr id="10" name="Picture 6" descr="http://www.spbrinquedos.com.br/produtos/Cama_Elastica_2,40m_Premium_Completa_zoom3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7822" y="6285654"/>
            <a:ext cx="1807430" cy="66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/>
          <p:cNvSpPr/>
          <p:nvPr/>
        </p:nvSpPr>
        <p:spPr>
          <a:xfrm>
            <a:off x="7065632" y="421232"/>
            <a:ext cx="535383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000" dirty="0">
                <a:latin typeface="Adobe Caslon Pro Bold" panose="0205070206050A020403" pitchFamily="18" charset="0"/>
              </a:rPr>
              <a:t>Caso Particular</a:t>
            </a:r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353791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</TotalTime>
  <Words>258</Words>
  <Application>Microsoft Office PowerPoint</Application>
  <PresentationFormat>Widescreen</PresentationFormat>
  <Paragraphs>26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3" baseType="lpstr">
      <vt:lpstr>Adobe Caslon Pro Bold</vt:lpstr>
      <vt:lpstr>Arial</vt:lpstr>
      <vt:lpstr>Arial Narrow</vt:lpstr>
      <vt:lpstr>Berlin Sans FB Demi</vt:lpstr>
      <vt:lpstr>Britannic Bold</vt:lpstr>
      <vt:lpstr>Calibri</vt:lpstr>
      <vt:lpstr>Calibri Light</vt:lpstr>
      <vt:lpstr>Gungsuh</vt:lpstr>
      <vt:lpstr>Times New Roman</vt:lpstr>
      <vt:lpstr>Tema do Office</vt:lpstr>
      <vt:lpstr>Atividade PHet sobre Queda Livre utilizando o  OA “Projectile Motion (HTML5)”</vt:lpstr>
      <vt:lpstr>Queda livre no vácuo </vt:lpstr>
      <vt:lpstr>Gravidade</vt:lpstr>
      <vt:lpstr>Gravidade</vt:lpstr>
      <vt:lpstr>Qual a altitude necessária para a gravidade zero da terra?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Questão 1</vt:lpstr>
      <vt:lpstr>Questão 2</vt:lpstr>
      <vt:lpstr>Questão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69</cp:revision>
  <dcterms:created xsi:type="dcterms:W3CDTF">2018-08-26T02:32:38Z</dcterms:created>
  <dcterms:modified xsi:type="dcterms:W3CDTF">2018-09-25T22:32:25Z</dcterms:modified>
</cp:coreProperties>
</file>