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314" r:id="rId4"/>
    <p:sldId id="315" r:id="rId5"/>
    <p:sldId id="284" r:id="rId6"/>
    <p:sldId id="316" r:id="rId7"/>
    <p:sldId id="317" r:id="rId8"/>
    <p:sldId id="31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projectile-motion/latest/projectile-mo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Lançamento Horizontal</a:t>
            </a:r>
            <a:r>
              <a:rPr lang="pt-BR" sz="3200" b="1" dirty="0" smtClean="0">
                <a:latin typeface="Berlin Sans FB Demi" panose="020E0802020502020306" pitchFamily="34" charset="0"/>
              </a:rPr>
              <a:t> 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Projectile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phet.colorado.edu/sims/html/projectile-motion/latest/projectile-motion_en.html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610" y="1947324"/>
            <a:ext cx="7201716" cy="352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695459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7127" y="1107583"/>
            <a:ext cx="10522039" cy="4778062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dobe Caslon Pro Bold" panose="0205070206050A020403" pitchFamily="18" charset="0"/>
              </a:rPr>
              <a:t>Em vestibulares geralmente são adotadas situações:</a:t>
            </a:r>
            <a:br>
              <a:rPr lang="pt-BR" sz="2800" dirty="0" smtClean="0">
                <a:latin typeface="Adobe Caslon Pro Bold" panose="0205070206050A020403" pitchFamily="18" charset="0"/>
              </a:rPr>
            </a:br>
            <a:r>
              <a:rPr lang="pt-BR" sz="2800" dirty="0" smtClean="0">
                <a:latin typeface="Adobe Caslon Pro Bold" panose="0205070206050A020403" pitchFamily="18" charset="0"/>
              </a:rPr>
              <a:t>- no vácuo (Desprezando a resistência do ar).</a:t>
            </a:r>
            <a:br>
              <a:rPr lang="pt-BR" sz="2800" dirty="0" smtClean="0">
                <a:latin typeface="Adobe Caslon Pro Bold" panose="0205070206050A020403" pitchFamily="18" charset="0"/>
              </a:rPr>
            </a:br>
            <a:r>
              <a:rPr lang="pt-BR" sz="2800" dirty="0" smtClean="0">
                <a:latin typeface="Adobe Caslon Pro Bold" panose="0205070206050A020403" pitchFamily="18" charset="0"/>
              </a:rPr>
              <a:t>- com gravidade constante e sendo </a:t>
            </a:r>
            <a:r>
              <a:rPr lang="pt-BR" sz="2800" dirty="0" smtClean="0">
                <a:latin typeface="Adobe Caslon Pro Bold" panose="0205070206050A020403" pitchFamily="18" charset="0"/>
              </a:rPr>
              <a:t>9,8</a:t>
            </a:r>
            <a:r>
              <a:rPr lang="pt-BR" sz="2800" dirty="0" smtClean="0">
                <a:latin typeface="Adobe Caslon Pro Bold" panose="0205070206050A020403" pitchFamily="18" charset="0"/>
              </a:rPr>
              <a:t>m/s²</a:t>
            </a:r>
            <a:r>
              <a:rPr lang="pt-BR" sz="2800" dirty="0" smtClean="0">
                <a:latin typeface="Adobe Caslon Pro Bold" panose="0205070206050A020403" pitchFamily="18" charset="0"/>
              </a:rPr>
              <a:t>.</a:t>
            </a:r>
            <a:endParaRPr lang="pt-BR" sz="2800" dirty="0"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http://www.oocities.org/br/saladefisica6/cinematica/Lancamento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6225"/>
            <a:ext cx="6600423" cy="486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860" y="2633777"/>
            <a:ext cx="5325414" cy="414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6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09093"/>
            <a:ext cx="9144000" cy="695459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ítul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37127" y="1107583"/>
                <a:ext cx="10522039" cy="4778062"/>
              </a:xfrm>
            </p:spPr>
            <p:txBody>
              <a:bodyPr>
                <a:normAutofit/>
              </a:bodyPr>
              <a:lstStyle/>
              <a:p>
                <a:r>
                  <a:rPr lang="pt-BR" sz="2800" dirty="0" smtClean="0">
                    <a:latin typeface="Adobe Caslon Pro Bold" panose="0205070206050A020403" pitchFamily="18" charset="0"/>
                  </a:rPr>
                  <a:t>No eixo x é MU, então utilizaremos  </a:t>
                </a:r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pt-BR" sz="2800" dirty="0" smtClean="0">
                    <a:latin typeface="Adobe Caslon Pro Bold" panose="0205070206050A020403" pitchFamily="18" charset="0"/>
                  </a:rPr>
                  <a:t/>
                </a:r>
                <a:br>
                  <a:rPr lang="pt-BR" sz="2800" dirty="0" smtClean="0">
                    <a:latin typeface="Adobe Caslon Pro Bold" panose="0205070206050A020403" pitchFamily="18" charset="0"/>
                  </a:rPr>
                </a:br>
                <a:r>
                  <a:rPr lang="pt-BR" sz="2800" dirty="0" smtClean="0">
                    <a:latin typeface="Adobe Caslon Pro Bold" panose="0205070206050A020403" pitchFamily="18" charset="0"/>
                  </a:rPr>
                  <a:t>No eixo y é Queda </a:t>
                </a:r>
                <a:r>
                  <a:rPr lang="pt-BR" sz="2800" dirty="0">
                    <a:latin typeface="Adobe Caslon Pro Bold" panose="0205070206050A020403" pitchFamily="18" charset="0"/>
                  </a:rPr>
                  <a:t>L</a:t>
                </a:r>
                <a:r>
                  <a:rPr lang="pt-BR" sz="2800" dirty="0" smtClean="0">
                    <a:latin typeface="Adobe Caslon Pro Bold" panose="0205070206050A020403" pitchFamily="18" charset="0"/>
                  </a:rPr>
                  <a:t>ivre, então utilizaremos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sz="2800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pt-BR" sz="28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pt-BR" sz="2800" b="1" i="1" smtClean="0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pt-B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pt-BR" sz="2800" dirty="0">
                  <a:latin typeface="Adobe Caslon Pro Bold" panose="0205070206050A020403" pitchFamily="18" charset="0"/>
                </a:endParaRPr>
              </a:p>
            </p:txBody>
          </p:sp>
        </mc:Choice>
        <mc:Fallback xmlns="">
          <p:sp>
            <p:nvSpPr>
              <p:cNvPr id="3" name="Subtítul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37127" y="1107583"/>
                <a:ext cx="10522039" cy="4778062"/>
              </a:xfrm>
              <a:blipFill rotWithShape="0">
                <a:blip r:embed="rId2"/>
                <a:stretch>
                  <a:fillRect t="-14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www.oocities.org/br/saladefisica6/cinematica/Lancamento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6225"/>
            <a:ext cx="6600423" cy="486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860" y="2633777"/>
            <a:ext cx="5325414" cy="414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35104" y="309093"/>
            <a:ext cx="9144000" cy="1262130"/>
          </a:xfrm>
        </p:spPr>
        <p:txBody>
          <a:bodyPr>
            <a:noAutofit/>
          </a:bodyPr>
          <a:lstStyle/>
          <a:p>
            <a:r>
              <a:rPr lang="pt-BR" sz="4800" dirty="0" smtClean="0">
                <a:latin typeface="Adobe Caslon Pro Bold" panose="0205070206050A020403" pitchFamily="18" charset="0"/>
              </a:rPr>
              <a:t>Lançamento Horizontal</a:t>
            </a:r>
            <a:br>
              <a:rPr lang="pt-BR" sz="4800" dirty="0" smtClean="0">
                <a:latin typeface="Adobe Caslon Pro Bold" panose="0205070206050A020403" pitchFamily="18" charset="0"/>
              </a:rPr>
            </a:br>
            <a:r>
              <a:rPr lang="pt-BR" sz="4800" dirty="0" smtClean="0">
                <a:latin typeface="Adobe Caslon Pro Bold" panose="0205070206050A020403" pitchFamily="18" charset="0"/>
              </a:rPr>
              <a:t>Velocidade Resultante</a:t>
            </a:r>
            <a:endParaRPr lang="pt-BR" sz="4800" dirty="0">
              <a:latin typeface="Adobe Caslon Pro Bold" panose="0205070206050A020403" pitchFamily="18" charset="0"/>
            </a:endParaRPr>
          </a:p>
        </p:txBody>
      </p:sp>
      <p:pic>
        <p:nvPicPr>
          <p:cNvPr id="1030" name="Picture 6" descr="http://kleberandrade.files.wordpress.com/2010/05/aula09-lancamento0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34" y="122193"/>
            <a:ext cx="8496399" cy="660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347" y="1571223"/>
            <a:ext cx="4029653" cy="60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4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foram lançados horizontalmente dois projéteis, um a 30m/s e outro a 15m/s. Podemos dizer que o alcance horizontal de um é o dobro do outro?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909" y="2403567"/>
            <a:ext cx="9323819" cy="383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foram lançados horizontalmente dois projéteis (A e B), o projétil A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15m de altura e a 14m/s e o projétil B a 9m de altura e a 30m/s. Qual dos projéteis passa mais tempo viajando no ar?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917" y="2568348"/>
            <a:ext cx="67818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3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foi lançado horizontalmente um projétil a 5 metros de altura. Considerando a gravidade 9,8m/s², qual foi a velocidade de lançamento? Despreze a resistência do ar.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554" y="2468882"/>
            <a:ext cx="10287380" cy="359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7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(HTML5)”, foi lançado horizontalmente um projétil a 8 metros de altura. Considerando a gravidade 9,8m/s² e que ele foi lançado a 14m/s, qual foi o seu alcance? Despreze a resistência do ar.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403" y="2277427"/>
            <a:ext cx="817245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0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210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Lançamento Horizontal utilizando o  OA “Projectile Motion (HTML5)”</vt:lpstr>
      <vt:lpstr>Lançamento Horizontal</vt:lpstr>
      <vt:lpstr>Lançamento Horizontal</vt:lpstr>
      <vt:lpstr>Lançamento Horizontal Velocidade Resultante</vt:lpstr>
      <vt:lpstr>Questão 1</vt:lpstr>
      <vt:lpstr>Questão 2</vt:lpstr>
      <vt:lpstr>Questão 3</vt:lpstr>
      <vt:lpstr>Questão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64</cp:revision>
  <dcterms:created xsi:type="dcterms:W3CDTF">2018-08-26T02:32:38Z</dcterms:created>
  <dcterms:modified xsi:type="dcterms:W3CDTF">2018-09-25T21:33:02Z</dcterms:modified>
</cp:coreProperties>
</file>