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309" r:id="rId4"/>
    <p:sldId id="310" r:id="rId5"/>
    <p:sldId id="284" r:id="rId6"/>
    <p:sldId id="308" r:id="rId7"/>
    <p:sldId id="307" r:id="rId8"/>
    <p:sldId id="306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charges-and-fields/latest/charges-and-fields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4758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Potencial Elétrico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smtClean="0">
                <a:latin typeface="Berlin Sans FB Demi" panose="020E0802020502020306" pitchFamily="34" charset="0"/>
              </a:rPr>
              <a:t>utilizando o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OA “Charges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and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Field</a:t>
            </a:r>
            <a:r>
              <a:rPr lang="pt-BR" sz="3200" b="1" dirty="0" err="1">
                <a:latin typeface="Berlin Sans FB Demi" panose="020E0802020502020306" pitchFamily="34" charset="0"/>
              </a:rPr>
              <a:t>s</a:t>
            </a:r>
            <a:r>
              <a:rPr lang="pt-BR" sz="3200" b="1" dirty="0" smtClean="0">
                <a:latin typeface="Berlin Sans FB Demi" panose="020E0802020502020306" pitchFamily="34" charset="0"/>
              </a:rPr>
              <a:t> (HTML5)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phet.colorado.edu/sims/html/charges-and-fields/latest/charges-and-fields_en.html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0694" y="1895919"/>
            <a:ext cx="7044827" cy="3594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31198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latin typeface="Bodoni MT" panose="02070603080606020203" pitchFamily="18" charset="0"/>
              </a:rPr>
              <a:t>Carga </a:t>
            </a:r>
            <a:r>
              <a:rPr lang="pt-BR" b="1" dirty="0" smtClean="0">
                <a:latin typeface="Bodoni MT" panose="02070603080606020203" pitchFamily="18" charset="0"/>
              </a:rPr>
              <a:t>Elétrica</a:t>
            </a:r>
            <a:endParaRPr lang="pt-BR" b="1" dirty="0">
              <a:latin typeface="Bodoni MT" panose="020706030806060202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811369"/>
                <a:ext cx="10515600" cy="5365594"/>
              </a:xfrm>
            </p:spPr>
            <p:txBody>
              <a:bodyPr>
                <a:normAutofit/>
              </a:bodyPr>
              <a:lstStyle/>
              <a:p>
                <a:r>
                  <a:rPr lang="pt-BR" sz="2400" dirty="0" smtClean="0"/>
                  <a:t>Massas (m):</a:t>
                </a:r>
                <a:br>
                  <a:rPr lang="pt-BR" sz="2400" dirty="0" smtClean="0"/>
                </a:br>
                <a:r>
                  <a:rPr lang="pt-BR" sz="2400" dirty="0" smtClean="0"/>
                  <a:t>Nêutrons = </a:t>
                </a:r>
                <a14:m>
                  <m:oMath xmlns:m="http://schemas.openxmlformats.org/officeDocument/2006/math">
                    <m:r>
                      <a:rPr lang="pt-BR" sz="2400" i="1">
                        <a:latin typeface="Cambria Math" panose="02040503050406030204" pitchFamily="18" charset="0"/>
                      </a:rPr>
                      <m:t>1,67</m:t>
                    </m:r>
                    <m:r>
                      <a:rPr lang="pt-BR" sz="24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pt-BR" sz="2400" i="1"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−27</m:t>
                        </m:r>
                      </m:sup>
                    </m:sSup>
                    <m:r>
                      <a:rPr lang="pt-BR" sz="2400" i="1">
                        <a:latin typeface="Cambria Math" panose="02040503050406030204" pitchFamily="18" charset="0"/>
                      </a:rPr>
                      <m:t>𝑘𝑔</m:t>
                    </m:r>
                    <m:r>
                      <a:rPr lang="pt-BR" sz="240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pt-BR" sz="2400" dirty="0" smtClean="0"/>
                  <a:t/>
                </a:r>
                <a:br>
                  <a:rPr lang="pt-BR" sz="2400" dirty="0" smtClean="0"/>
                </a:br>
                <a:r>
                  <a:rPr lang="pt-BR" sz="2400" dirty="0" smtClean="0"/>
                  <a:t>Prótons = </a:t>
                </a:r>
                <a14:m>
                  <m:oMath xmlns:m="http://schemas.openxmlformats.org/officeDocument/2006/math">
                    <m:r>
                      <a:rPr lang="pt-BR" sz="2400" b="0" i="1" smtClean="0">
                        <a:latin typeface="Cambria Math" panose="02040503050406030204" pitchFamily="18" charset="0"/>
                      </a:rPr>
                      <m:t>1,673∙</m:t>
                    </m:r>
                    <m:sSup>
                      <m:sSupPr>
                        <m:ctrlPr>
                          <a:rPr lang="pt-BR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−27</m:t>
                        </m:r>
                      </m:sup>
                    </m:sSup>
                    <m:r>
                      <a:rPr lang="pt-BR" sz="2400" b="0" i="1" smtClean="0">
                        <a:latin typeface="Cambria Math" panose="02040503050406030204" pitchFamily="18" charset="0"/>
                      </a:rPr>
                      <m:t>𝑘𝑔</m:t>
                    </m:r>
                    <m:r>
                      <a:rPr lang="pt-BR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pt-BR" sz="2400" dirty="0" smtClean="0"/>
                  <a:t/>
                </a:r>
                <a:br>
                  <a:rPr lang="pt-BR" sz="2400" dirty="0" smtClean="0"/>
                </a:br>
                <a:r>
                  <a:rPr lang="pt-BR" sz="2400" dirty="0" smtClean="0"/>
                  <a:t>Elétron = 9,11</a:t>
                </a:r>
                <a14:m>
                  <m:oMath xmlns:m="http://schemas.openxmlformats.org/officeDocument/2006/math">
                    <m:r>
                      <a:rPr lang="pt-BR" sz="2400" i="1"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31</m:t>
                        </m:r>
                      </m:sup>
                    </m:sSup>
                    <m:r>
                      <a:rPr lang="pt-BR" sz="2400" i="1">
                        <a:latin typeface="Cambria Math" panose="02040503050406030204" pitchFamily="18" charset="0"/>
                      </a:rPr>
                      <m:t>𝑘𝑔</m:t>
                    </m:r>
                  </m:oMath>
                </a14:m>
                <a:r>
                  <a:rPr lang="pt-BR" sz="2400" dirty="0" smtClean="0"/>
                  <a:t>.</a:t>
                </a:r>
              </a:p>
              <a:p>
                <a:r>
                  <a:rPr lang="pt-BR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Carga Elétrica (Q):</a:t>
                </a:r>
                <a:br>
                  <a:rPr lang="pt-BR" dirty="0" smtClean="0">
                    <a:solidFill>
                      <a:schemeClr val="accent1">
                        <a:lumMod val="75000"/>
                      </a:schemeClr>
                    </a:solidFill>
                  </a:rPr>
                </a:br>
                <a:r>
                  <a:rPr lang="pt-BR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Elementar (e) = </a:t>
                </a:r>
                <a14:m>
                  <m:oMath xmlns:m="http://schemas.openxmlformats.org/officeDocument/2006/math">
                    <m:r>
                      <a:rPr lang="pt-BR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1,</m:t>
                    </m:r>
                    <m:r>
                      <a:rPr lang="pt-BR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pt-BR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pt-BR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pt-BR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pt-BR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19</m:t>
                        </m:r>
                      </m:sup>
                    </m:sSup>
                    <m:r>
                      <a:rPr lang="pt-BR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pt-BR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pt-BR" i="1" dirty="0" smtClean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pt-BR" i="1" dirty="0" smtClean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pt-BR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𝑝𝑟</m:t>
                        </m:r>
                        <m:r>
                          <a:rPr lang="pt-BR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ó</m:t>
                        </m:r>
                        <m:r>
                          <a:rPr lang="pt-BR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𝑡𝑜𝑛</m:t>
                        </m:r>
                      </m:sub>
                    </m:sSub>
                    <m:r>
                      <a:rPr lang="pt-BR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 +</m:t>
                    </m:r>
                    <m:r>
                      <a:rPr lang="pt-BR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pt-BR" b="0" i="1" dirty="0" smtClean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  <a:t>.</a:t>
                </a:r>
                <a:br>
                  <a:rPr lang="pt-BR" b="0" i="1" dirty="0" smtClean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pt-BR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𝑒𝑙</m:t>
                        </m:r>
                        <m:r>
                          <a:rPr lang="pt-BR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é</m:t>
                        </m:r>
                        <m:r>
                          <a:rPr lang="pt-BR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𝑡𝑟𝑜𝑛</m:t>
                        </m:r>
                      </m:sub>
                    </m:sSub>
                    <m:r>
                      <a:rPr lang="pt-BR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pt-BR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pt-BR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.</a:t>
                </a:r>
                <a:br>
                  <a:rPr lang="pt-BR" dirty="0" smtClean="0">
                    <a:solidFill>
                      <a:schemeClr val="accent1">
                        <a:lumMod val="75000"/>
                      </a:schemeClr>
                    </a:solidFill>
                  </a:rPr>
                </a:br>
                <a:r>
                  <a:rPr lang="pt-BR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Unidade: C (Coulomb)</a:t>
                </a:r>
                <a:br>
                  <a:rPr lang="pt-BR" dirty="0" smtClean="0">
                    <a:solidFill>
                      <a:schemeClr val="accent1">
                        <a:lumMod val="75000"/>
                      </a:schemeClr>
                    </a:solidFill>
                  </a:rPr>
                </a:br>
                <a:endParaRPr lang="pt-BR" dirty="0" smtClean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pt-BR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∆</m:t>
                    </m:r>
                    <m:r>
                      <a:rPr lang="pt-B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pt-B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pt-B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>
                      <a:rPr lang="pt-BR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pt-BR" dirty="0" smtClean="0"/>
                  <a:t/>
                </a:r>
                <a:br>
                  <a:rPr lang="pt-BR" dirty="0" smtClean="0"/>
                </a:br>
                <a:r>
                  <a:rPr lang="pt-BR" dirty="0" smtClean="0"/>
                  <a:t/>
                </a:r>
                <a:br>
                  <a:rPr lang="pt-BR" dirty="0" smtClean="0"/>
                </a:b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811369"/>
                <a:ext cx="10515600" cy="5365594"/>
              </a:xfrm>
              <a:blipFill>
                <a:blip r:embed="rId2"/>
                <a:stretch>
                  <a:fillRect l="-1043" t="-159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6" descr="http://www.canalacademie.com/IMG/gif/a-atome_BCED384B_F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589" y="631198"/>
            <a:ext cx="6352411" cy="4700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648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500" dirty="0" smtClean="0">
                <a:latin typeface="Arial Rounded MT Bold" panose="020F0704030504030204" pitchFamily="34" charset="0"/>
              </a:rPr>
              <a:t>Potencial Elétrico (V)</a:t>
            </a:r>
            <a:br>
              <a:rPr lang="pt-BR" sz="3500" dirty="0" smtClean="0">
                <a:latin typeface="Arial Rounded MT Bold" panose="020F0704030504030204" pitchFamily="34" charset="0"/>
              </a:rPr>
            </a:br>
            <a:r>
              <a:rPr lang="pt-BR" sz="3500" dirty="0" smtClean="0">
                <a:latin typeface="Arial Rounded MT Bold" panose="020F0704030504030204" pitchFamily="34" charset="0"/>
              </a:rPr>
              <a:t>Diferença de potencial (U)</a:t>
            </a:r>
            <a:endParaRPr lang="pt-BR" sz="3500" dirty="0">
              <a:latin typeface="Arial Rounded MT Bold" panose="020F070403050403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317" y="1825625"/>
            <a:ext cx="9943366" cy="3631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594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233" y="203659"/>
            <a:ext cx="10410480" cy="6519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546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imagem abaixo podemos observar, no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“Charges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and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Fields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(HTML5)”, uma carga elétrica de 2nC e um medidor de potencial elétrico. O que acontecerá com o potencial (em Volt) se movermos o medidor de potencial no sentido da seta amarela?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348" y="2299063"/>
            <a:ext cx="6898411" cy="3995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duas cargas, em módulo, de 1nC. Por que o medidor de potencial marca zero volt?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0669" y="2142309"/>
            <a:ext cx="6697619" cy="3835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75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Cada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i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magem abaixo contem uma linha verde que representa pontos de mesmo potencial que distam da carga negativa. Por que na imagem da esquerda a linha é uma circunferência e na imagem da direita não?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1207" y="2358053"/>
            <a:ext cx="4255087" cy="3666263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1758" y="2385549"/>
            <a:ext cx="4235087" cy="363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30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imagem abaixo temos uma carga de 3nC e um medidor de potencial elétrico posicionado a X metros da carga. Sabendo que o medidor marca 8,1V, qual o valor de X? Explique com cálculos.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2922" y="2334927"/>
            <a:ext cx="6414951" cy="3998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5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180</Words>
  <Application>Microsoft Office PowerPoint</Application>
  <PresentationFormat>Widescreen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9" baseType="lpstr">
      <vt:lpstr>Arial</vt:lpstr>
      <vt:lpstr>Arial Narrow</vt:lpstr>
      <vt:lpstr>Arial Rounded MT Bold</vt:lpstr>
      <vt:lpstr>Berlin Sans FB Demi</vt:lpstr>
      <vt:lpstr>Bodoni MT</vt:lpstr>
      <vt:lpstr>Britannic Bold</vt:lpstr>
      <vt:lpstr>Calibri</vt:lpstr>
      <vt:lpstr>Calibri Light</vt:lpstr>
      <vt:lpstr>Cambria Math</vt:lpstr>
      <vt:lpstr>Times New Roman</vt:lpstr>
      <vt:lpstr>Tema do Office</vt:lpstr>
      <vt:lpstr>Atividade PHet sobre Potencial Elétrico utilizando o  OA “Charges and Fields (HTML5)”</vt:lpstr>
      <vt:lpstr>Carga Elétrica</vt:lpstr>
      <vt:lpstr>Potencial Elétrico (V) Diferença de potencial (U)</vt:lpstr>
      <vt:lpstr>Apresentação do PowerPoint</vt:lpstr>
      <vt:lpstr>Questão 1</vt:lpstr>
      <vt:lpstr>Questão 2</vt:lpstr>
      <vt:lpstr>Questão 3</vt:lpstr>
      <vt:lpstr>Questão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58</cp:revision>
  <dcterms:created xsi:type="dcterms:W3CDTF">2018-08-26T02:32:38Z</dcterms:created>
  <dcterms:modified xsi:type="dcterms:W3CDTF">2018-09-25T18:52:04Z</dcterms:modified>
</cp:coreProperties>
</file>