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17" r:id="rId3"/>
    <p:sldId id="319" r:id="rId4"/>
    <p:sldId id="321" r:id="rId5"/>
    <p:sldId id="322" r:id="rId6"/>
    <p:sldId id="264" r:id="rId7"/>
    <p:sldId id="288" r:id="rId8"/>
    <p:sldId id="315" r:id="rId9"/>
    <p:sldId id="323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33D42-CDBF-41CC-BE8D-E99324C0C202}" type="datetimeFigureOut">
              <a:rPr lang="pt-BR" smtClean="0"/>
              <a:t>19/09/2018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7C1F1-0812-453C-88D7-0BE9F66F1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064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53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78D16A0-A054-4B07-BE80-DBF86C91E06B}" type="slidenum">
              <a:rPr lang="pt-BR" altLang="pt-BR"/>
              <a:pPr/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51549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idx="5"/>
          </p:nvPr>
        </p:nvSpPr>
        <p:spPr>
          <a:xfrm>
            <a:off x="239349" y="1173015"/>
            <a:ext cx="115212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6" name="Espaço Reservado para Texto 2"/>
          <p:cNvSpPr>
            <a:spLocks noGrp="1"/>
          </p:cNvSpPr>
          <p:nvPr>
            <p:ph idx="10"/>
          </p:nvPr>
        </p:nvSpPr>
        <p:spPr>
          <a:xfrm>
            <a:off x="239349" y="692697"/>
            <a:ext cx="1152128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600" b="1"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Espaço Reservado para Texto 2"/>
          <p:cNvSpPr>
            <a:spLocks noGrp="1"/>
          </p:cNvSpPr>
          <p:nvPr>
            <p:ph idx="11"/>
          </p:nvPr>
        </p:nvSpPr>
        <p:spPr>
          <a:xfrm>
            <a:off x="239350" y="116632"/>
            <a:ext cx="9409045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>
              <a:buNone/>
              <a:defRPr sz="14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82867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states-of-matter-basics/latest/states-of-matter-bas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os </a:t>
            </a:r>
            <a:r>
              <a:rPr lang="pt-BR" sz="3200" b="1" dirty="0" smtClean="0">
                <a:latin typeface="Berlin Sans FB Demi" panose="020E0802020502020306" pitchFamily="34" charset="0"/>
              </a:rPr>
              <a:t>Centro de Massa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</a:t>
            </a:r>
            <a:r>
              <a:rPr lang="pt-BR" sz="3200" b="1" dirty="0">
                <a:latin typeface="Berlin Sans FB Demi" panose="020E0802020502020306" pitchFamily="34" charset="0"/>
              </a:rPr>
              <a:t>OA </a:t>
            </a:r>
            <a:r>
              <a:rPr lang="pt-BR" sz="3200" b="1" dirty="0" smtClean="0">
                <a:latin typeface="Berlin Sans FB Demi" panose="020E0802020502020306" pitchFamily="34" charset="0"/>
              </a:rPr>
              <a:t>“</a:t>
            </a:r>
            <a:r>
              <a:rPr lang="pt-BR" sz="3200" b="1" dirty="0" err="1">
                <a:latin typeface="Berlin Sans FB Demi" panose="020E0802020502020306" pitchFamily="34" charset="0"/>
              </a:rPr>
              <a:t>S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tates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of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Matter</a:t>
            </a:r>
            <a:r>
              <a:rPr lang="pt-BR" sz="3200" b="1" dirty="0" smtClean="0">
                <a:latin typeface="Berlin Sans FB Demi" panose="020E0802020502020306" pitchFamily="34" charset="0"/>
              </a:rPr>
              <a:t>: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Basics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>
                <a:latin typeface="Berlin Sans FB Demi" panose="020E0802020502020306" pitchFamily="34" charset="0"/>
              </a:rPr>
              <a:t>(</a:t>
            </a:r>
            <a:r>
              <a:rPr lang="pt-BR" sz="3200" b="1" dirty="0" smtClean="0">
                <a:latin typeface="Berlin Sans FB Demi" panose="020E0802020502020306" pitchFamily="34" charset="0"/>
              </a:rPr>
              <a:t>HTML5)”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phet.colorado.edu/sims/html/states-of-matter-basics/latest/states-of-matter-basics_en.html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593" y="1854199"/>
            <a:ext cx="6602867" cy="367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apítulo"/>
          <p:cNvSpPr>
            <a:spLocks noGrp="1"/>
          </p:cNvSpPr>
          <p:nvPr>
            <p:ph idx="11"/>
          </p:nvPr>
        </p:nvSpPr>
        <p:spPr bwMode="auto">
          <a:xfrm>
            <a:off x="1703389" y="115889"/>
            <a:ext cx="7056437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mtClean="0">
                <a:latin typeface="Trebuchet MS" panose="020B0603020202020204" pitchFamily="34" charset="0"/>
              </a:rPr>
              <a:t>FÍSICA » CADERNO 6 » CAPÍTULO 2</a:t>
            </a:r>
          </a:p>
        </p:txBody>
      </p:sp>
      <p:sp>
        <p:nvSpPr>
          <p:cNvPr id="7" name="Título Principal"/>
          <p:cNvSpPr>
            <a:spLocks noGrp="1"/>
          </p:cNvSpPr>
          <p:nvPr>
            <p:ph idx="10"/>
          </p:nvPr>
        </p:nvSpPr>
        <p:spPr>
          <a:xfrm>
            <a:off x="1703388" y="692150"/>
            <a:ext cx="8640762" cy="43338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Mudanças de fase de uma substância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44" name="Picture 2" descr="G:\Midias_Digitais\Recursos_Didaticos\Lote_04\Fisica\EMFIS06002\_vinculos\PNG\EMFIS06002_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1155700"/>
            <a:ext cx="72009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3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G:\Midias_Digitais\Recursos_Didaticos\Lote_04\Fisica\EMFIS06002\_vinculos\PNG\EMFIS06002_004-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5" y="836613"/>
            <a:ext cx="5761038" cy="382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G:\Midias_Digitais\Recursos_Didaticos\Lote_04\Fisica\EMFIS06002\_vinculos\PNG\EMFIS06002_004-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5" y="836613"/>
            <a:ext cx="5761038" cy="382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G:\Midias_Digitais\Recursos_Didaticos\Lote_04\Fisica\EMFIS06002\_vinculos\PNG\EMFIS06002_004-0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5" y="836613"/>
            <a:ext cx="5761038" cy="382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Capítulo"/>
          <p:cNvSpPr>
            <a:spLocks noGrp="1"/>
          </p:cNvSpPr>
          <p:nvPr>
            <p:ph idx="11"/>
          </p:nvPr>
        </p:nvSpPr>
        <p:spPr bwMode="auto">
          <a:xfrm>
            <a:off x="1703389" y="115889"/>
            <a:ext cx="7056437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mtClean="0">
                <a:latin typeface="Trebuchet MS" panose="020B0603020202020204" pitchFamily="34" charset="0"/>
              </a:rPr>
              <a:t>FÍSICA » CADERNO 6 » CAPÍTULO 2</a:t>
            </a:r>
          </a:p>
        </p:txBody>
      </p:sp>
      <p:sp>
        <p:nvSpPr>
          <p:cNvPr id="7" name="Título Principal"/>
          <p:cNvSpPr>
            <a:spLocks noGrp="1"/>
          </p:cNvSpPr>
          <p:nvPr>
            <p:ph idx="10"/>
          </p:nvPr>
        </p:nvSpPr>
        <p:spPr>
          <a:xfrm>
            <a:off x="1703388" y="692150"/>
            <a:ext cx="8640762" cy="43338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Ponto tríplice e temperatura crítica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7319964" y="2311401"/>
            <a:ext cx="3024187" cy="14779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No ponto tríplice a substância pode ser encontrada, simultaneamente, nas três fases da matéria.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7319964" y="3970338"/>
            <a:ext cx="3024187" cy="203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rPr>
              <a:t>Acima da temperatura crítica, para qualquer que seja a pressão a que estiver submetida, a substância não pode mais ser encontrada nas fases sólida ou líquida.</a:t>
            </a:r>
          </a:p>
        </p:txBody>
      </p:sp>
    </p:spTree>
    <p:extLst>
      <p:ext uri="{BB962C8B-B14F-4D97-AF65-F5344CB8AC3E}">
        <p14:creationId xmlns:p14="http://schemas.microsoft.com/office/powerpoint/2010/main" val="400748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5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0"/>
          </p:nvPr>
        </p:nvSpPr>
        <p:spPr/>
        <p:txBody>
          <a:bodyPr>
            <a:normAutofit lnSpcReduction="10000"/>
          </a:bodyPr>
          <a:lstStyle/>
          <a:p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9501" y="260648"/>
            <a:ext cx="7800975" cy="631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1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5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0"/>
          </p:nvPr>
        </p:nvSpPr>
        <p:spPr/>
        <p:txBody>
          <a:bodyPr>
            <a:normAutofit lnSpcReduction="10000"/>
          </a:bodyPr>
          <a:lstStyle/>
          <a:p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538" y="116632"/>
            <a:ext cx="11639922" cy="6425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92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States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of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Matter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: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Basics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 altere a quantidade de moléculas de Neon movimentando a “bomba” (indicada na seta vermelha). Observe o que acontece com a pressão interna ao cilindro (indicada na seta verde) quando a quantidade de moléculas de Neon forem aumentando.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8319" y="2545191"/>
            <a:ext cx="7467463" cy="397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689065" y="901340"/>
                <a:ext cx="10813869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t-BR" sz="2500" dirty="0" smtClean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Quando diminuímos o volume do recipiente (cilindro) observamos que a pressão interna aumenta, como é mostrado na imagem abaixo. Explique, utilizando a equação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5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BR" sz="25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𝑃𝑉</m:t>
                        </m:r>
                      </m:num>
                      <m:den>
                        <m:r>
                          <a:rPr lang="pt-BR" sz="25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den>
                    </m:f>
                    <m:r>
                      <a:rPr lang="pt-BR" sz="25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pt-BR" sz="25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𝑐𝑜𝑛𝑠𝑡𝑎𝑛𝑡𝑒</m:t>
                    </m:r>
                  </m:oMath>
                </a14:m>
                <a:r>
                  <a:rPr lang="pt-BR" sz="2500" dirty="0" smtClean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, por que isso acontece.</a:t>
                </a:r>
                <a:endParaRPr lang="pt-BR" sz="2500" dirty="0" smtClean="0">
                  <a:latin typeface="Arial Narrow" panose="020B0606020202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9065" y="901340"/>
                <a:ext cx="10813869" cy="4351338"/>
              </a:xfrm>
              <a:blipFill>
                <a:blip r:embed="rId2"/>
                <a:stretch>
                  <a:fillRect l="-902" t="-196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4607" y="2390503"/>
            <a:ext cx="7478505" cy="407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689065" y="901340"/>
                <a:ext cx="10813869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t-BR" sz="2500" dirty="0" smtClean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Quando aumentamos </a:t>
                </a:r>
                <a:r>
                  <a:rPr lang="pt-BR" sz="2500" dirty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pt-BR" sz="2500" dirty="0" smtClean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 temperatura interna ao recipiente e, consequentemente, a do gás, observamos que a pressão interna aumenta, como é mostrado na imagem abaixo. Explique, utilizando a equação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5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BR" sz="25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𝑃𝑉</m:t>
                        </m:r>
                      </m:num>
                      <m:den>
                        <m:r>
                          <a:rPr lang="pt-BR" sz="25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den>
                    </m:f>
                    <m:r>
                      <a:rPr lang="pt-BR" sz="25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pt-BR" sz="25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𝑐𝑜𝑛𝑠𝑡𝑎𝑛𝑡𝑒</m:t>
                    </m:r>
                  </m:oMath>
                </a14:m>
                <a:r>
                  <a:rPr lang="pt-BR" sz="2500" dirty="0" smtClean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, por que isso acontece.</a:t>
                </a:r>
                <a:endParaRPr lang="pt-BR" sz="2500" dirty="0" smtClean="0">
                  <a:latin typeface="Arial Narrow" panose="020B0606020202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9065" y="901340"/>
                <a:ext cx="10813869" cy="4351338"/>
              </a:xfrm>
              <a:blipFill>
                <a:blip r:embed="rId2"/>
                <a:stretch>
                  <a:fillRect l="-902" t="-196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8044" y="2382393"/>
            <a:ext cx="7097214" cy="409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36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901340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As imagens abaixo mostram o antes (esquerda) e o depois (direita) de uma transformação gasosa com as moléculas de H2O. Assim, podemos dizer que essa transformação recebe o nome de: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isotérmica.</a:t>
            </a:r>
          </a:p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isobárica.</a:t>
            </a:r>
          </a:p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c)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isocórica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381" y="2446343"/>
            <a:ext cx="3984942" cy="3502113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459" y="2446343"/>
            <a:ext cx="3974755" cy="349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4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2948</TotalTime>
  <Words>244</Words>
  <Application>Microsoft Office PowerPoint</Application>
  <PresentationFormat>Widescreen</PresentationFormat>
  <Paragraphs>20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Trebuchet MS</vt:lpstr>
      <vt:lpstr>Tema do Office</vt:lpstr>
      <vt:lpstr>Atividade PHet sobre os Centro de Massa utilizando o OA “States of Matter: Basics (HTML5)”</vt:lpstr>
      <vt:lpstr>Apresentação do PowerPoint</vt:lpstr>
      <vt:lpstr>Apresentação do PowerPoint</vt:lpstr>
      <vt:lpstr>Apresentação do PowerPoint</vt:lpstr>
      <vt:lpstr>Apresentação do PowerPoint</vt:lpstr>
      <vt:lpstr>Questão 1</vt:lpstr>
      <vt:lpstr>Questão 2</vt:lpstr>
      <vt:lpstr>Questão 3</vt:lpstr>
      <vt:lpstr>Questão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69</cp:revision>
  <dcterms:created xsi:type="dcterms:W3CDTF">2018-08-26T02:32:38Z</dcterms:created>
  <dcterms:modified xsi:type="dcterms:W3CDTF">2018-09-19T22:09:17Z</dcterms:modified>
</cp:coreProperties>
</file>