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5" r:id="rId3"/>
    <p:sldId id="297" r:id="rId4"/>
    <p:sldId id="300" r:id="rId5"/>
    <p:sldId id="301" r:id="rId6"/>
    <p:sldId id="302" r:id="rId7"/>
    <p:sldId id="304" r:id="rId8"/>
    <p:sldId id="305" r:id="rId9"/>
    <p:sldId id="306" r:id="rId10"/>
    <p:sldId id="307" r:id="rId11"/>
    <p:sldId id="308" r:id="rId12"/>
    <p:sldId id="309" r:id="rId13"/>
    <p:sldId id="264" r:id="rId14"/>
    <p:sldId id="288" r:id="rId15"/>
    <p:sldId id="310" r:id="rId16"/>
    <p:sldId id="311" r:id="rId17"/>
    <p:sldId id="314" r:id="rId1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html/balancing-act/latest/balancing-act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11679" y="0"/>
            <a:ext cx="9496697" cy="1763486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sobre os </a:t>
            </a:r>
            <a:r>
              <a:rPr lang="pt-BR" sz="3200" b="1" dirty="0" smtClean="0">
                <a:latin typeface="Berlin Sans FB Demi" panose="020E0802020502020306" pitchFamily="34" charset="0"/>
              </a:rPr>
              <a:t>Centro de Massa</a:t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utilizando o OA “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Balancing</a:t>
            </a:r>
            <a:r>
              <a:rPr lang="pt-BR" sz="3200" b="1" dirty="0" smtClean="0">
                <a:latin typeface="Berlin Sans FB Demi" panose="020E0802020502020306" pitchFamily="34" charset="0"/>
              </a:rPr>
              <a:t>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Act</a:t>
            </a:r>
            <a:r>
              <a:rPr lang="pt-BR" sz="3200" b="1" dirty="0" smtClean="0">
                <a:latin typeface="Berlin Sans FB Demi" panose="020E0802020502020306" pitchFamily="34" charset="0"/>
              </a:rPr>
              <a:t> (HTML5)”</a:t>
            </a:r>
            <a:endParaRPr lang="pt-BR" sz="3200" b="1" dirty="0">
              <a:latin typeface="Berlin Sans FB Demi" panose="020E0802020502020306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55243"/>
            <a:ext cx="9432501" cy="1655762"/>
          </a:xfrm>
        </p:spPr>
        <p:txBody>
          <a:bodyPr/>
          <a:lstStyle/>
          <a:p>
            <a:r>
              <a:rPr lang="pt-BR" b="1" dirty="0"/>
              <a:t>Disponível </a:t>
            </a:r>
            <a:r>
              <a:rPr lang="pt-BR" b="1" dirty="0" smtClean="0"/>
              <a:t>em</a:t>
            </a:r>
            <a:r>
              <a:rPr lang="pt-BR" b="1" dirty="0"/>
              <a:t>: </a:t>
            </a:r>
            <a:r>
              <a:rPr lang="pt-BR" b="1" dirty="0">
                <a:hlinkClick r:id="rId2"/>
              </a:rPr>
              <a:t>https://</a:t>
            </a:r>
            <a:r>
              <a:rPr lang="pt-BR" b="1" dirty="0" smtClean="0">
                <a:hlinkClick r:id="rId2"/>
              </a:rPr>
              <a:t>phet.colorado.edu/sims/html/balancing-act/latest/balancing-act_en.html</a:t>
            </a:r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2911" y="5623073"/>
            <a:ext cx="2037642" cy="1095380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79532" y="1920122"/>
            <a:ext cx="6926172" cy="3566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0473" y="0"/>
            <a:ext cx="5950039" cy="6895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9983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8705" y="365125"/>
            <a:ext cx="8434589" cy="6211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98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89716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Cálculo do centro de massa de um sistema linear</a:t>
            </a:r>
            <a:endParaRPr lang="pt-B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-1068477" y="1227048"/>
                <a:ext cx="10515600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sz="4000" b="1" i="1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pt-BR" sz="4000" b="1" i="1" smtClean="0">
                              <a:latin typeface="Cambria Math" panose="02040503050406030204" pitchFamily="18" charset="0"/>
                            </a:rPr>
                            <m:t>𝒎</m:t>
                          </m:r>
                          <m:r>
                            <a:rPr lang="pt-BR" sz="4000" b="1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pt-BR" sz="40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pt-BR" sz="4000" b="1" i="1" smtClean="0">
                              <a:latin typeface="Cambria Math" panose="02040503050406030204" pitchFamily="18" charset="0"/>
                            </a:rPr>
                            <m:t>,   </m:t>
                          </m:r>
                          <m:r>
                            <a:rPr lang="pt-BR" sz="4000" b="1" i="1" smtClean="0">
                              <a:latin typeface="Cambria Math" panose="02040503050406030204" pitchFamily="18" charset="0"/>
                            </a:rPr>
                            <m:t>𝑩</m:t>
                          </m:r>
                          <m:r>
                            <a:rPr lang="pt-BR" sz="4000" b="1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pt-BR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t-BR" sz="4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sz="4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pt-BR" sz="4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sub>
                          </m:sSub>
                          <m:r>
                            <a:rPr lang="pt-BR" sz="4000" b="1" i="1" smtClean="0">
                              <a:latin typeface="Cambria Math" panose="02040503050406030204" pitchFamily="18" charset="0"/>
                            </a:rPr>
                            <m:t>·</m:t>
                          </m:r>
                          <m:sSub>
                            <m:sSubPr>
                              <m:ctrlPr>
                                <a:rPr lang="pt-BR" sz="4000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sz="4000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pt-BR" sz="4000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sub>
                          </m:sSub>
                          <m:r>
                            <a:rPr lang="pt-BR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pt-BR" sz="4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sz="4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pt-BR" sz="4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sub>
                          </m:sSub>
                          <m:r>
                            <a:rPr lang="pt-BR" sz="4000" b="1" i="1">
                              <a:latin typeface="Cambria Math" panose="02040503050406030204" pitchFamily="18" charset="0"/>
                            </a:rPr>
                            <m:t>·</m:t>
                          </m:r>
                          <m:sSub>
                            <m:sSubPr>
                              <m:ctrlPr>
                                <a:rPr lang="pt-BR" sz="4000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sz="4000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pt-BR" sz="4000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pt-BR" sz="4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sz="4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pt-BR" sz="4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sub>
                          </m:sSub>
                          <m:r>
                            <a:rPr lang="pt-BR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pt-BR" sz="4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sz="4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pt-BR" sz="4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sub>
                          </m:sSub>
                        </m:den>
                      </m:f>
                      <m:r>
                        <a:rPr lang="pt-BR" sz="4000" b="0" i="0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m:rPr>
                          <m:sty m:val="p"/>
                        </m:rPr>
                        <a:rPr lang="pt-BR" sz="4000" b="0" i="0" smtClean="0">
                          <a:latin typeface="Cambria Math" panose="02040503050406030204" pitchFamily="18" charset="0"/>
                        </a:rPr>
                        <m:t>onde</m:t>
                      </m:r>
                      <m:r>
                        <a:rPr lang="pt-BR" sz="4000" b="0" i="0" smtClean="0">
                          <a:latin typeface="Cambria Math" panose="02040503050406030204" pitchFamily="18" charset="0"/>
                        </a:rPr>
                        <m:t>:</m:t>
                      </m:r>
                    </m:oMath>
                    <m:oMath xmlns:m="http://schemas.openxmlformats.org/officeDocument/2006/math">
                      <a:fld id="{D9CCC2AA-D222-4321-A64C-ABD88CD6AF00}" type="mathplaceholder">
                        <a:rPr lang="pt-BR" sz="4000" b="0" i="1" smtClean="0">
                          <a:latin typeface="Cambria Math" panose="02040503050406030204" pitchFamily="18" charset="0"/>
                        </a:rPr>
                        <a:t>Digite a equação aqui.</a:t>
                      </a:fld>
                    </m:oMath>
                    <m:oMath xmlns:m="http://schemas.openxmlformats.org/officeDocument/2006/math">
                      <m:sSub>
                        <m:sSubPr>
                          <m:ctrlPr>
                            <a:rPr lang="pt-BR" sz="4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sz="4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pt-BR" sz="4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pt-BR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sz="4000" b="0" i="1" smtClean="0">
                          <a:latin typeface="Cambria Math" panose="02040503050406030204" pitchFamily="18" charset="0"/>
                        </a:rPr>
                        <m:t>𝑚𝑎𝑠𝑠𝑎</m:t>
                      </m:r>
                      <m:r>
                        <a:rPr lang="pt-BR" sz="4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4000" b="0" i="1" smtClean="0">
                          <a:latin typeface="Cambria Math" panose="02040503050406030204" pitchFamily="18" charset="0"/>
                        </a:rPr>
                        <m:t>𝑑𝑜</m:t>
                      </m:r>
                      <m:r>
                        <a:rPr lang="pt-BR" sz="4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4000" b="0" i="1" smtClean="0">
                          <a:latin typeface="Cambria Math" panose="02040503050406030204" pitchFamily="18" charset="0"/>
                        </a:rPr>
                        <m:t>𝑐𝑜𝑟𝑝𝑜</m:t>
                      </m:r>
                      <m:r>
                        <a:rPr lang="pt-BR" sz="4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40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  <m:oMath xmlns:m="http://schemas.openxmlformats.org/officeDocument/2006/math">
                      <m:sSub>
                        <m:sSubPr>
                          <m:ctrlPr>
                            <a:rPr lang="pt-BR" sz="4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sz="4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pt-BR" sz="4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pt-BR" sz="4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sz="4000" i="1">
                          <a:latin typeface="Cambria Math" panose="02040503050406030204" pitchFamily="18" charset="0"/>
                        </a:rPr>
                        <m:t>𝑚𝑎𝑠𝑠𝑎</m:t>
                      </m:r>
                      <m:r>
                        <a:rPr lang="pt-BR" sz="4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4000" i="1">
                          <a:latin typeface="Cambria Math" panose="02040503050406030204" pitchFamily="18" charset="0"/>
                        </a:rPr>
                        <m:t>𝑑𝑜</m:t>
                      </m:r>
                      <m:r>
                        <a:rPr lang="pt-BR" sz="4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4000" i="1">
                          <a:latin typeface="Cambria Math" panose="02040503050406030204" pitchFamily="18" charset="0"/>
                        </a:rPr>
                        <m:t>𝑐𝑜𝑟𝑝𝑜</m:t>
                      </m:r>
                      <m:r>
                        <a:rPr lang="pt-BR" sz="4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4000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  <m:oMath xmlns:m="http://schemas.openxmlformats.org/officeDocument/2006/math">
                      <m:sSub>
                        <m:sSubPr>
                          <m:ctrlPr>
                            <a:rPr lang="pt-BR" sz="40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sz="40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pt-BR" sz="40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pt-BR" sz="4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sz="4000" b="0" i="1" smtClean="0">
                          <a:latin typeface="Cambria Math" panose="02040503050406030204" pitchFamily="18" charset="0"/>
                        </a:rPr>
                        <m:t>𝑝𝑜𝑠𝑖</m:t>
                      </m:r>
                      <m:r>
                        <a:rPr lang="pt-BR" sz="4000" b="0" i="1" smtClean="0">
                          <a:latin typeface="Cambria Math" panose="02040503050406030204" pitchFamily="18" charset="0"/>
                        </a:rPr>
                        <m:t>çã</m:t>
                      </m:r>
                      <m:r>
                        <a:rPr lang="pt-BR" sz="4000" b="0" i="1" smtClean="0">
                          <a:latin typeface="Cambria Math" panose="02040503050406030204" pitchFamily="18" charset="0"/>
                        </a:rPr>
                        <m:t>𝑜</m:t>
                      </m:r>
                      <m:r>
                        <a:rPr lang="pt-BR" sz="4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4000" i="1">
                          <a:latin typeface="Cambria Math" panose="02040503050406030204" pitchFamily="18" charset="0"/>
                        </a:rPr>
                        <m:t>𝑑𝑜</m:t>
                      </m:r>
                      <m:r>
                        <a:rPr lang="pt-BR" sz="4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4000" i="1">
                          <a:latin typeface="Cambria Math" panose="02040503050406030204" pitchFamily="18" charset="0"/>
                        </a:rPr>
                        <m:t>𝑐𝑜𝑟𝑝𝑜</m:t>
                      </m:r>
                      <m:r>
                        <a:rPr lang="pt-BR" sz="4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40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  <m:oMath xmlns:m="http://schemas.openxmlformats.org/officeDocument/2006/math">
                      <m:sSub>
                        <m:sSubPr>
                          <m:ctrlPr>
                            <a:rPr lang="pt-BR" sz="40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sz="40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pt-BR" sz="40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pt-BR" sz="4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sz="4000" b="0" i="1" smtClean="0">
                          <a:latin typeface="Cambria Math" panose="02040503050406030204" pitchFamily="18" charset="0"/>
                        </a:rPr>
                        <m:t>𝑝𝑜𝑠𝑖</m:t>
                      </m:r>
                      <m:r>
                        <a:rPr lang="pt-BR" sz="4000" b="0" i="1" smtClean="0">
                          <a:latin typeface="Cambria Math" panose="02040503050406030204" pitchFamily="18" charset="0"/>
                        </a:rPr>
                        <m:t>çã</m:t>
                      </m:r>
                      <m:r>
                        <a:rPr lang="pt-BR" sz="4000" b="0" i="1" smtClean="0">
                          <a:latin typeface="Cambria Math" panose="02040503050406030204" pitchFamily="18" charset="0"/>
                        </a:rPr>
                        <m:t>𝑜</m:t>
                      </m:r>
                      <m:r>
                        <a:rPr lang="pt-BR" sz="4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4000" i="1">
                          <a:latin typeface="Cambria Math" panose="02040503050406030204" pitchFamily="18" charset="0"/>
                        </a:rPr>
                        <m:t>𝑑𝑜</m:t>
                      </m:r>
                      <m:r>
                        <a:rPr lang="pt-BR" sz="4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4000" i="1">
                          <a:latin typeface="Cambria Math" panose="02040503050406030204" pitchFamily="18" charset="0"/>
                        </a:rPr>
                        <m:t>𝑐𝑜𝑟𝑝𝑜</m:t>
                      </m:r>
                      <m:r>
                        <a:rPr lang="pt-BR" sz="4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4000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pt-BR" sz="4000" b="0" dirty="0" smtClean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-1068477" y="1227048"/>
                <a:ext cx="10515600" cy="4351338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4617" y="2410943"/>
            <a:ext cx="5466791" cy="3448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92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1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No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Balancing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Act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(HTML5)”, posicionamos dois objetos de 5kg em dois pontos da gangorra. Se a gangorra ficou em equilíbrio, significa que:</a:t>
            </a:r>
          </a:p>
          <a:p>
            <a:pPr marL="457200" indent="-457200"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 centro de massa do sistema está à direita do ponto de apoio.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centro de massa do sistema está à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esquerda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do ponto de apoio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centro de massa do sistema está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em cima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do ponto de apoio.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457200" indent="-457200">
              <a:buAutoNum type="alphaLcParenR"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1568" y="3200684"/>
            <a:ext cx="6075862" cy="3462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84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901340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Demonstre com cálculos e utilize conceitos de Centro de Massa para explicar porque a gangorra “tombou” no sentido horário (imagem abaixo).</a:t>
            </a:r>
            <a:endParaRPr lang="pt-BR" sz="2500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3350" y="2050869"/>
            <a:ext cx="7287200" cy="4155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87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3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901340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Demonstre com cálculos e utilize conceitos de Centro de Massa para explicar porque a gangorra “tombou” no sentido anti-horário (imagem abaixo).</a:t>
            </a:r>
            <a:endParaRPr lang="pt-BR" sz="2500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1589" y="1950674"/>
            <a:ext cx="6091782" cy="4358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22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4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901340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Em que posição (A, B ou C) devemos colocar o peso de 5kg para que o centro de massa do sistema fique posicionado em cima do ponto de apoio? Explique com cálculos.</a:t>
            </a:r>
            <a:endParaRPr lang="pt-BR" sz="2500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1370" y="2624682"/>
            <a:ext cx="5486400" cy="3933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32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5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901340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 centro de massa do sistema abaixo está posicionado à esquerda ou a direita do sistema? Em qual sentido (horário ou anti-horário) a gangorra irá girar?</a:t>
            </a:r>
            <a:endParaRPr lang="pt-BR" sz="2500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3394" y="2143321"/>
            <a:ext cx="6300789" cy="4025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19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71" y="-9659"/>
            <a:ext cx="11513714" cy="6867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116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72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235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4839" y="0"/>
            <a:ext cx="7302321" cy="6891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659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6080"/>
            <a:ext cx="12192000" cy="5647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214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873" y="0"/>
            <a:ext cx="10818254" cy="6867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044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49330"/>
            <a:ext cx="12083557" cy="3660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139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930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1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8951" y="0"/>
            <a:ext cx="8628845" cy="6859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9991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1392</TotalTime>
  <Words>215</Words>
  <Application>Microsoft Office PowerPoint</Application>
  <PresentationFormat>Widescreen</PresentationFormat>
  <Paragraphs>18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6" baseType="lpstr">
      <vt:lpstr>Arial</vt:lpstr>
      <vt:lpstr>Arial Narrow</vt:lpstr>
      <vt:lpstr>Berlin Sans FB Demi</vt:lpstr>
      <vt:lpstr>Britannic Bold</vt:lpstr>
      <vt:lpstr>Calibri</vt:lpstr>
      <vt:lpstr>Calibri Light</vt:lpstr>
      <vt:lpstr>Cambria Math</vt:lpstr>
      <vt:lpstr>Times New Roman</vt:lpstr>
      <vt:lpstr>Tema do Office</vt:lpstr>
      <vt:lpstr>Atividade PHet sobre os Centro de Massa utilizando o OA “Balancing Act (HTML5)”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Cálculo do centro de massa de um sistema linear</vt:lpstr>
      <vt:lpstr>Questão 1</vt:lpstr>
      <vt:lpstr>Questão 2</vt:lpstr>
      <vt:lpstr>Questão 3</vt:lpstr>
      <vt:lpstr>Questão 4</vt:lpstr>
      <vt:lpstr>Questão 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65</cp:revision>
  <dcterms:created xsi:type="dcterms:W3CDTF">2018-08-26T02:32:38Z</dcterms:created>
  <dcterms:modified xsi:type="dcterms:W3CDTF">2018-09-18T20:12:47Z</dcterms:modified>
</cp:coreProperties>
</file>