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99" r:id="rId4"/>
    <p:sldId id="300" r:id="rId5"/>
    <p:sldId id="301" r:id="rId6"/>
    <p:sldId id="296" r:id="rId7"/>
    <p:sldId id="284" r:id="rId8"/>
    <p:sldId id="264" r:id="rId9"/>
    <p:sldId id="283" r:id="rId10"/>
    <p:sldId id="302" r:id="rId11"/>
    <p:sldId id="303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17/09/2018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collision-lab/collision-lab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89163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Colisões Elásticas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OA “</a:t>
            </a:r>
            <a:r>
              <a:rPr lang="pt-BR" sz="3200" b="1" dirty="0" err="1">
                <a:latin typeface="Berlin Sans FB Demi" panose="020E0802020502020306" pitchFamily="34" charset="0"/>
              </a:rPr>
              <a:t>C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ollision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>
                <a:latin typeface="Berlin Sans FB Demi" panose="020E0802020502020306" pitchFamily="34" charset="0"/>
              </a:rPr>
              <a:t>L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ab</a:t>
            </a:r>
            <a:r>
              <a:rPr lang="pt-BR" sz="3200" b="1" dirty="0">
                <a:latin typeface="Berlin Sans FB Demi" panose="020E0802020502020306" pitchFamily="34" charset="0"/>
              </a:rPr>
              <a:t>”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phet.colorado.edu/sims/collision-lab/collision-lab_en.html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2466" y="1862591"/>
            <a:ext cx="5630093" cy="366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502276" y="270456"/>
            <a:ext cx="1061219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latin typeface="Bookman Old Style" panose="02050604050505020204" pitchFamily="18" charset="0"/>
              </a:rPr>
              <a:t>Sobre o movimento descrito na figura abaixo, marque a opção que mostra o movimento após a </a:t>
            </a:r>
            <a:r>
              <a:rPr lang="pt-BR" sz="2300">
                <a:latin typeface="Bookman Old Style" panose="02050604050505020204" pitchFamily="18" charset="0"/>
              </a:rPr>
              <a:t>colisão </a:t>
            </a:r>
            <a:r>
              <a:rPr lang="pt-BR" sz="2300" smtClean="0">
                <a:latin typeface="Bookman Old Style" panose="02050604050505020204" pitchFamily="18" charset="0"/>
              </a:rPr>
              <a:t>elástica </a:t>
            </a:r>
            <a:r>
              <a:rPr lang="pt-BR" sz="2300" dirty="0">
                <a:latin typeface="Bookman Old Style" panose="02050604050505020204" pitchFamily="18" charset="0"/>
              </a:rPr>
              <a:t>descrita, demonstrando fisicamente como isso acontece.</a:t>
            </a:r>
            <a:br>
              <a:rPr lang="pt-BR" sz="2300" dirty="0">
                <a:latin typeface="Bookman Old Style" panose="02050604050505020204" pitchFamily="18" charset="0"/>
              </a:rPr>
            </a:br>
            <a:endParaRPr lang="pt-BR" sz="2300" dirty="0">
              <a:latin typeface="Bookman Old Style" panose="02050604050505020204" pitchFamily="18" charset="0"/>
            </a:endParaRPr>
          </a:p>
        </p:txBody>
      </p:sp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1" y="1537348"/>
            <a:ext cx="2957378" cy="1873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073" y="1447196"/>
            <a:ext cx="5507395" cy="517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84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/>
          <p:cNvSpPr txBox="1"/>
          <p:nvPr/>
        </p:nvSpPr>
        <p:spPr>
          <a:xfrm>
            <a:off x="437882" y="334850"/>
            <a:ext cx="11294772" cy="4765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97" y="200830"/>
            <a:ext cx="10148552" cy="2931494"/>
          </a:xfrm>
          <a:prstGeom prst="rect">
            <a:avLst/>
          </a:prstGeom>
        </p:spPr>
      </p:pic>
      <p:pic>
        <p:nvPicPr>
          <p:cNvPr id="1052" name="Imagem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075" y="3266344"/>
            <a:ext cx="6267249" cy="3454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9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</p:spPr>
            <p:txBody>
              <a:bodyPr>
                <a:normAutofit/>
              </a:bodyPr>
              <a:lstStyle/>
              <a:p>
                <a:r>
                  <a:rPr lang="pt-BR" dirty="0" smtClean="0">
                    <a:latin typeface="Arial Black" panose="020B0A04020102020204" pitchFamily="34" charset="0"/>
                  </a:rPr>
                  <a:t>O que é Quantidade de Movimento ou Momento Linear?</a:t>
                </a: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 smtClean="0"/>
                  <a:t/>
                </a:r>
                <a:br>
                  <a:rPr lang="pt-BR" dirty="0" smtClean="0"/>
                </a:b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Na física, definimos 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Q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uantidade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de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Movimento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, representada por </a:t>
                </a:r>
                <a:r>
                  <a:rPr lang="pt-BR" b="1" i="1" dirty="0" smtClean="0">
                    <a:solidFill>
                      <a:srgbClr val="FF0000"/>
                    </a:solidFill>
                  </a:rPr>
                  <a:t>Q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,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de um corpo que possui massa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m</a:t>
                </a:r>
                <a:r>
                  <a:rPr lang="pt-BR" dirty="0">
                    <a:solidFill>
                      <a:srgbClr val="FF0000"/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e velocidade </a:t>
                </a:r>
                <a:r>
                  <a:rPr lang="pt-BR" b="1" i="1" dirty="0">
                    <a:solidFill>
                      <a:srgbClr val="FF0000"/>
                    </a:solidFill>
                  </a:rPr>
                  <a:t>v</a:t>
                </a:r>
                <a:r>
                  <a:rPr lang="pt-BR" b="1" dirty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pt-BR" dirty="0">
                    <a:solidFill>
                      <a:schemeClr val="accent6">
                        <a:lumMod val="50000"/>
                      </a:schemeClr>
                    </a:solidFill>
                  </a:rPr>
                  <a:t>como sendo o produto da massa pela </a:t>
                </a:r>
                <a:r>
                  <a:rPr lang="pt-BR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velocidade. </a:t>
                </a:r>
                <a:endParaRPr lang="pt-BR" dirty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marL="0" indent="0">
                  <a:buNone/>
                </a:pPr>
                <a:endParaRPr lang="pt-PT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·</m:t>
                      </m:r>
                      <m:r>
                        <a:rPr lang="pt-BR" sz="4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pt-BR" sz="40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22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𝑜𝑛𝑑𝑒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𝑎𝑠𝑠𝑎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𝑘𝑔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𝑣𝑒𝑙𝑜𝑐𝑖𝑑𝑎𝑑𝑒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é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𝑑𝑎𝑑𝑎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𝑒𝑚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sz="2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pt-BR" sz="22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2290" y="408950"/>
                <a:ext cx="10515600" cy="4351338"/>
              </a:xfrm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359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3" y="249215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Colisões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8884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/>
              <a:t>Podem ser:</a:t>
            </a:r>
          </a:p>
          <a:p>
            <a:pPr marL="0" indent="0">
              <a:buNone/>
            </a:pP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Inelásticas</a:t>
            </a:r>
            <a:r>
              <a:rPr lang="pt-BR" sz="4500" b="1" dirty="0" smtClean="0"/>
              <a:t/>
            </a:r>
            <a:br>
              <a:rPr lang="pt-BR" sz="4500" b="1" dirty="0" smtClean="0"/>
            </a:br>
            <a:r>
              <a:rPr lang="pt-BR" sz="4500" b="1" dirty="0" smtClean="0">
                <a:solidFill>
                  <a:schemeClr val="accent6">
                    <a:lumMod val="75000"/>
                  </a:schemeClr>
                </a:solidFill>
              </a:rPr>
              <a:t>Parcialmente Inelásticas</a:t>
            </a:r>
            <a:r>
              <a:rPr lang="pt-BR" sz="4500" b="1" dirty="0" smtClean="0"/>
              <a:t/>
            </a:r>
            <a:br>
              <a:rPr lang="pt-BR" sz="4500" b="1" dirty="0" smtClean="0"/>
            </a:br>
            <a:r>
              <a:rPr lang="pt-BR" sz="45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Elásticas</a:t>
            </a:r>
            <a:endParaRPr lang="pt-BR" sz="4500" b="1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778" y="249215"/>
            <a:ext cx="3884053" cy="291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5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902226" y="-154547"/>
            <a:ext cx="1790128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Colisão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0615" y="1567177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Inelástica: </a:t>
            </a:r>
          </a:p>
          <a:p>
            <a:pPr marL="0" indent="0">
              <a:buNone/>
            </a:pPr>
            <a:r>
              <a:rPr lang="pt-BR" sz="3200" dirty="0" smtClean="0"/>
              <a:t>*Não há </a:t>
            </a:r>
            <a:r>
              <a:rPr lang="pt-BR" sz="3200" dirty="0"/>
              <a:t>conservação da energia </a:t>
            </a:r>
            <a:r>
              <a:rPr lang="pt-BR" sz="3200" dirty="0" smtClean="0"/>
              <a:t>cinética.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 smtClean="0"/>
              <a:t>*A </a:t>
            </a:r>
            <a:r>
              <a:rPr lang="pt-BR" sz="3200" dirty="0"/>
              <a:t>energia pode ser transformada em outra </a:t>
            </a:r>
            <a:r>
              <a:rPr lang="pt-BR" sz="3200" dirty="0" smtClean="0"/>
              <a:t>forma </a:t>
            </a:r>
            <a:br>
              <a:rPr lang="pt-BR" sz="3200" dirty="0" smtClean="0"/>
            </a:br>
            <a:r>
              <a:rPr lang="pt-BR" sz="3200" dirty="0" smtClean="0"/>
              <a:t>*Apenas a </a:t>
            </a:r>
            <a:r>
              <a:rPr lang="pt-BR" sz="3200" dirty="0" smtClean="0">
                <a:solidFill>
                  <a:srgbClr val="FF0000"/>
                </a:solidFill>
              </a:rPr>
              <a:t>Quantidade de Movimento (Momento Linear)</a:t>
            </a:r>
            <a:r>
              <a:rPr lang="pt-BR" sz="3200" dirty="0" smtClean="0"/>
              <a:t> </a:t>
            </a:r>
            <a:r>
              <a:rPr lang="pt-BR" sz="3200" dirty="0"/>
              <a:t>é </a:t>
            </a:r>
            <a:r>
              <a:rPr lang="pt-BR" sz="3200" dirty="0" smtClean="0"/>
              <a:t>conservada.</a:t>
            </a:r>
            <a:br>
              <a:rPr lang="pt-BR" sz="3200" dirty="0" smtClean="0"/>
            </a:br>
            <a:r>
              <a:rPr lang="pt-BR" sz="3200" dirty="0" smtClean="0"/>
              <a:t>* Após a colisão, as nenéns formam um único sistema (unidas).</a:t>
            </a:r>
          </a:p>
          <a:p>
            <a:pPr marL="0" indent="0">
              <a:buNone/>
            </a:pPr>
            <a:r>
              <a:rPr lang="pt-BR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endParaRPr lang="pt-B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0749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2902226" y="-154547"/>
            <a:ext cx="17901283" cy="1325563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latin typeface="Arial Black" panose="020B0A04020102020204" pitchFamily="34" charset="0"/>
              </a:rPr>
              <a:t>Colisão</a:t>
            </a:r>
            <a:endParaRPr lang="pt-BR" sz="4000" dirty="0">
              <a:latin typeface="Arial Black" panose="020B0A040201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0615" y="175543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500" b="1" dirty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pt-BR" sz="4500" b="1" dirty="0" smtClean="0">
                <a:solidFill>
                  <a:schemeClr val="accent6">
                    <a:lumMod val="50000"/>
                  </a:schemeClr>
                </a:solidFill>
              </a:rPr>
              <a:t>lástica: </a:t>
            </a:r>
          </a:p>
          <a:p>
            <a:pPr marL="0" indent="0">
              <a:buNone/>
            </a:pPr>
            <a:r>
              <a:rPr lang="pt-BR" sz="3200" dirty="0"/>
              <a:t>*</a:t>
            </a:r>
            <a:r>
              <a:rPr lang="pt-BR" sz="3200" dirty="0" smtClean="0"/>
              <a:t>Há </a:t>
            </a:r>
            <a:r>
              <a:rPr lang="pt-BR" sz="3200" dirty="0"/>
              <a:t>conservação da </a:t>
            </a:r>
            <a:r>
              <a:rPr lang="pt-BR" sz="3200" dirty="0" smtClean="0"/>
              <a:t>energia</a:t>
            </a:r>
            <a:r>
              <a:rPr lang="pt-BR" sz="3200" b="1" dirty="0" smtClean="0"/>
              <a:t/>
            </a:r>
            <a:br>
              <a:rPr lang="pt-BR" sz="3200" b="1" dirty="0" smtClean="0"/>
            </a:br>
            <a:r>
              <a:rPr lang="pt-BR" sz="3200" dirty="0" smtClean="0"/>
              <a:t>*Há conservação da</a:t>
            </a:r>
            <a:r>
              <a:rPr lang="pt-BR" sz="3200" b="1" dirty="0" smtClean="0"/>
              <a:t> </a:t>
            </a:r>
            <a:r>
              <a:rPr lang="pt-BR" sz="3200" dirty="0">
                <a:solidFill>
                  <a:srgbClr val="FF0000"/>
                </a:solidFill>
              </a:rPr>
              <a:t>Quantidade de Movimento (Momento Linear</a:t>
            </a:r>
            <a:r>
              <a:rPr lang="pt-BR" sz="3200" dirty="0" smtClean="0">
                <a:solidFill>
                  <a:srgbClr val="FF0000"/>
                </a:solidFill>
              </a:rPr>
              <a:t>) </a:t>
            </a:r>
            <a:r>
              <a:rPr lang="pt-BR" sz="3200" dirty="0" smtClean="0"/>
              <a:t>dos corpos. </a:t>
            </a:r>
            <a:br>
              <a:rPr lang="pt-BR" sz="3200" dirty="0" smtClean="0"/>
            </a:br>
            <a:r>
              <a:rPr lang="pt-BR" sz="3200" dirty="0" smtClean="0"/>
              <a:t>*A velocidade relativa entre os corpos continua a mesma após a colisão.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004" y="0"/>
            <a:ext cx="2471439" cy="1853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5842" y="837044"/>
            <a:ext cx="10980313" cy="1325563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latin typeface="Arial Black" panose="020B0A04020102020204" pitchFamily="34" charset="0"/>
              </a:rPr>
              <a:t>Conservação da quantidade de movimento</a:t>
            </a:r>
            <a:br>
              <a:rPr lang="pt-BR" sz="3600" dirty="0" smtClean="0">
                <a:latin typeface="Arial Black" panose="020B0A04020102020204" pitchFamily="34" charset="0"/>
              </a:rPr>
            </a:br>
            <a:r>
              <a:rPr lang="pt-BR" sz="3600" dirty="0" smtClean="0">
                <a:latin typeface="Arial Black" panose="020B0A04020102020204" pitchFamily="34" charset="0"/>
              </a:rPr>
              <a:t>para um sistema isolado</a:t>
            </a:r>
            <a:endParaRPr lang="pt-BR" sz="3600" dirty="0"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600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chemeClr val="accent5"/>
                              </a:solidFill>
                              <a:latin typeface="Cambria Math" panose="02040503050406030204" pitchFamily="18" charset="0"/>
                            </a:rPr>
                            <m:t>𝑖𝑛𝑖𝑐𝑖𝑎𝑙</m:t>
                          </m:r>
                        </m:sub>
                      </m:sSub>
                      <m:r>
                        <a:rPr lang="pt-BR" sz="6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pt-B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𝑓𝑖𝑛𝑎𝑙</m:t>
                          </m:r>
                        </m:sub>
                      </m:sSub>
                    </m:oMath>
                  </m:oMathPara>
                </a14:m>
                <a:endParaRPr lang="pt-BR" sz="6000" dirty="0" smtClean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8" y="2885484"/>
                <a:ext cx="10515600" cy="435133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407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9683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a velocidade, a posição e a massa de duas bolas (1 e 2) no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Collision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Lab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Qual será a velocidade final das esferas após a colisão elástica? Demonstre com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558" y="2441121"/>
            <a:ext cx="81915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 a imagem abaixo, onde temos duas bolas (1 e 2) com massas e velocidades iguais em módulo.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Q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ual será o valor e o sentido das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velocidades das duas bolas após a colisão elástica? </a:t>
            </a: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033" y="2057535"/>
            <a:ext cx="816292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1045029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Observe, nas imagens abaixo, o antes e o depois de uma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colisão elástica entre duas bolas (1 e 2). Qual a velocidade inicial da bola 2? Demonstre com cálculos.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3620" y="2966132"/>
            <a:ext cx="5610347" cy="3178643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8775" y="3041515"/>
            <a:ext cx="1209675" cy="361950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549" y="2966132"/>
            <a:ext cx="5058592" cy="3142612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065" y="4127100"/>
            <a:ext cx="99060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196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2" baseType="lpstr">
      <vt:lpstr>Arial</vt:lpstr>
      <vt:lpstr>Arial Black</vt:lpstr>
      <vt:lpstr>Arial Narrow</vt:lpstr>
      <vt:lpstr>Berlin Sans FB Demi</vt:lpstr>
      <vt:lpstr>Bookman Old Style</vt:lpstr>
      <vt:lpstr>Britannic Bold</vt:lpstr>
      <vt:lpstr>Calibri</vt:lpstr>
      <vt:lpstr>Calibri Light</vt:lpstr>
      <vt:lpstr>Cambria Math</vt:lpstr>
      <vt:lpstr>Times New Roman</vt:lpstr>
      <vt:lpstr>Tema do Office</vt:lpstr>
      <vt:lpstr>Atividade PHet sobre Colisões Elásticas utilizando o OA “Collision Lab”</vt:lpstr>
      <vt:lpstr>Apresentação do PowerPoint</vt:lpstr>
      <vt:lpstr>Colisões</vt:lpstr>
      <vt:lpstr>Colisão</vt:lpstr>
      <vt:lpstr>Colisão</vt:lpstr>
      <vt:lpstr>Conservação da quantidade de movimento para um sistema isolado</vt:lpstr>
      <vt:lpstr>Questão 1</vt:lpstr>
      <vt:lpstr>Questão 2</vt:lpstr>
      <vt:lpstr>Questão 3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53</cp:revision>
  <dcterms:created xsi:type="dcterms:W3CDTF">2018-08-26T02:32:38Z</dcterms:created>
  <dcterms:modified xsi:type="dcterms:W3CDTF">2018-09-17T19:23:21Z</dcterms:modified>
</cp:coreProperties>
</file>