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9" r:id="rId4"/>
    <p:sldId id="290" r:id="rId5"/>
    <p:sldId id="291" r:id="rId6"/>
    <p:sldId id="292" r:id="rId7"/>
    <p:sldId id="264" r:id="rId8"/>
    <p:sldId id="284" r:id="rId9"/>
    <p:sldId id="283" r:id="rId10"/>
    <p:sldId id="288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14/09/2018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circuit-construction-kit-dc/latest/circuit-construction-kit-dc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11233" y="-5927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Circuitos Elétricos</a:t>
            </a:r>
            <a:r>
              <a:rPr lang="pt-BR" sz="3200" b="1" dirty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utilizando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 OA 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Circuit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Construction</a:t>
            </a:r>
            <a:r>
              <a:rPr lang="pt-BR" sz="3200" b="1" dirty="0" smtClean="0">
                <a:latin typeface="Berlin Sans FB Demi" panose="020E0802020502020306" pitchFamily="34" charset="0"/>
              </a:rPr>
              <a:t> Kit: DC (HTML5)”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phet.colorado.edu/sims/html/circuit-construction-kit-dc/latest/circuit-construction-kit-dc_en.html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8" name="Imagem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453" y="1795656"/>
            <a:ext cx="6997135" cy="3378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As imagens abaixo mostram dois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circuitos distintos com diferentes resistores. Demonstre com cálculos qual a intensidade da corrente, em ampères, marcada pelo amperímetro em cada caso.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33489"/>
            <a:ext cx="4865921" cy="3522521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0825" y="2433489"/>
            <a:ext cx="4903416" cy="3522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8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283713"/>
            <a:ext cx="10515600" cy="1974402"/>
          </a:xfrm>
        </p:spPr>
        <p:txBody>
          <a:bodyPr/>
          <a:lstStyle/>
          <a:p>
            <a:pPr algn="ctr"/>
            <a:r>
              <a:rPr lang="pt-BR" b="1" dirty="0" smtClean="0">
                <a:latin typeface="Adobe Caslon Pro Bold" panose="0205070206050A020403" pitchFamily="18" charset="0"/>
              </a:rPr>
              <a:t>Resistência elétrica (1ª Lei de Ohm)</a:t>
            </a:r>
            <a:endParaRPr lang="pt-BR" b="1" dirty="0">
              <a:latin typeface="Adobe Caslon Pro Bold" panose="0205070206050A0204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/>
          <a:lstStyle/>
          <a:p>
            <a:r>
              <a:rPr lang="pt-BR" b="1" dirty="0" smtClean="0">
                <a:latin typeface="Adobe Caslon Pro Bold" panose="0205070206050A020403" pitchFamily="18" charset="0"/>
              </a:rPr>
              <a:t>Resistência à passagem da corrente elétrica.</a:t>
            </a:r>
            <a:endParaRPr lang="pt-BR" b="1" dirty="0">
              <a:latin typeface="Adobe Caslon Pro Bold" panose="0205070206050A020403" pitchFamily="18" charset="0"/>
            </a:endParaRPr>
          </a:p>
          <a:p>
            <a:r>
              <a:rPr lang="pt-BR" b="1" dirty="0" smtClean="0">
                <a:latin typeface="Adobe Caslon Pro Bold" panose="0205070206050A020403" pitchFamily="18" charset="0"/>
              </a:rPr>
              <a:t>Resistores: são componentes elétricos destinados a gerar resistência.</a:t>
            </a:r>
            <a:endParaRPr lang="pt-BR" b="1" dirty="0"/>
          </a:p>
        </p:txBody>
      </p:sp>
      <p:pic>
        <p:nvPicPr>
          <p:cNvPr id="1026" name="Picture 2" descr="http://www.mundoeducacao.com/upload/conteudo_legenda/21e549e6b316dce4b5d4c8ef661ad6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5874" y="5137221"/>
            <a:ext cx="1540881" cy="154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1651" y="2250592"/>
            <a:ext cx="2131704" cy="1544996"/>
          </a:xfrm>
          <a:prstGeom prst="rect">
            <a:avLst/>
          </a:prstGeom>
        </p:spPr>
      </p:pic>
      <p:pic>
        <p:nvPicPr>
          <p:cNvPr id="1030" name="Picture 6" descr="http://www.flashdrivepros.com/Images/cutcaster-photo-801012619-USB-Flash-Drive-circui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458" y="2250592"/>
            <a:ext cx="3606253" cy="285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thumbs.dreamstime.com/t/placa-de-circuito-com-resistores-e-diodo-emissor-de-luz-2510578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14" y="3121963"/>
            <a:ext cx="3022885" cy="2015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tabalabs.com.br/videogames/atari/av_gemini/1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761" y="4023415"/>
            <a:ext cx="3617935" cy="2713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654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Associação de Resistores</a:t>
            </a:r>
            <a:endParaRPr lang="pt-BR" dirty="0">
              <a:latin typeface="Adobe Garamond Pro Bold" panose="020207020605060204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Adobe Garamond Pro Bold" panose="02020702060506020403" pitchFamily="18" charset="0"/>
              </a:rPr>
              <a:t>Associamos resistores para aumentar ou diminuir resistências.</a:t>
            </a:r>
          </a:p>
          <a:p>
            <a:r>
              <a:rPr lang="pt-BR" dirty="0" smtClean="0">
                <a:latin typeface="Adobe Garamond Pro Bold" panose="02020702060506020403" pitchFamily="18" charset="0"/>
              </a:rPr>
              <a:t>Por exemplo: quando queremos proteger um circuito de correntes de alta intensidade.</a:t>
            </a:r>
          </a:p>
          <a:p>
            <a:r>
              <a:rPr lang="pt-BR" dirty="0" smtClean="0">
                <a:latin typeface="Adobe Garamond Pro Bold" panose="02020702060506020403" pitchFamily="18" charset="0"/>
              </a:rPr>
              <a:t>Podemos associá-los em </a:t>
            </a:r>
            <a:r>
              <a:rPr lang="pt-BR" sz="3500" i="1" u="sng" dirty="0" smtClean="0">
                <a:latin typeface="Adobe Garamond Pro Bold" panose="02020702060506020403" pitchFamily="18" charset="0"/>
              </a:rPr>
              <a:t>série</a:t>
            </a:r>
            <a:r>
              <a:rPr lang="pt-BR" sz="3500" dirty="0" smtClean="0">
                <a:latin typeface="Adobe Garamond Pro Bold" panose="02020702060506020403" pitchFamily="18" charset="0"/>
              </a:rPr>
              <a:t>, </a:t>
            </a:r>
            <a:r>
              <a:rPr lang="pt-BR" sz="3500" i="1" u="sng" dirty="0" smtClean="0">
                <a:latin typeface="Adobe Garamond Pro Bold" panose="02020702060506020403" pitchFamily="18" charset="0"/>
              </a:rPr>
              <a:t>paralelo</a:t>
            </a:r>
            <a:r>
              <a:rPr lang="pt-BR" sz="3500" dirty="0" smtClean="0">
                <a:latin typeface="Adobe Garamond Pro Bold" panose="02020702060506020403" pitchFamily="18" charset="0"/>
              </a:rPr>
              <a:t> </a:t>
            </a:r>
            <a:r>
              <a:rPr lang="pt-BR" dirty="0" smtClean="0">
                <a:latin typeface="Adobe Garamond Pro Bold" panose="02020702060506020403" pitchFamily="18" charset="0"/>
              </a:rPr>
              <a:t>ou de</a:t>
            </a:r>
            <a:r>
              <a:rPr lang="pt-BR" sz="3500" dirty="0" smtClean="0">
                <a:latin typeface="Adobe Garamond Pro Bold" panose="02020702060506020403" pitchFamily="18" charset="0"/>
              </a:rPr>
              <a:t> </a:t>
            </a:r>
            <a:r>
              <a:rPr lang="pt-BR" sz="3500" i="1" u="sng" dirty="0" smtClean="0">
                <a:latin typeface="Adobe Garamond Pro Bold" panose="02020702060506020403" pitchFamily="18" charset="0"/>
              </a:rPr>
              <a:t>forma mista</a:t>
            </a:r>
            <a:r>
              <a:rPr lang="pt-BR" sz="3500" dirty="0" smtClean="0">
                <a:latin typeface="Adobe Garamond Pro Bold" panose="02020702060506020403" pitchFamily="18" charset="0"/>
              </a:rPr>
              <a:t>.</a:t>
            </a:r>
            <a:endParaRPr lang="pt-BR" sz="35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28" y="4572873"/>
            <a:ext cx="3292163" cy="160409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0784" y="4741733"/>
            <a:ext cx="3335628" cy="1570167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2667" y="4236608"/>
            <a:ext cx="4380226" cy="207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37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656823"/>
            <a:ext cx="10515600" cy="2347511"/>
          </a:xfrm>
        </p:spPr>
        <p:txBody>
          <a:bodyPr/>
          <a:lstStyle/>
          <a:p>
            <a:pPr algn="ctr"/>
            <a:r>
              <a:rPr lang="pt-BR" dirty="0">
                <a:latin typeface="Adobe Garamond Pro Bold" panose="02020702060506020403" pitchFamily="18" charset="0"/>
              </a:rPr>
              <a:t>Associação em </a:t>
            </a:r>
            <a:r>
              <a:rPr lang="pt-BR" dirty="0" smtClean="0">
                <a:latin typeface="Adobe Garamond Pro Bold" panose="02020702060506020403" pitchFamily="18" charset="0"/>
              </a:rPr>
              <a:t>Paralelo (</a:t>
            </a:r>
            <a:r>
              <a:rPr lang="pt-BR" dirty="0" err="1" smtClean="0">
                <a:latin typeface="Adobe Garamond Pro Bold" panose="02020702060506020403" pitchFamily="18" charset="0"/>
              </a:rPr>
              <a:t>Req</a:t>
            </a:r>
            <a:r>
              <a:rPr lang="pt-BR" dirty="0" smtClean="0">
                <a:latin typeface="Adobe Garamond Pro Bold" panose="02020702060506020403" pitchFamily="18" charset="0"/>
              </a:rPr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Adobe Garamond Pro Bold" panose="02020702060506020403" pitchFamily="18" charset="0"/>
              </a:rPr>
              <a:t>A resistência equivalente é o somatório dos inversos de todas as resistências do circuito.</a:t>
            </a:r>
          </a:p>
          <a:p>
            <a:pPr marL="0" indent="0">
              <a:buNone/>
            </a:pPr>
            <a:r>
              <a:rPr lang="pt-BR" dirty="0" err="1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Obs</a:t>
            </a:r>
            <a:r>
              <a:rPr lang="pt-BR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: Resistência equivalente é aquela que representa todas as resistências do circuito.</a:t>
            </a:r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1558" y="3375637"/>
            <a:ext cx="1035964" cy="38706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0743" y="2683784"/>
            <a:ext cx="4476905" cy="2024668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52" y="2683784"/>
            <a:ext cx="4403485" cy="2157833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7619" y="5061434"/>
            <a:ext cx="3865158" cy="146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4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Associação em Paralelo (Intensidade)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Adobe Garamond Pro Bold" panose="02020702060506020403" pitchFamily="18" charset="0"/>
              </a:rPr>
              <a:t>A corrente elétrica (intensidade) resultante é a soma de todas as correntes.</a:t>
            </a:r>
          </a:p>
          <a:p>
            <a:endParaRPr lang="pt-BR" dirty="0">
              <a:latin typeface="Adobe Garamond Pro Bold" panose="02020702060506020403" pitchFamily="18" charset="0"/>
            </a:endParaRPr>
          </a:p>
          <a:p>
            <a:endParaRPr lang="pt-BR" dirty="0" smtClean="0">
              <a:latin typeface="Adobe Garamond Pro Bold" panose="02020702060506020403" pitchFamily="18" charset="0"/>
            </a:endParaRPr>
          </a:p>
          <a:p>
            <a:endParaRPr lang="pt-BR" dirty="0">
              <a:latin typeface="Adobe Garamond Pro Bold" panose="02020702060506020403" pitchFamily="18" charset="0"/>
            </a:endParaRPr>
          </a:p>
          <a:p>
            <a:endParaRPr lang="pt-BR" dirty="0" smtClean="0">
              <a:latin typeface="Adobe Garamond Pro Bold" panose="02020702060506020403" pitchFamily="18" charset="0"/>
            </a:endParaRPr>
          </a:p>
          <a:p>
            <a:endParaRPr lang="pt-BR" dirty="0"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pt-BR" dirty="0" smtClean="0">
                <a:latin typeface="Adobe Garamond Pro Bold" panose="02020702060506020403" pitchFamily="18" charset="0"/>
              </a:rPr>
              <a:t/>
            </a:r>
            <a:br>
              <a:rPr lang="pt-BR" dirty="0" smtClean="0">
                <a:latin typeface="Adobe Garamond Pro Bold" panose="02020702060506020403" pitchFamily="18" charset="0"/>
              </a:rPr>
            </a:br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329" y="1985194"/>
            <a:ext cx="6151339" cy="2969138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5340" y="5248838"/>
            <a:ext cx="4768806" cy="132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2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Associação em Paralelo (</a:t>
            </a:r>
            <a:r>
              <a:rPr lang="pt-BR" dirty="0" err="1" smtClean="0">
                <a:latin typeface="Adobe Garamond Pro Bold" panose="02020702060506020403" pitchFamily="18" charset="0"/>
              </a:rPr>
              <a:t>ddp</a:t>
            </a:r>
            <a:r>
              <a:rPr lang="pt-BR" dirty="0" smtClean="0">
                <a:latin typeface="Adobe Garamond Pro Bold" panose="02020702060506020403" pitchFamily="18" charset="0"/>
              </a:rPr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/>
          <a:lstStyle/>
          <a:p>
            <a:r>
              <a:rPr lang="pt-BR" dirty="0" smtClean="0">
                <a:latin typeface="Adobe Garamond Pro Bold" panose="02020702060506020403" pitchFamily="18" charset="0"/>
              </a:rPr>
              <a:t>A tensão (</a:t>
            </a:r>
            <a:r>
              <a:rPr lang="pt-BR" dirty="0" err="1" smtClean="0">
                <a:latin typeface="Adobe Garamond Pro Bold" panose="02020702060506020403" pitchFamily="18" charset="0"/>
              </a:rPr>
              <a:t>ddp</a:t>
            </a:r>
            <a:r>
              <a:rPr lang="pt-BR" dirty="0" smtClean="0">
                <a:latin typeface="Adobe Garamond Pro Bold" panose="02020702060506020403" pitchFamily="18" charset="0"/>
              </a:rPr>
              <a:t>) é a mesma para todos os resistores.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6118" y="2360533"/>
            <a:ext cx="5646818" cy="2621299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248" y="5293217"/>
            <a:ext cx="4935488" cy="122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“</a:t>
            </a:r>
            <a:r>
              <a:rPr lang="pt-BR" sz="2500" dirty="0" err="1">
                <a:latin typeface="Arial Narrow" panose="020B0606020202030204" pitchFamily="34" charset="0"/>
              </a:rPr>
              <a:t>Circuit</a:t>
            </a:r>
            <a:r>
              <a:rPr lang="pt-BR" sz="2500" dirty="0">
                <a:latin typeface="Arial Narrow" panose="020B0606020202030204" pitchFamily="34" charset="0"/>
              </a:rPr>
              <a:t> </a:t>
            </a:r>
            <a:r>
              <a:rPr lang="pt-BR" sz="2500" dirty="0" err="1">
                <a:latin typeface="Arial Narrow" panose="020B0606020202030204" pitchFamily="34" charset="0"/>
              </a:rPr>
              <a:t>Construction</a:t>
            </a:r>
            <a:r>
              <a:rPr lang="pt-BR" sz="2500" dirty="0">
                <a:latin typeface="Arial Narrow" panose="020B0606020202030204" pitchFamily="34" charset="0"/>
              </a:rPr>
              <a:t> Kit: DC (HTML5</a:t>
            </a:r>
            <a:r>
              <a:rPr lang="pt-BR" sz="2500" dirty="0" smtClean="0">
                <a:latin typeface="Arial Narrow" panose="020B0606020202030204" pitchFamily="34" charset="0"/>
              </a:rPr>
              <a:t>)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posicione o amperímetro nos pontos A, B e C, indicados na imagem abaixo e verifique quais os valores de Amperagem.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Demonstre com cálculos esses valores.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8509" y="2307649"/>
            <a:ext cx="5830114" cy="370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 imagem abaixo mostra um circuito com resistores associados em paralelo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 Determine o valor da resistência equivalente e da intensidade da corrente que passa pelo condutor em um ponto próximo à bateria.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8200" y="2035065"/>
            <a:ext cx="5277587" cy="417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circuito abaixo, quanto marcará o voltímetro quando colocarmos o 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>eletrodo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preto, respectivamente,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nos pontos A, B, C, D e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E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(mantendo o eletrodo laranja no local indicado na imagem abaixo)?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099" y="2176304"/>
            <a:ext cx="7163800" cy="422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29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3201</TotalTime>
  <Words>297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Adobe Caslon Pro Bold</vt:lpstr>
      <vt:lpstr>Adobe Garamond Pro Bold</vt:lpstr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Circuitos Elétricos utilizando  o OA “Circuit Construction Kit: DC (HTML5)”</vt:lpstr>
      <vt:lpstr>Resistência elétrica (1ª Lei de Ohm)</vt:lpstr>
      <vt:lpstr>Associação de Resistores</vt:lpstr>
      <vt:lpstr>Associação em Paralelo (Req)</vt:lpstr>
      <vt:lpstr>Associação em Paralelo (Intensidade)</vt:lpstr>
      <vt:lpstr>Associação em Paralelo (ddp)</vt:lpstr>
      <vt:lpstr>Questão 1</vt:lpstr>
      <vt:lpstr>Questão 2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59</cp:revision>
  <dcterms:created xsi:type="dcterms:W3CDTF">2018-08-26T02:32:38Z</dcterms:created>
  <dcterms:modified xsi:type="dcterms:W3CDTF">2018-09-16T17:30:29Z</dcterms:modified>
</cp:coreProperties>
</file>