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87" r:id="rId3"/>
    <p:sldId id="264" r:id="rId4"/>
    <p:sldId id="284" r:id="rId5"/>
    <p:sldId id="283" r:id="rId6"/>
    <p:sldId id="288" r:id="rId7"/>
    <p:sldId id="268" r:id="rId8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B61AA-7357-45F5-98C0-8BDB984A8EF6}" type="datetimeFigureOut">
              <a:rPr lang="pt-BR" smtClean="0"/>
              <a:t>14/09/2018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C0A2B-D43E-48B9-B55B-FE5B9125CDA6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4432201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B61AA-7357-45F5-98C0-8BDB984A8EF6}" type="datetimeFigureOut">
              <a:rPr lang="pt-BR" smtClean="0"/>
              <a:t>14/09/2018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C0A2B-D43E-48B9-B55B-FE5B9125CDA6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3485191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B61AA-7357-45F5-98C0-8BDB984A8EF6}" type="datetimeFigureOut">
              <a:rPr lang="pt-BR" smtClean="0"/>
              <a:t>14/09/2018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C0A2B-D43E-48B9-B55B-FE5B9125CDA6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186573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B61AA-7357-45F5-98C0-8BDB984A8EF6}" type="datetimeFigureOut">
              <a:rPr lang="pt-BR" smtClean="0"/>
              <a:t>14/09/2018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C0A2B-D43E-48B9-B55B-FE5B9125CDA6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2459923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B61AA-7357-45F5-98C0-8BDB984A8EF6}" type="datetimeFigureOut">
              <a:rPr lang="pt-BR" smtClean="0"/>
              <a:t>14/09/2018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C0A2B-D43E-48B9-B55B-FE5B9125CDA6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7732478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B61AA-7357-45F5-98C0-8BDB984A8EF6}" type="datetimeFigureOut">
              <a:rPr lang="pt-BR" smtClean="0"/>
              <a:t>14/09/2018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C0A2B-D43E-48B9-B55B-FE5B9125CDA6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1992313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B61AA-7357-45F5-98C0-8BDB984A8EF6}" type="datetimeFigureOut">
              <a:rPr lang="pt-BR" smtClean="0"/>
              <a:t>14/09/2018</a:t>
            </a:fld>
            <a:endParaRPr lang="pt-BR" dirty="0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C0A2B-D43E-48B9-B55B-FE5B9125CDA6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5991203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B61AA-7357-45F5-98C0-8BDB984A8EF6}" type="datetimeFigureOut">
              <a:rPr lang="pt-BR" smtClean="0"/>
              <a:t>14/09/2018</a:t>
            </a:fld>
            <a:endParaRPr lang="pt-BR" dirty="0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C0A2B-D43E-48B9-B55B-FE5B9125CDA6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9329730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B61AA-7357-45F5-98C0-8BDB984A8EF6}" type="datetimeFigureOut">
              <a:rPr lang="pt-BR" smtClean="0"/>
              <a:t>14/09/2018</a:t>
            </a:fld>
            <a:endParaRPr lang="pt-BR" dirty="0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C0A2B-D43E-48B9-B55B-FE5B9125CDA6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3139734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B61AA-7357-45F5-98C0-8BDB984A8EF6}" type="datetimeFigureOut">
              <a:rPr lang="pt-BR" smtClean="0"/>
              <a:t>14/09/2018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C0A2B-D43E-48B9-B55B-FE5B9125CDA6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5265075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 dirty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B61AA-7357-45F5-98C0-8BDB984A8EF6}" type="datetimeFigureOut">
              <a:rPr lang="pt-BR" smtClean="0"/>
              <a:t>14/09/2018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C0A2B-D43E-48B9-B55B-FE5B9125CDA6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8841585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8B61AA-7357-45F5-98C0-8BDB984A8EF6}" type="datetimeFigureOut">
              <a:rPr lang="pt-BR" smtClean="0"/>
              <a:t>14/09/2018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9C0A2B-D43E-48B9-B55B-FE5B9125CDA6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243929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phet.colorado.edu/sims/html/circuit-construction-kit-dc/latest/circuit-construction-kit-dc_en.html" TargetMode="Externa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jpeg"/><Relationship Id="rId5" Type="http://schemas.openxmlformats.org/officeDocument/2006/relationships/image" Target="../media/image7.jpeg"/><Relationship Id="rId4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711233" y="-59270"/>
            <a:ext cx="9496697" cy="1763486"/>
          </a:xfrm>
        </p:spPr>
        <p:txBody>
          <a:bodyPr>
            <a:normAutofit/>
          </a:bodyPr>
          <a:lstStyle/>
          <a:p>
            <a:r>
              <a:rPr lang="pt-BR" sz="3200" b="1" dirty="0" smtClean="0">
                <a:latin typeface="Berlin Sans FB Demi" panose="020E0802020502020306" pitchFamily="34" charset="0"/>
              </a:rPr>
              <a:t>Atividade </a:t>
            </a:r>
            <a:r>
              <a:rPr lang="pt-BR" sz="3200" b="1" dirty="0" err="1" smtClean="0">
                <a:latin typeface="Berlin Sans FB Demi" panose="020E0802020502020306" pitchFamily="34" charset="0"/>
              </a:rPr>
              <a:t>PHet</a:t>
            </a:r>
            <a:r>
              <a:rPr lang="pt-BR" sz="3200" b="1" dirty="0" smtClean="0">
                <a:latin typeface="Berlin Sans FB Demi" panose="020E0802020502020306" pitchFamily="34" charset="0"/>
              </a:rPr>
              <a:t/>
            </a:r>
            <a:br>
              <a:rPr lang="pt-BR" sz="3200" b="1" dirty="0" smtClean="0">
                <a:latin typeface="Berlin Sans FB Demi" panose="020E0802020502020306" pitchFamily="34" charset="0"/>
              </a:rPr>
            </a:br>
            <a:r>
              <a:rPr lang="pt-BR" sz="3200" b="1" dirty="0" smtClean="0">
                <a:latin typeface="Berlin Sans FB Demi" panose="020E0802020502020306" pitchFamily="34" charset="0"/>
              </a:rPr>
              <a:t>sobre Circuitos Elétricos</a:t>
            </a:r>
            <a:r>
              <a:rPr lang="pt-BR" sz="3200" b="1" dirty="0">
                <a:latin typeface="Berlin Sans FB Demi" panose="020E0802020502020306" pitchFamily="34" charset="0"/>
              </a:rPr>
              <a:t> </a:t>
            </a:r>
            <a:r>
              <a:rPr lang="pt-BR" sz="3200" b="1" dirty="0" smtClean="0">
                <a:latin typeface="Berlin Sans FB Demi" panose="020E0802020502020306" pitchFamily="34" charset="0"/>
              </a:rPr>
              <a:t>utilizando </a:t>
            </a:r>
            <a:br>
              <a:rPr lang="pt-BR" sz="3200" b="1" dirty="0" smtClean="0">
                <a:latin typeface="Berlin Sans FB Demi" panose="020E0802020502020306" pitchFamily="34" charset="0"/>
              </a:rPr>
            </a:br>
            <a:r>
              <a:rPr lang="pt-BR" sz="3200" b="1" dirty="0" smtClean="0">
                <a:latin typeface="Berlin Sans FB Demi" panose="020E0802020502020306" pitchFamily="34" charset="0"/>
              </a:rPr>
              <a:t>o OA “</a:t>
            </a:r>
            <a:r>
              <a:rPr lang="pt-BR" sz="3200" b="1" dirty="0" err="1" smtClean="0">
                <a:latin typeface="Berlin Sans FB Demi" panose="020E0802020502020306" pitchFamily="34" charset="0"/>
              </a:rPr>
              <a:t>Circuit</a:t>
            </a:r>
            <a:r>
              <a:rPr lang="pt-BR" sz="3200" b="1" dirty="0" smtClean="0">
                <a:latin typeface="Berlin Sans FB Demi" panose="020E0802020502020306" pitchFamily="34" charset="0"/>
              </a:rPr>
              <a:t> </a:t>
            </a:r>
            <a:r>
              <a:rPr lang="pt-BR" sz="3200" b="1" dirty="0" err="1" smtClean="0">
                <a:latin typeface="Berlin Sans FB Demi" panose="020E0802020502020306" pitchFamily="34" charset="0"/>
              </a:rPr>
              <a:t>Construction</a:t>
            </a:r>
            <a:r>
              <a:rPr lang="pt-BR" sz="3200" b="1" dirty="0" smtClean="0">
                <a:latin typeface="Berlin Sans FB Demi" panose="020E0802020502020306" pitchFamily="34" charset="0"/>
              </a:rPr>
              <a:t> Kit: DC (HTML5)”</a:t>
            </a:r>
            <a:endParaRPr lang="pt-BR" sz="3200" b="1" dirty="0">
              <a:latin typeface="Berlin Sans FB Demi" panose="020E0802020502020306" pitchFamily="34" charset="0"/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570410" y="5655243"/>
            <a:ext cx="9432501" cy="1655762"/>
          </a:xfrm>
        </p:spPr>
        <p:txBody>
          <a:bodyPr/>
          <a:lstStyle/>
          <a:p>
            <a:r>
              <a:rPr lang="pt-BR" b="1" dirty="0"/>
              <a:t>Disponível </a:t>
            </a:r>
            <a:r>
              <a:rPr lang="pt-BR" b="1" dirty="0" smtClean="0"/>
              <a:t>em</a:t>
            </a:r>
            <a:r>
              <a:rPr lang="pt-BR" b="1" dirty="0"/>
              <a:t>: </a:t>
            </a:r>
            <a:r>
              <a:rPr lang="pt-BR" b="1" dirty="0">
                <a:hlinkClick r:id="rId2"/>
              </a:rPr>
              <a:t>https://</a:t>
            </a:r>
            <a:r>
              <a:rPr lang="pt-BR" b="1" dirty="0" smtClean="0">
                <a:hlinkClick r:id="rId2"/>
              </a:rPr>
              <a:t>phet.colorado.edu/sims/html/circuit-construction-kit-dc/latest/circuit-construction-kit-dc_en.html</a:t>
            </a:r>
            <a:endParaRPr lang="pt-BR" b="1" dirty="0" smtClean="0"/>
          </a:p>
          <a:p>
            <a:endParaRPr lang="pt-BR" b="1" dirty="0" smtClean="0"/>
          </a:p>
          <a:p>
            <a:endParaRPr lang="pt-BR" b="1" dirty="0" smtClean="0"/>
          </a:p>
          <a:p>
            <a:endParaRPr lang="pt-BR" dirty="0"/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" y="99990"/>
            <a:ext cx="1840122" cy="1558993"/>
          </a:xfrm>
          <a:prstGeom prst="rect">
            <a:avLst/>
          </a:prstGeom>
        </p:spPr>
      </p:pic>
      <p:pic>
        <p:nvPicPr>
          <p:cNvPr id="6" name="Imagem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002911" y="5623073"/>
            <a:ext cx="2037642" cy="1095380"/>
          </a:xfrm>
          <a:prstGeom prst="rect">
            <a:avLst/>
          </a:prstGeom>
        </p:spPr>
      </p:pic>
      <p:pic>
        <p:nvPicPr>
          <p:cNvPr id="8" name="Imagem 7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00453" y="1795656"/>
            <a:ext cx="6997135" cy="337847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3765028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-283713"/>
            <a:ext cx="10515600" cy="1974402"/>
          </a:xfrm>
        </p:spPr>
        <p:txBody>
          <a:bodyPr/>
          <a:lstStyle/>
          <a:p>
            <a:pPr algn="ctr"/>
            <a:r>
              <a:rPr lang="pt-BR" b="1" dirty="0" smtClean="0">
                <a:latin typeface="Adobe Caslon Pro Bold" panose="0205070206050A020403" pitchFamily="18" charset="0"/>
              </a:rPr>
              <a:t>Resistência elétrica (1ª Lei de Ohm)</a:t>
            </a:r>
            <a:endParaRPr lang="pt-BR" b="1" dirty="0">
              <a:latin typeface="Adobe Caslon Pro Bold" panose="0205070206050A020403" pitchFamily="18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838200" y="1326524"/>
            <a:ext cx="10515600" cy="4850439"/>
          </a:xfrm>
        </p:spPr>
        <p:txBody>
          <a:bodyPr/>
          <a:lstStyle/>
          <a:p>
            <a:r>
              <a:rPr lang="pt-BR" b="1" dirty="0" smtClean="0">
                <a:latin typeface="Adobe Caslon Pro Bold" panose="0205070206050A020403" pitchFamily="18" charset="0"/>
              </a:rPr>
              <a:t>Resistência à passagem da corrente elétrica.</a:t>
            </a:r>
            <a:endParaRPr lang="pt-BR" b="1" dirty="0">
              <a:latin typeface="Adobe Caslon Pro Bold" panose="0205070206050A020403" pitchFamily="18" charset="0"/>
            </a:endParaRPr>
          </a:p>
          <a:p>
            <a:r>
              <a:rPr lang="pt-BR" b="1" dirty="0" smtClean="0">
                <a:latin typeface="Adobe Caslon Pro Bold" panose="0205070206050A020403" pitchFamily="18" charset="0"/>
              </a:rPr>
              <a:t>Resistores: são componentes elétricos destinados a gerar resistência.</a:t>
            </a:r>
            <a:endParaRPr lang="pt-BR" b="1" dirty="0"/>
          </a:p>
        </p:txBody>
      </p:sp>
      <p:pic>
        <p:nvPicPr>
          <p:cNvPr id="1026" name="Picture 2" descr="http://www.mundoeducacao.com/upload/conteudo_legenda/21e549e6b316dce4b5d4c8ef661ad669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55874" y="5137221"/>
            <a:ext cx="1540881" cy="15408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Imagem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31651" y="2250592"/>
            <a:ext cx="2131704" cy="1544996"/>
          </a:xfrm>
          <a:prstGeom prst="rect">
            <a:avLst/>
          </a:prstGeom>
        </p:spPr>
      </p:pic>
      <p:pic>
        <p:nvPicPr>
          <p:cNvPr id="1030" name="Picture 6" descr="http://www.flashdrivepros.com/Images/cutcaster-photo-801012619-USB-Flash-Drive-circuit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33458" y="2250592"/>
            <a:ext cx="3606253" cy="28567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http://thumbs.dreamstime.com/t/placa-de-circuito-com-resistores-e-diodo-emissor-de-luz-25105780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5114" y="3121963"/>
            <a:ext cx="3022885" cy="20152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6" name="Picture 12" descr="http://www.tabalabs.com.br/videogames/atari/av_gemini/10.JP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86761" y="4023415"/>
            <a:ext cx="3617935" cy="27134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165400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1045028"/>
          </a:xfrm>
        </p:spPr>
        <p:txBody>
          <a:bodyPr>
            <a:normAutofit/>
          </a:bodyPr>
          <a:lstStyle/>
          <a:p>
            <a:pPr algn="ctr"/>
            <a:r>
              <a:rPr lang="pt-BR" sz="3000" dirty="0" smtClean="0">
                <a:latin typeface="Britannic Bold" panose="020B0903060703020204" pitchFamily="34" charset="0"/>
              </a:rPr>
              <a:t>Questão 1</a:t>
            </a:r>
            <a:endParaRPr lang="pt-BR" sz="3000" dirty="0">
              <a:latin typeface="Britannic Bold" panose="020B0903060703020204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89065" y="875213"/>
            <a:ext cx="10813869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No OA “</a:t>
            </a:r>
            <a:r>
              <a:rPr lang="pt-BR" sz="2500" dirty="0" err="1">
                <a:latin typeface="Arial Narrow" panose="020B0606020202030204" pitchFamily="34" charset="0"/>
              </a:rPr>
              <a:t>Circuit</a:t>
            </a:r>
            <a:r>
              <a:rPr lang="pt-BR" sz="2500" dirty="0">
                <a:latin typeface="Arial Narrow" panose="020B0606020202030204" pitchFamily="34" charset="0"/>
              </a:rPr>
              <a:t> </a:t>
            </a:r>
            <a:r>
              <a:rPr lang="pt-BR" sz="2500" dirty="0" err="1">
                <a:latin typeface="Arial Narrow" panose="020B0606020202030204" pitchFamily="34" charset="0"/>
              </a:rPr>
              <a:t>Construction</a:t>
            </a:r>
            <a:r>
              <a:rPr lang="pt-BR" sz="2500" dirty="0">
                <a:latin typeface="Arial Narrow" panose="020B0606020202030204" pitchFamily="34" charset="0"/>
              </a:rPr>
              <a:t> Kit: DC (HTML5</a:t>
            </a:r>
            <a:r>
              <a:rPr lang="pt-BR" sz="2500" dirty="0" smtClean="0">
                <a:latin typeface="Arial Narrow" panose="020B0606020202030204" pitchFamily="34" charset="0"/>
              </a:rPr>
              <a:t>)</a:t>
            </a: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” foi construído o circuito mostrado na imagem abaixo. </a:t>
            </a: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Apesar da alta voltagem (200.000 volts), temos uma amperagem relativamente baixa (5 ampères). Porque isso acontece? Explique.</a:t>
            </a:r>
            <a:endParaRPr lang="pt-BR" sz="2500" dirty="0"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Espaço Reservado para Conteúdo 2"/>
          <p:cNvSpPr txBox="1">
            <a:spLocks/>
          </p:cNvSpPr>
          <p:nvPr/>
        </p:nvSpPr>
        <p:spPr>
          <a:xfrm>
            <a:off x="689065" y="705397"/>
            <a:ext cx="10813869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pt-BR" sz="2500" dirty="0"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82525" y="2684440"/>
            <a:ext cx="5461029" cy="34902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48484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1045028"/>
          </a:xfrm>
        </p:spPr>
        <p:txBody>
          <a:bodyPr>
            <a:normAutofit/>
          </a:bodyPr>
          <a:lstStyle/>
          <a:p>
            <a:pPr algn="ctr"/>
            <a:r>
              <a:rPr lang="pt-BR" sz="3000" dirty="0" smtClean="0">
                <a:latin typeface="Britannic Bold" panose="020B0903060703020204" pitchFamily="34" charset="0"/>
              </a:rPr>
              <a:t>Questão 2</a:t>
            </a:r>
            <a:endParaRPr lang="pt-BR" sz="3000" dirty="0">
              <a:latin typeface="Britannic Bold" panose="020B0903060703020204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89065" y="875213"/>
            <a:ext cx="10813869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As imagens </a:t>
            </a: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abaixo </a:t>
            </a: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mostram dois circuitos construídos com a mesma bateria e os mesmos resistores. Porque o circuito da direita tem uma intensidade de corrente menor? Explique.</a:t>
            </a:r>
            <a:endParaRPr lang="pt-BR" sz="2500" dirty="0"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Espaço Reservado para Conteúdo 2"/>
          <p:cNvSpPr txBox="1">
            <a:spLocks/>
          </p:cNvSpPr>
          <p:nvPr/>
        </p:nvSpPr>
        <p:spPr>
          <a:xfrm>
            <a:off x="689065" y="705397"/>
            <a:ext cx="10813869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pt-BR" sz="2500" dirty="0"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6199" y="2224221"/>
            <a:ext cx="3820058" cy="3924848"/>
          </a:xfrm>
          <a:prstGeom prst="rect">
            <a:avLst/>
          </a:prstGeom>
        </p:spPr>
      </p:pic>
      <p:pic>
        <p:nvPicPr>
          <p:cNvPr id="6" name="Imagem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06343" y="2224221"/>
            <a:ext cx="4229690" cy="39153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56989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1045028"/>
          </a:xfrm>
        </p:spPr>
        <p:txBody>
          <a:bodyPr>
            <a:normAutofit/>
          </a:bodyPr>
          <a:lstStyle/>
          <a:p>
            <a:pPr algn="ctr"/>
            <a:r>
              <a:rPr lang="pt-BR" sz="3000" dirty="0" smtClean="0">
                <a:latin typeface="Britannic Bold" panose="020B0903060703020204" pitchFamily="34" charset="0"/>
              </a:rPr>
              <a:t>Questão 3</a:t>
            </a:r>
            <a:endParaRPr lang="pt-BR" sz="3000" dirty="0">
              <a:latin typeface="Britannic Bold" panose="020B0903060703020204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89065" y="875213"/>
            <a:ext cx="10813869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Explique por que o voltímetro abaixo marca 0V quando conectado nas duas pontas do fio condutor.</a:t>
            </a:r>
            <a:endParaRPr lang="pt-BR" sz="2500" dirty="0"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Espaço Reservado para Conteúdo 2"/>
          <p:cNvSpPr txBox="1">
            <a:spLocks/>
          </p:cNvSpPr>
          <p:nvPr/>
        </p:nvSpPr>
        <p:spPr>
          <a:xfrm>
            <a:off x="689065" y="705397"/>
            <a:ext cx="10813869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pt-BR" sz="2500" dirty="0"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71680" y="2119575"/>
            <a:ext cx="3848637" cy="40296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92924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1045028"/>
          </a:xfrm>
        </p:spPr>
        <p:txBody>
          <a:bodyPr>
            <a:normAutofit/>
          </a:bodyPr>
          <a:lstStyle/>
          <a:p>
            <a:pPr algn="ctr"/>
            <a:r>
              <a:rPr lang="pt-BR" sz="3000" dirty="0" smtClean="0">
                <a:latin typeface="Britannic Bold" panose="020B0903060703020204" pitchFamily="34" charset="0"/>
              </a:rPr>
              <a:t>Questão 4</a:t>
            </a:r>
            <a:endParaRPr lang="pt-BR" sz="3000" dirty="0">
              <a:latin typeface="Britannic Bold" panose="020B0903060703020204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89065" y="875213"/>
            <a:ext cx="10813869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t-BR" sz="2500" dirty="0">
                <a:latin typeface="Arial Narrow" panose="020B0606020202030204" pitchFamily="34" charset="0"/>
                <a:cs typeface="Times New Roman" panose="02020603050405020304" pitchFamily="18" charset="0"/>
              </a:rPr>
              <a:t>As imagens abaixo mostram dois circuitos </a:t>
            </a: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idênticos, mas com o amperímetro posicionado em pontos diferentes. Explique o porquê das intensidades serem diferentes.</a:t>
            </a:r>
            <a:endParaRPr lang="pt-BR" sz="2500" dirty="0">
              <a:latin typeface="Arial Narrow" panose="020B0606020202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pt-BR" sz="2500" dirty="0"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Espaço Reservado para Conteúdo 2"/>
          <p:cNvSpPr txBox="1">
            <a:spLocks/>
          </p:cNvSpPr>
          <p:nvPr/>
        </p:nvSpPr>
        <p:spPr>
          <a:xfrm>
            <a:off x="689065" y="705397"/>
            <a:ext cx="10813869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pt-BR" sz="2500" dirty="0"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37677" y="2399742"/>
            <a:ext cx="4458322" cy="4096322"/>
          </a:xfrm>
          <a:prstGeom prst="rect">
            <a:avLst/>
          </a:prstGeom>
        </p:spPr>
      </p:pic>
      <p:pic>
        <p:nvPicPr>
          <p:cNvPr id="6" name="Imagem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95069" y="2399742"/>
            <a:ext cx="4296375" cy="40677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88732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199" y="0"/>
            <a:ext cx="10515600" cy="1045028"/>
          </a:xfrm>
        </p:spPr>
        <p:txBody>
          <a:bodyPr>
            <a:normAutofit/>
          </a:bodyPr>
          <a:lstStyle/>
          <a:p>
            <a:pPr algn="ctr"/>
            <a:r>
              <a:rPr lang="pt-BR" sz="3000" dirty="0" smtClean="0">
                <a:latin typeface="Britannic Bold" panose="020B0903060703020204" pitchFamily="34" charset="0"/>
              </a:rPr>
              <a:t>Questão </a:t>
            </a:r>
            <a:r>
              <a:rPr lang="pt-BR" sz="3000" dirty="0">
                <a:latin typeface="Britannic Bold" panose="020B0903060703020204" pitchFamily="34" charset="0"/>
              </a:rPr>
              <a:t>5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710901" y="705397"/>
            <a:ext cx="10813869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. </a:t>
            </a:r>
            <a:endParaRPr lang="pt-BR" sz="2500" dirty="0"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Espaço Reservado para Conteúdo 2"/>
          <p:cNvSpPr txBox="1">
            <a:spLocks/>
          </p:cNvSpPr>
          <p:nvPr/>
        </p:nvSpPr>
        <p:spPr>
          <a:xfrm>
            <a:off x="689065" y="875213"/>
            <a:ext cx="10813869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pt-BR" sz="2500" dirty="0"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9065" y="2625634"/>
            <a:ext cx="5192805" cy="3259083"/>
          </a:xfrm>
          <a:prstGeom prst="rect">
            <a:avLst/>
          </a:prstGeom>
        </p:spPr>
      </p:pic>
      <p:pic>
        <p:nvPicPr>
          <p:cNvPr id="6" name="Imagem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17835" y="2625634"/>
            <a:ext cx="5235965" cy="3237174"/>
          </a:xfrm>
          <a:prstGeom prst="rect">
            <a:avLst/>
          </a:prstGeom>
        </p:spPr>
      </p:pic>
      <p:sp>
        <p:nvSpPr>
          <p:cNvPr id="8" name="Espaço Reservado para Conteúdo 2"/>
          <p:cNvSpPr txBox="1">
            <a:spLocks/>
          </p:cNvSpPr>
          <p:nvPr/>
        </p:nvSpPr>
        <p:spPr>
          <a:xfrm>
            <a:off x="838199" y="1045027"/>
            <a:ext cx="10817135" cy="433392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As imagens abaixo mostram dois circuitos idênticos, mas com o amperímetro posicionado em pontos diferentes. Explique o porquê das intensidades serem diferentes.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pt-BR" sz="2500" dirty="0"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081812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537</TotalTime>
  <Words>184</Words>
  <Application>Microsoft Office PowerPoint</Application>
  <PresentationFormat>Widescreen</PresentationFormat>
  <Paragraphs>17</Paragraphs>
  <Slides>7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8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7</vt:i4>
      </vt:variant>
    </vt:vector>
  </HeadingPairs>
  <TitlesOfParts>
    <vt:vector size="16" baseType="lpstr">
      <vt:lpstr>Adobe Caslon Pro Bold</vt:lpstr>
      <vt:lpstr>Arial</vt:lpstr>
      <vt:lpstr>Arial Narrow</vt:lpstr>
      <vt:lpstr>Berlin Sans FB Demi</vt:lpstr>
      <vt:lpstr>Britannic Bold</vt:lpstr>
      <vt:lpstr>Calibri</vt:lpstr>
      <vt:lpstr>Calibri Light</vt:lpstr>
      <vt:lpstr>Times New Roman</vt:lpstr>
      <vt:lpstr>Tema do Office</vt:lpstr>
      <vt:lpstr>Atividade PHet sobre Circuitos Elétricos utilizando  o OA “Circuit Construction Kit: DC (HTML5)”</vt:lpstr>
      <vt:lpstr>Resistência elétrica (1ª Lei de Ohm)</vt:lpstr>
      <vt:lpstr>Questão 1</vt:lpstr>
      <vt:lpstr>Questão 2</vt:lpstr>
      <vt:lpstr>Questão 3</vt:lpstr>
      <vt:lpstr>Questão 4</vt:lpstr>
      <vt:lpstr>Questão 5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Osmar Cavalcante</dc:creator>
  <cp:lastModifiedBy>Osmar Cavalcante</cp:lastModifiedBy>
  <cp:revision>51</cp:revision>
  <dcterms:created xsi:type="dcterms:W3CDTF">2018-08-26T02:32:38Z</dcterms:created>
  <dcterms:modified xsi:type="dcterms:W3CDTF">2018-09-14T21:05:58Z</dcterms:modified>
</cp:coreProperties>
</file>