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9" r:id="rId3"/>
    <p:sldId id="291" r:id="rId4"/>
    <p:sldId id="290" r:id="rId5"/>
    <p:sldId id="292" r:id="rId6"/>
    <p:sldId id="293" r:id="rId7"/>
    <p:sldId id="264" r:id="rId8"/>
    <p:sldId id="288" r:id="rId9"/>
    <p:sldId id="283" r:id="rId10"/>
    <p:sldId id="268" r:id="rId11"/>
    <p:sldId id="294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idx="5"/>
          </p:nvPr>
        </p:nvSpPr>
        <p:spPr>
          <a:xfrm>
            <a:off x="239349" y="1173015"/>
            <a:ext cx="1152128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6" name="Espaço Reservado para Texto 2"/>
          <p:cNvSpPr>
            <a:spLocks noGrp="1"/>
          </p:cNvSpPr>
          <p:nvPr>
            <p:ph idx="10"/>
          </p:nvPr>
        </p:nvSpPr>
        <p:spPr>
          <a:xfrm>
            <a:off x="239349" y="692697"/>
            <a:ext cx="11521280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2600" b="1"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Espaço Reservado para Texto 2"/>
          <p:cNvSpPr>
            <a:spLocks noGrp="1"/>
          </p:cNvSpPr>
          <p:nvPr>
            <p:ph idx="11"/>
          </p:nvPr>
        </p:nvSpPr>
        <p:spPr>
          <a:xfrm>
            <a:off x="239350" y="116632"/>
            <a:ext cx="9409045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>
              <a:buNone/>
              <a:defRPr sz="14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063342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11/09/2018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states-of-matter-basics/latest/states-of-matter-basics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11679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r>
              <a:rPr lang="pt-BR" sz="3200" b="1" dirty="0" smtClean="0">
                <a:latin typeface="Berlin Sans FB Demi" panose="020E0802020502020306" pitchFamily="34" charset="0"/>
              </a:rPr>
              <a:t>os estados da matéria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smtClean="0">
                <a:latin typeface="Berlin Sans FB Demi" panose="020E0802020502020306" pitchFamily="34" charset="0"/>
              </a:rPr>
              <a:t>utilizando</a:t>
            </a:r>
            <a:r>
              <a:rPr lang="pt-BR" sz="3200" b="1" dirty="0" smtClean="0">
                <a:latin typeface="Berlin Sans FB Demi" panose="020E0802020502020306" pitchFamily="34" charset="0"/>
              </a:rPr>
              <a:t> o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OA </a:t>
            </a:r>
            <a:r>
              <a:rPr lang="pt-BR" sz="3200" b="1" dirty="0" smtClean="0">
                <a:latin typeface="Berlin Sans FB Demi" panose="020E0802020502020306" pitchFamily="34" charset="0"/>
              </a:rPr>
              <a:t>“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States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of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Matter</a:t>
            </a:r>
            <a:r>
              <a:rPr lang="pt-BR" sz="3200" b="1" dirty="0" smtClean="0">
                <a:latin typeface="Berlin Sans FB Demi" panose="020E0802020502020306" pitchFamily="34" charset="0"/>
              </a:rPr>
              <a:t>: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Basics</a:t>
            </a:r>
            <a:r>
              <a:rPr lang="pt-BR" sz="3200" b="1" dirty="0" smtClean="0">
                <a:latin typeface="Berlin Sans FB Demi" panose="020E0802020502020306" pitchFamily="34" charset="0"/>
              </a:rPr>
              <a:t> (HTML5)</a:t>
            </a:r>
            <a:r>
              <a:rPr lang="pt-BR" sz="3200" b="1" dirty="0" smtClean="0">
                <a:latin typeface="Berlin Sans FB Demi" panose="020E0802020502020306" pitchFamily="34" charset="0"/>
              </a:rPr>
              <a:t>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phet.colorado.edu/sims/html/states-of-matter-basics/latest/states-of-matter-basics_en.html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6902" y="1831159"/>
            <a:ext cx="6706009" cy="3692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4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Reproduza a situação descrita na imagem abaixo, onde temos </a:t>
            </a:r>
            <a:r>
              <a:rPr lang="pt-BR" sz="2400" dirty="0">
                <a:latin typeface="Arial Narrow" panose="020B0606020202030204" pitchFamily="34" charset="0"/>
                <a:cs typeface="Times New Roman" panose="02020603050405020304" pitchFamily="18" charset="0"/>
              </a:rPr>
              <a:t>as moléculas </a:t>
            </a:r>
            <a:r>
              <a:rPr lang="pt-BR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de oxigênio </a:t>
            </a:r>
            <a:r>
              <a:rPr lang="pt-BR" sz="2400" dirty="0">
                <a:latin typeface="Arial Narrow" panose="020B0606020202030204" pitchFamily="34" charset="0"/>
                <a:cs typeface="Times New Roman" panose="02020603050405020304" pitchFamily="18" charset="0"/>
              </a:rPr>
              <a:t>a </a:t>
            </a:r>
            <a:r>
              <a:rPr lang="pt-BR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194k que se encontram no estado gasoso. Diminua a temperatura da </a:t>
            </a:r>
            <a:r>
              <a:rPr lang="pt-BR" sz="2400" dirty="0">
                <a:latin typeface="Arial Narrow" panose="020B0606020202030204" pitchFamily="34" charset="0"/>
                <a:cs typeface="Times New Roman" panose="02020603050405020304" pitchFamily="18" charset="0"/>
              </a:rPr>
              <a:t>substância </a:t>
            </a:r>
            <a:r>
              <a:rPr lang="pt-BR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 </a:t>
            </a:r>
            <a:r>
              <a:rPr lang="pt-BR" sz="2400" dirty="0">
                <a:latin typeface="Arial Narrow" panose="020B0606020202030204" pitchFamily="34" charset="0"/>
                <a:cs typeface="Times New Roman" panose="02020603050405020304" pitchFamily="18" charset="0"/>
              </a:rPr>
              <a:t>observe o momento em que as moléculas se </a:t>
            </a:r>
            <a:r>
              <a:rPr lang="pt-BR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aproximam </a:t>
            </a:r>
            <a:r>
              <a:rPr lang="pt-BR" sz="2400" dirty="0">
                <a:latin typeface="Arial Narrow" panose="020B0606020202030204" pitchFamily="34" charset="0"/>
                <a:cs typeface="Times New Roman" panose="02020603050405020304" pitchFamily="18" charset="0"/>
              </a:rPr>
              <a:t>descobrindo qual a temperatura, aproximada, do ponto de </a:t>
            </a:r>
            <a:r>
              <a:rPr lang="pt-BR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condensação </a:t>
            </a:r>
            <a:r>
              <a:rPr lang="pt-BR" sz="2400" dirty="0">
                <a:latin typeface="Arial Narrow" panose="020B0606020202030204" pitchFamily="34" charset="0"/>
                <a:cs typeface="Times New Roman" panose="02020603050405020304" pitchFamily="18" charset="0"/>
              </a:rPr>
              <a:t>do </a:t>
            </a:r>
            <a:r>
              <a:rPr lang="pt-BR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oxigênio.</a:t>
            </a:r>
            <a:endParaRPr lang="pt-BR" sz="24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875213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1083" y="2477826"/>
            <a:ext cx="5442655" cy="4066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18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5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 as moléculas de água a 328K. Quantos graus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Farenheit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precisamos aquecer as moléculas de H2O para que elas se separem?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Demonstre com cálculos.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875213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473" y="2617181"/>
            <a:ext cx="5172756" cy="387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45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500" dirty="0" smtClean="0">
                <a:latin typeface="Arial Rounded MT Bold" panose="020F0704030504030204" pitchFamily="34" charset="0"/>
              </a:rPr>
              <a:t>Qual a diferença entre temperatura e calor?</a:t>
            </a:r>
            <a:endParaRPr lang="pt-BR" sz="3500" dirty="0">
              <a:latin typeface="Arial Rounded MT Bold" panose="020F070403050403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>
                <a:latin typeface="Arial Rounded MT Bold" panose="020F0704030504030204" pitchFamily="34" charset="0"/>
              </a:rPr>
              <a:t>Temperatura: mede o grau de agitação das moléculas de um corpo.</a:t>
            </a:r>
          </a:p>
          <a:p>
            <a:r>
              <a:rPr lang="pt-BR" sz="2400" dirty="0" smtClean="0">
                <a:latin typeface="Arial Rounded MT Bold" panose="020F0704030504030204" pitchFamily="34" charset="0"/>
              </a:rPr>
              <a:t>Calor: energia transportada ou transformada através da agitação das moléculas.</a:t>
            </a:r>
            <a:endParaRPr lang="pt-BR" sz="2400" dirty="0">
              <a:latin typeface="Arial Rounded MT Bold" panose="020F070403050403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1636" y="2969514"/>
            <a:ext cx="4108226" cy="3646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90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Arial Rounded MT Bold" panose="020F0704030504030204" pitchFamily="34" charset="0"/>
              </a:rPr>
              <a:t>Conversão de escalas termométricas</a:t>
            </a:r>
            <a:endParaRPr lang="pt-BR" dirty="0">
              <a:latin typeface="Arial Rounded MT Bold" panose="020F07040305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929640" y="2060756"/>
                <a:ext cx="10515600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6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sz="6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pt-BR" sz="6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pt-BR" sz="6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sz="6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sz="6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pt-BR" sz="6000" b="0" i="1" smtClean="0">
                              <a:latin typeface="Cambria Math" panose="02040503050406030204" pitchFamily="18" charset="0"/>
                            </a:rPr>
                            <m:t>−273</m:t>
                          </m:r>
                        </m:num>
                        <m:den>
                          <m:r>
                            <a:rPr lang="pt-BR" sz="6000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pt-BR" sz="6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sz="6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sz="60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a:rPr lang="pt-BR" sz="6000" b="0" i="1" smtClean="0">
                              <a:latin typeface="Cambria Math" panose="02040503050406030204" pitchFamily="18" charset="0"/>
                            </a:rPr>
                            <m:t>−32</m:t>
                          </m:r>
                        </m:num>
                        <m:den>
                          <m:r>
                            <a:rPr lang="pt-BR" sz="60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pt-BR" sz="6000" dirty="0" smtClean="0"/>
              </a:p>
              <a:p>
                <a:pPr marL="0" indent="0">
                  <a:buNone/>
                </a:pPr>
                <a:endParaRPr lang="pt-BR" sz="3000" dirty="0" smtClean="0"/>
              </a:p>
              <a:p>
                <a:pPr marL="0" indent="0">
                  <a:buNone/>
                </a:pPr>
                <a:r>
                  <a:rPr lang="pt-BR" sz="3000" dirty="0" smtClean="0">
                    <a:latin typeface="Arial Rounded MT Bold" panose="020F0704030504030204" pitchFamily="34" charset="0"/>
                  </a:rPr>
                  <a:t>C = Celsius</a:t>
                </a:r>
              </a:p>
              <a:p>
                <a:pPr marL="0" indent="0">
                  <a:buNone/>
                </a:pPr>
                <a:r>
                  <a:rPr lang="pt-BR" sz="3000" dirty="0" smtClean="0">
                    <a:latin typeface="Arial Rounded MT Bold" panose="020F0704030504030204" pitchFamily="34" charset="0"/>
                  </a:rPr>
                  <a:t>F = </a:t>
                </a:r>
                <a:r>
                  <a:rPr lang="pt-BR" sz="3000" dirty="0" err="1" smtClean="0">
                    <a:latin typeface="Arial Rounded MT Bold" panose="020F0704030504030204" pitchFamily="34" charset="0"/>
                  </a:rPr>
                  <a:t>Farenheit</a:t>
                </a:r>
                <a:endParaRPr lang="pt-BR" sz="3000" dirty="0" smtClean="0">
                  <a:latin typeface="Arial Rounded MT Bold" panose="020F0704030504030204" pitchFamily="34" charset="0"/>
                </a:endParaRPr>
              </a:p>
              <a:p>
                <a:pPr marL="0" indent="0">
                  <a:buNone/>
                </a:pPr>
                <a:r>
                  <a:rPr lang="pt-BR" sz="3000" dirty="0" smtClean="0">
                    <a:latin typeface="Arial Rounded MT Bold" panose="020F0704030504030204" pitchFamily="34" charset="0"/>
                  </a:rPr>
                  <a:t>K = Kelvin</a:t>
                </a:r>
                <a:endParaRPr lang="pt-BR" sz="3000" dirty="0">
                  <a:latin typeface="Arial Rounded MT Bold" panose="020F0704030504030204" pitchFamily="34" charset="0"/>
                </a:endParaRPr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29640" y="2060756"/>
                <a:ext cx="10515600" cy="4351338"/>
              </a:xfrm>
              <a:blipFill>
                <a:blip r:embed="rId2"/>
                <a:stretch>
                  <a:fillRect l="-139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8044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5000" dirty="0" smtClean="0">
                <a:latin typeface="Adobe Garamond Pro Bold" panose="02020702060506020403" pitchFamily="18" charset="0"/>
              </a:rPr>
              <a:t>Curiosidade:</a:t>
            </a:r>
            <a:br>
              <a:rPr lang="pt-BR" sz="5000" dirty="0" smtClean="0">
                <a:latin typeface="Adobe Garamond Pro Bold" panose="02020702060506020403" pitchFamily="18" charset="0"/>
              </a:rPr>
            </a:br>
            <a:r>
              <a:rPr lang="pt-BR" sz="5000" dirty="0" smtClean="0">
                <a:latin typeface="Adobe Garamond Pro Bold" panose="02020702060506020403" pitchFamily="18" charset="0"/>
              </a:rPr>
              <a:t>máximas </a:t>
            </a:r>
            <a:r>
              <a:rPr lang="pt-BR" sz="5000" dirty="0" smtClean="0">
                <a:latin typeface="Adobe Garamond Pro Bold" panose="02020702060506020403" pitchFamily="18" charset="0"/>
              </a:rPr>
              <a:t>e mínimas já registradas</a:t>
            </a:r>
            <a:endParaRPr lang="pt-BR" sz="5000" dirty="0">
              <a:latin typeface="Adobe Garamond Pro Bold" panose="02020702060506020403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034631"/>
            <a:ext cx="10515600" cy="4351338"/>
          </a:xfrm>
        </p:spPr>
        <p:txBody>
          <a:bodyPr>
            <a:normAutofit/>
          </a:bodyPr>
          <a:lstStyle/>
          <a:p>
            <a:r>
              <a:rPr lang="pt-BR" sz="3500" b="1" dirty="0"/>
              <a:t> </a:t>
            </a:r>
            <a:r>
              <a:rPr lang="pt-BR" sz="3500" b="1" dirty="0" smtClean="0"/>
              <a:t>Mundo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Máxima: </a:t>
            </a:r>
            <a:r>
              <a:rPr lang="pt-BR" b="1" dirty="0" smtClean="0"/>
              <a:t>58°C</a:t>
            </a:r>
            <a:r>
              <a:rPr lang="pt-BR" dirty="0" smtClean="0"/>
              <a:t> - El </a:t>
            </a:r>
            <a:r>
              <a:rPr lang="pt-BR" dirty="0" err="1" smtClean="0"/>
              <a:t>Azizia</a:t>
            </a:r>
            <a:r>
              <a:rPr lang="pt-BR" dirty="0" smtClean="0"/>
              <a:t>, Líbia (Norte da África) em 1922.</a:t>
            </a:r>
            <a:br>
              <a:rPr lang="pt-BR" dirty="0" smtClean="0"/>
            </a:br>
            <a:r>
              <a:rPr lang="pt-BR" dirty="0" smtClean="0"/>
              <a:t>Mínima: </a:t>
            </a:r>
            <a:r>
              <a:rPr lang="pt-BR" b="1" dirty="0" smtClean="0"/>
              <a:t>-89°C</a:t>
            </a:r>
            <a:r>
              <a:rPr lang="pt-BR" dirty="0" smtClean="0"/>
              <a:t> - </a:t>
            </a:r>
            <a:r>
              <a:rPr lang="pt-BR" dirty="0" err="1" smtClean="0"/>
              <a:t>Vostók</a:t>
            </a:r>
            <a:r>
              <a:rPr lang="pt-BR" dirty="0" smtClean="0"/>
              <a:t>, União Soviética (Norte da Europa) em 1983.</a:t>
            </a:r>
          </a:p>
          <a:p>
            <a:r>
              <a:rPr lang="pt-BR" sz="3500" b="1" dirty="0" smtClean="0"/>
              <a:t>Brasil</a:t>
            </a:r>
            <a:br>
              <a:rPr lang="pt-BR" sz="3500" b="1" dirty="0" smtClean="0"/>
            </a:br>
            <a:r>
              <a:rPr lang="pt-BR" dirty="0" smtClean="0"/>
              <a:t>Máxima: </a:t>
            </a:r>
            <a:r>
              <a:rPr lang="pt-BR" b="1" dirty="0" smtClean="0"/>
              <a:t>44,7°C </a:t>
            </a:r>
            <a:r>
              <a:rPr lang="pt-BR" dirty="0"/>
              <a:t>-</a:t>
            </a:r>
            <a:r>
              <a:rPr lang="pt-BR" dirty="0" smtClean="0"/>
              <a:t> Bom Jesus, Piauí, 2005.</a:t>
            </a:r>
            <a:br>
              <a:rPr lang="pt-BR" dirty="0" smtClean="0"/>
            </a:br>
            <a:r>
              <a:rPr lang="pt-BR" dirty="0" smtClean="0"/>
              <a:t>Mínima: </a:t>
            </a:r>
            <a:r>
              <a:rPr lang="pt-BR" b="1" dirty="0" smtClean="0"/>
              <a:t>-17,9°C </a:t>
            </a:r>
            <a:r>
              <a:rPr lang="pt-BR" dirty="0"/>
              <a:t>-</a:t>
            </a:r>
            <a:r>
              <a:rPr lang="pt-BR" dirty="0" smtClean="0"/>
              <a:t> </a:t>
            </a:r>
            <a:r>
              <a:rPr lang="pt-BR" dirty="0" err="1" smtClean="0"/>
              <a:t>Urubici</a:t>
            </a:r>
            <a:r>
              <a:rPr lang="pt-BR" dirty="0" smtClean="0"/>
              <a:t>, Santa Catarina, 1996.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526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apítulo"/>
          <p:cNvSpPr>
            <a:spLocks noGrp="1"/>
          </p:cNvSpPr>
          <p:nvPr>
            <p:ph idx="11"/>
          </p:nvPr>
        </p:nvSpPr>
        <p:spPr bwMode="auto">
          <a:xfrm>
            <a:off x="1703389" y="115889"/>
            <a:ext cx="7056437" cy="28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mtClean="0">
                <a:latin typeface="Trebuchet MS" panose="020B0603020202020204" pitchFamily="34" charset="0"/>
              </a:rPr>
              <a:t>FÍSICA » CADERNO 5 » CAPÍTULO 2</a:t>
            </a:r>
          </a:p>
        </p:txBody>
      </p:sp>
      <p:sp>
        <p:nvSpPr>
          <p:cNvPr id="7" name="Título Principal"/>
          <p:cNvSpPr>
            <a:spLocks noGrp="1"/>
          </p:cNvSpPr>
          <p:nvPr>
            <p:ph idx="10"/>
          </p:nvPr>
        </p:nvSpPr>
        <p:spPr>
          <a:xfrm>
            <a:off x="1703388" y="692150"/>
            <a:ext cx="8640762" cy="433388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Fases da matéria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" name="CaixaDeTexto 14"/>
          <p:cNvSpPr txBox="1">
            <a:spLocks noChangeArrowheads="1"/>
          </p:cNvSpPr>
          <p:nvPr/>
        </p:nvSpPr>
        <p:spPr bwMode="auto">
          <a:xfrm>
            <a:off x="1957389" y="1412875"/>
            <a:ext cx="26622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pt-BR" altLang="pt-BR" b="1">
                <a:solidFill>
                  <a:srgbClr val="009DA5"/>
                </a:solidFill>
                <a:latin typeface="Arial" panose="020B0604020202020204" pitchFamily="34" charset="0"/>
                <a:ea typeface="Cambria Math" panose="02040503050406030204" pitchFamily="18" charset="0"/>
              </a:rPr>
              <a:t>Fase sólida</a:t>
            </a:r>
          </a:p>
        </p:txBody>
      </p:sp>
      <p:sp>
        <p:nvSpPr>
          <p:cNvPr id="17" name="CaixaDeTexto 16"/>
          <p:cNvSpPr txBox="1">
            <a:spLocks noChangeArrowheads="1"/>
          </p:cNvSpPr>
          <p:nvPr/>
        </p:nvSpPr>
        <p:spPr bwMode="auto">
          <a:xfrm>
            <a:off x="4737101" y="1412875"/>
            <a:ext cx="2663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pt-BR" altLang="pt-BR" b="1">
                <a:solidFill>
                  <a:srgbClr val="009DA5"/>
                </a:solidFill>
                <a:latin typeface="Arial" panose="020B0604020202020204" pitchFamily="34" charset="0"/>
                <a:ea typeface="Cambria Math" panose="02040503050406030204" pitchFamily="18" charset="0"/>
              </a:rPr>
              <a:t>Fase líquida</a:t>
            </a:r>
          </a:p>
        </p:txBody>
      </p:sp>
      <p:sp>
        <p:nvSpPr>
          <p:cNvPr id="18" name="CaixaDeTexto 17"/>
          <p:cNvSpPr txBox="1">
            <a:spLocks noChangeArrowheads="1"/>
          </p:cNvSpPr>
          <p:nvPr/>
        </p:nvSpPr>
        <p:spPr bwMode="auto">
          <a:xfrm>
            <a:off x="7518400" y="1412875"/>
            <a:ext cx="2662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pt-BR" altLang="pt-BR" b="1">
                <a:solidFill>
                  <a:srgbClr val="009DA5"/>
                </a:solidFill>
                <a:latin typeface="Arial" panose="020B0604020202020204" pitchFamily="34" charset="0"/>
                <a:ea typeface="Cambria Math" panose="02040503050406030204" pitchFamily="18" charset="0"/>
              </a:rPr>
              <a:t>Fase gasosa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1992314" y="3784601"/>
            <a:ext cx="2662237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Cambria Math" pitchFamily="18" charset="0"/>
              </a:rPr>
              <a:t>forma e volume bem definidos;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Cambria Math" pitchFamily="18" charset="0"/>
              </a:rPr>
              <a:t>partículas próximas umas das outras e ligadas por forças elétricas intensas;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Cambria Math" pitchFamily="18" charset="0"/>
              </a:rPr>
              <a:t>em virtude das fortes ligações, não há movimentação das partículas umas em relação às outras no interior do corpo (a movimentação de cada partícula deve-se à agitação térmica em torno de uma posição de equilíbrio).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4684713" y="3784600"/>
            <a:ext cx="2779712" cy="1754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Cambria Math" pitchFamily="18" charset="0"/>
              </a:rPr>
              <a:t>volume bem definido;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Cambria Math" pitchFamily="18" charset="0"/>
              </a:rPr>
              <a:t>a forma da massa líquida é a mesma do recipiente que a contém;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Cambria Math" pitchFamily="18" charset="0"/>
              </a:rPr>
              <a:t>partículas não tão próximas, mas ainda com atuação de forças entre elas;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Cambria Math" pitchFamily="18" charset="0"/>
              </a:rPr>
              <a:t>há movimentação das partículas no interior do líquido.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7494588" y="3784600"/>
            <a:ext cx="2779712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Cambria Math" pitchFamily="18" charset="0"/>
              </a:rPr>
              <a:t>volume e forma do recipiente que contém a massa gasosa;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Cambria Math" pitchFamily="18" charset="0"/>
              </a:rPr>
              <a:t>partículas praticamente livres umas das outras;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Cambria Math" pitchFamily="18" charset="0"/>
              </a:rPr>
              <a:t>movimentação desorganizada das partículas.</a:t>
            </a:r>
          </a:p>
        </p:txBody>
      </p:sp>
      <p:pic>
        <p:nvPicPr>
          <p:cNvPr id="4098" name="Picture 2" descr="G:\Midias_Digitais\Recursos_Didaticos\Lote_03\Fisica\EMFIS05002\_vinculos\PNG\EMFIS05002_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463" y="2014538"/>
            <a:ext cx="2665412" cy="173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 descr="G:\Midias_Digitais\Recursos_Didaticos\Lote_03\Fisica\EMFIS05002\_vinculos\PNG\EMFIS05002_00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2675" y="1955801"/>
            <a:ext cx="3030538" cy="167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 descr="G:\Midias_Digitais\Recursos_Didaticos\Lote_03\Fisica\EMFIS05002\_vinculos\PNG\EMFIS05002_004-0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689" y="2060576"/>
            <a:ext cx="2797175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5809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apítulo"/>
          <p:cNvSpPr>
            <a:spLocks noGrp="1"/>
          </p:cNvSpPr>
          <p:nvPr>
            <p:ph idx="11"/>
          </p:nvPr>
        </p:nvSpPr>
        <p:spPr bwMode="auto">
          <a:xfrm>
            <a:off x="1703389" y="115889"/>
            <a:ext cx="7056437" cy="28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mtClean="0">
                <a:latin typeface="Trebuchet MS" panose="020B0603020202020204" pitchFamily="34" charset="0"/>
              </a:rPr>
              <a:t>FÍSICA » CADERNO 5 » CAPÍTULO 2</a:t>
            </a:r>
          </a:p>
        </p:txBody>
      </p:sp>
      <p:sp>
        <p:nvSpPr>
          <p:cNvPr id="7" name="Título Principal"/>
          <p:cNvSpPr>
            <a:spLocks noGrp="1"/>
          </p:cNvSpPr>
          <p:nvPr>
            <p:ph idx="10"/>
          </p:nvPr>
        </p:nvSpPr>
        <p:spPr>
          <a:xfrm>
            <a:off x="1703388" y="692150"/>
            <a:ext cx="8640762" cy="433388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Mudança de fase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364" name="AutoShape 15" descr="2Q=="/>
          <p:cNvSpPr>
            <a:spLocks noChangeAspect="1" noChangeArrowheads="1"/>
          </p:cNvSpPr>
          <p:nvPr/>
        </p:nvSpPr>
        <p:spPr bwMode="auto">
          <a:xfrm>
            <a:off x="5524500" y="259715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pt-BR" altLang="pt-BR"/>
          </a:p>
        </p:txBody>
      </p:sp>
      <p:pic>
        <p:nvPicPr>
          <p:cNvPr id="5122" name="Picture 2" descr="G:\Midias_Digitais\Recursos_Didaticos\Lote_03\Fisica\EMFIS05002\_vinculos\PNG\EMFIS05002_0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1239838"/>
            <a:ext cx="8496300" cy="492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5450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States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of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Matter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: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Basics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(HTML5)”, selecionamos a opção “água” (indicada na seta vermelha). Observe que as moléculas de H2O estão a uma temperatura de 71K. Transforme 71K para graus Celsius e responda em qual estado da matéria se encontra a substância.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165" y="2288253"/>
            <a:ext cx="6839087" cy="4445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4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901340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Na imagem abaixo temos as moléculas de oxigênio bem separadas. Podemos dizer que essa substância se encontra no estado: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Sólido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Líquido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Gasoso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De plasma</a:t>
            </a:r>
          </a:p>
          <a:p>
            <a:pPr marL="0" indent="0">
              <a:buNone/>
            </a:pPr>
            <a:endParaRPr lang="pt-BR" sz="250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3787" y="1750425"/>
            <a:ext cx="6183676" cy="450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87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744584"/>
            <a:ext cx="10949941" cy="48869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Reproduza a situação descrita na imagem abaixo, onde temos as moléculas de Neon a 13k, o que corresponde a – 260°C. Aqueça a substância (na indicação da seta vermelha) e observe o momento em que as moléculas se separam descobrindo qual a temperatura, aproximada, do ponto de ebulição do Neon.</a:t>
            </a:r>
            <a:endParaRPr lang="pt-BR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250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250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875213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4439" y="2566212"/>
            <a:ext cx="5298485" cy="4030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29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1376</TotalTime>
  <Words>422</Words>
  <Application>Microsoft Office PowerPoint</Application>
  <PresentationFormat>Widescreen</PresentationFormat>
  <Paragraphs>48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23" baseType="lpstr">
      <vt:lpstr>Adobe Garamond Pro Bold</vt:lpstr>
      <vt:lpstr>Arial</vt:lpstr>
      <vt:lpstr>Arial Narrow</vt:lpstr>
      <vt:lpstr>Arial Rounded MT Bold</vt:lpstr>
      <vt:lpstr>Berlin Sans FB Demi</vt:lpstr>
      <vt:lpstr>Britannic Bold</vt:lpstr>
      <vt:lpstr>Calibri</vt:lpstr>
      <vt:lpstr>Calibri Light</vt:lpstr>
      <vt:lpstr>Cambria Math</vt:lpstr>
      <vt:lpstr>Times New Roman</vt:lpstr>
      <vt:lpstr>Trebuchet MS</vt:lpstr>
      <vt:lpstr>Tema do Office</vt:lpstr>
      <vt:lpstr>Atividade PHet sobre os estados da matéria utilizando o OA “States of Matter: Basics (HTML5)”</vt:lpstr>
      <vt:lpstr>Qual a diferença entre temperatura e calor?</vt:lpstr>
      <vt:lpstr>Conversão de escalas termométricas</vt:lpstr>
      <vt:lpstr>Curiosidade: máximas e mínimas já registradas</vt:lpstr>
      <vt:lpstr>Apresentação do PowerPoint</vt:lpstr>
      <vt:lpstr>Apresentação do PowerPoint</vt:lpstr>
      <vt:lpstr>Questão 1</vt:lpstr>
      <vt:lpstr>Questão 2</vt:lpstr>
      <vt:lpstr>Questão 3</vt:lpstr>
      <vt:lpstr>Questão 4</vt:lpstr>
      <vt:lpstr>Questão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61</cp:revision>
  <dcterms:created xsi:type="dcterms:W3CDTF">2018-08-26T02:32:38Z</dcterms:created>
  <dcterms:modified xsi:type="dcterms:W3CDTF">2018-09-11T22:36:53Z</dcterms:modified>
</cp:coreProperties>
</file>