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3" r:id="rId3"/>
    <p:sldId id="264" r:id="rId4"/>
    <p:sldId id="283" r:id="rId5"/>
    <p:sldId id="288" r:id="rId6"/>
    <p:sldId id="268" r:id="rId7"/>
    <p:sldId id="296" r:id="rId8"/>
    <p:sldId id="294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08/09/2018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43220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08/09/2018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48519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08/09/2018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8657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08/09/2018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4599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08/09/2018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73247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08/09/2018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9231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08/09/2018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99120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08/09/2018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32973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08/09/2018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3973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08/09/2018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26507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08/09/2018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84158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B61AA-7357-45F5-98C0-8BDB984A8EF6}" type="datetimeFigureOut">
              <a:rPr lang="pt-BR" smtClean="0"/>
              <a:t>08/09/2018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392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phet.colorado.edu/sims/html/resistance-in-a-wire/latest/resistance-in-a-wire_en.html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011679" y="0"/>
            <a:ext cx="9496697" cy="1763486"/>
          </a:xfrm>
        </p:spPr>
        <p:txBody>
          <a:bodyPr>
            <a:normAutofit/>
          </a:bodyPr>
          <a:lstStyle/>
          <a:p>
            <a:r>
              <a:rPr lang="pt-BR" sz="3200" b="1" dirty="0" smtClean="0">
                <a:latin typeface="Berlin Sans FB Demi" panose="020E0802020502020306" pitchFamily="34" charset="0"/>
              </a:rPr>
              <a:t>Atividade 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PHet</a:t>
            </a:r>
            <a:r>
              <a:rPr lang="pt-BR" sz="3200" b="1" dirty="0" smtClean="0">
                <a:latin typeface="Berlin Sans FB Demi" panose="020E0802020502020306" pitchFamily="34" charset="0"/>
              </a:rPr>
              <a:t/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sobre a 2ª </a:t>
            </a:r>
            <a:r>
              <a:rPr lang="pt-BR" sz="3200" b="1" dirty="0">
                <a:latin typeface="Berlin Sans FB Demi" panose="020E0802020502020306" pitchFamily="34" charset="0"/>
              </a:rPr>
              <a:t>L</a:t>
            </a:r>
            <a:r>
              <a:rPr lang="pt-BR" sz="3200" b="1" dirty="0" smtClean="0">
                <a:latin typeface="Berlin Sans FB Demi" panose="020E0802020502020306" pitchFamily="34" charset="0"/>
              </a:rPr>
              <a:t>ei de Ohm</a:t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utilizando o OA </a:t>
            </a:r>
            <a:r>
              <a:rPr lang="pt-BR" sz="3200" b="1" dirty="0" smtClean="0">
                <a:latin typeface="Berlin Sans FB Demi" panose="020E0802020502020306" pitchFamily="34" charset="0"/>
              </a:rPr>
              <a:t>“</a:t>
            </a:r>
            <a:r>
              <a:rPr lang="pt-BR" sz="3200" dirty="0" err="1">
                <a:latin typeface="Berlin Sans FB Demi" panose="020E0802020502020306" pitchFamily="34" charset="0"/>
              </a:rPr>
              <a:t>Resistance</a:t>
            </a:r>
            <a:r>
              <a:rPr lang="pt-BR" sz="3200" dirty="0">
                <a:latin typeface="Berlin Sans FB Demi" panose="020E0802020502020306" pitchFamily="34" charset="0"/>
              </a:rPr>
              <a:t> in a </a:t>
            </a:r>
            <a:r>
              <a:rPr lang="pt-BR" sz="3200" dirty="0" err="1">
                <a:latin typeface="Berlin Sans FB Demi" panose="020E0802020502020306" pitchFamily="34" charset="0"/>
              </a:rPr>
              <a:t>Wire</a:t>
            </a:r>
            <a:r>
              <a:rPr lang="pt-BR" sz="3200" dirty="0">
                <a:latin typeface="Berlin Sans FB Demi" panose="020E0802020502020306" pitchFamily="34" charset="0"/>
              </a:rPr>
              <a:t> (HTML5)</a:t>
            </a:r>
            <a:r>
              <a:rPr lang="pt-BR" sz="3200" b="1" dirty="0" smtClean="0">
                <a:latin typeface="Berlin Sans FB Demi" panose="020E0802020502020306" pitchFamily="34" charset="0"/>
              </a:rPr>
              <a:t>”</a:t>
            </a:r>
            <a:endParaRPr lang="pt-BR" sz="3200" b="1" dirty="0">
              <a:latin typeface="Berlin Sans FB Demi" panose="020E0802020502020306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70410" y="5655243"/>
            <a:ext cx="9432501" cy="1655762"/>
          </a:xfrm>
        </p:spPr>
        <p:txBody>
          <a:bodyPr/>
          <a:lstStyle/>
          <a:p>
            <a:r>
              <a:rPr lang="pt-BR" b="1" dirty="0"/>
              <a:t>Disponível </a:t>
            </a:r>
            <a:r>
              <a:rPr lang="pt-BR" b="1" dirty="0" smtClean="0"/>
              <a:t>em</a:t>
            </a:r>
            <a:r>
              <a:rPr lang="pt-BR" b="1" dirty="0"/>
              <a:t>: </a:t>
            </a:r>
            <a:r>
              <a:rPr lang="pt-BR" b="1" dirty="0">
                <a:hlinkClick r:id="rId2"/>
              </a:rPr>
              <a:t>https://</a:t>
            </a:r>
            <a:r>
              <a:rPr lang="pt-BR" b="1" dirty="0" smtClean="0">
                <a:hlinkClick r:id="rId2"/>
              </a:rPr>
              <a:t>phet.colorado.edu/sims/html/resistance-in-a-wire/latest/resistance-in-a-wire_en.html</a:t>
            </a:r>
            <a:endParaRPr lang="pt-BR" b="1" dirty="0" smtClean="0"/>
          </a:p>
          <a:p>
            <a:endParaRPr lang="pt-BR" b="1" dirty="0" smtClean="0"/>
          </a:p>
          <a:p>
            <a:endParaRPr lang="pt-BR" b="1" dirty="0" smtClean="0"/>
          </a:p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99990"/>
            <a:ext cx="1840122" cy="1558993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02911" y="5623073"/>
            <a:ext cx="2037642" cy="1095380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45542" y="1826162"/>
            <a:ext cx="6157369" cy="3734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50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>
                <a:latin typeface="Adobe Caslon Pro Bold" panose="0205070206050A020403" pitchFamily="18" charset="0"/>
              </a:rPr>
              <a:t>Resistência </a:t>
            </a:r>
            <a:r>
              <a:rPr lang="pt-BR" b="1">
                <a:latin typeface="Adobe Caslon Pro Bold" panose="0205070206050A020403" pitchFamily="18" charset="0"/>
              </a:rPr>
              <a:t>elétrica </a:t>
            </a:r>
            <a:r>
              <a:rPr lang="pt-BR" b="1" smtClean="0">
                <a:latin typeface="Adobe Caslon Pro Bold" panose="0205070206050A020403" pitchFamily="18" charset="0"/>
              </a:rPr>
              <a:t>(2ª </a:t>
            </a:r>
            <a:r>
              <a:rPr lang="pt-BR" b="1" dirty="0">
                <a:latin typeface="Adobe Caslon Pro Bold" panose="0205070206050A020403" pitchFamily="18" charset="0"/>
              </a:rPr>
              <a:t>Lei de Ohm)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 smtClean="0"/>
              <a:t/>
            </a:r>
            <a:br>
              <a:rPr lang="pt-BR" dirty="0" smtClean="0"/>
            </a:br>
            <a:endParaRPr lang="pt-BR" dirty="0" smtClean="0"/>
          </a:p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3310" y="1690688"/>
            <a:ext cx="10125379" cy="2646005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28911" y="5936534"/>
            <a:ext cx="6134176" cy="480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37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 smtClean="0">
                <a:latin typeface="Britannic Bold" panose="020B0903060703020204" pitchFamily="34" charset="0"/>
              </a:rPr>
              <a:t>1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No OA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“</a:t>
            </a:r>
            <a:r>
              <a:rPr lang="pt-BR" sz="2500" dirty="0" err="1">
                <a:latin typeface="Arial Narrow" panose="020B0606020202030204" pitchFamily="34" charset="0"/>
              </a:rPr>
              <a:t>Resistance</a:t>
            </a:r>
            <a:r>
              <a:rPr lang="pt-BR" sz="2500" dirty="0">
                <a:latin typeface="Arial Narrow" panose="020B0606020202030204" pitchFamily="34" charset="0"/>
              </a:rPr>
              <a:t> in a </a:t>
            </a:r>
            <a:r>
              <a:rPr lang="pt-BR" sz="2500" dirty="0" err="1">
                <a:latin typeface="Arial Narrow" panose="020B0606020202030204" pitchFamily="34" charset="0"/>
              </a:rPr>
              <a:t>Wire</a:t>
            </a:r>
            <a:r>
              <a:rPr lang="pt-BR" sz="2500" dirty="0">
                <a:latin typeface="Arial Narrow" panose="020B0606020202030204" pitchFamily="34" charset="0"/>
              </a:rPr>
              <a:t> (HTML5</a:t>
            </a:r>
            <a:r>
              <a:rPr lang="pt-BR" sz="2500" dirty="0" smtClean="0">
                <a:latin typeface="Arial Narrow" panose="020B0606020202030204" pitchFamily="34" charset="0"/>
              </a:rPr>
              <a:t>)</a:t>
            </a:r>
            <a:r>
              <a:rPr lang="pt-BR" sz="2500" b="1" dirty="0" smtClean="0">
                <a:latin typeface="Arial Narrow" panose="020B0606020202030204" pitchFamily="34" charset="0"/>
              </a:rPr>
              <a:t>”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podemos observar a fórmula trabalhada na Segunda Lei de Ohm, onde podemos calcular a resistência em um fio condutor modificando os valores de três grandezas físicas. Modifique os valores de resistividade, comprimento e área e observe o que acontece com o fio condutor, depois descreva o que aconteceu em cada situação.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5672" y="2735225"/>
            <a:ext cx="6308408" cy="3764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848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 smtClean="0">
                <a:latin typeface="Britannic Bold" panose="020B0903060703020204" pitchFamily="34" charset="0"/>
              </a:rPr>
              <a:t>2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8869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Observe os </a:t>
            </a:r>
            <a:r>
              <a:rPr lang="pt-BR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valores de resistividade de algumas substâncias na tabela abaixo e marque a alternativa que contém o material com a maior capacidade de condução de eletricidade.</a:t>
            </a:r>
          </a:p>
          <a:p>
            <a:pPr marL="457200" indent="-457200">
              <a:buAutoNum type="alphaLcParenR"/>
            </a:pPr>
            <a:r>
              <a:rPr lang="pt-BR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Prata</a:t>
            </a:r>
          </a:p>
          <a:p>
            <a:pPr marL="457200" indent="-457200">
              <a:buAutoNum type="alphaLcParenR"/>
            </a:pPr>
            <a:r>
              <a:rPr lang="pt-BR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Cobre</a:t>
            </a:r>
          </a:p>
          <a:p>
            <a:pPr marL="457200" indent="-457200">
              <a:buAutoNum type="alphaLcParenR"/>
            </a:pPr>
            <a:r>
              <a:rPr lang="pt-BR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Ouro</a:t>
            </a:r>
          </a:p>
          <a:p>
            <a:pPr marL="457200" indent="-457200">
              <a:buAutoNum type="alphaLcParenR"/>
            </a:pPr>
            <a:r>
              <a:rPr lang="pt-BR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Alumínio</a:t>
            </a:r>
          </a:p>
          <a:p>
            <a:pPr marL="457200" indent="-457200">
              <a:buAutoNum type="alphaLcParenR"/>
            </a:pPr>
            <a:r>
              <a:rPr lang="pt-BR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Vidro</a:t>
            </a:r>
          </a:p>
          <a:p>
            <a:pPr marL="0" indent="0">
              <a:buNone/>
            </a:pPr>
            <a:endParaRPr lang="pt-BR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dirty="0" smtClean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sz="2500" dirty="0" smtClean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sz="2500" dirty="0" smtClean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875213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6" name="Tabela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94160558"/>
                  </p:ext>
                </p:extLst>
              </p:nvPr>
            </p:nvGraphicFramePr>
            <p:xfrm>
              <a:off x="3283858" y="2007648"/>
              <a:ext cx="8069942" cy="2756262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4005942">
                      <a:extLst>
                        <a:ext uri="{9D8B030D-6E8A-4147-A177-3AD203B41FA5}">
                          <a16:colId xmlns:a16="http://schemas.microsoft.com/office/drawing/2014/main" val="1465866706"/>
                        </a:ext>
                      </a:extLst>
                    </a:gridCol>
                    <a:gridCol w="4064000">
                      <a:extLst>
                        <a:ext uri="{9D8B030D-6E8A-4147-A177-3AD203B41FA5}">
                          <a16:colId xmlns:a16="http://schemas.microsoft.com/office/drawing/2014/main" val="1030908393"/>
                        </a:ext>
                      </a:extLst>
                    </a:gridCol>
                  </a:tblGrid>
                  <a:tr h="47026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sz="2400" b="1" dirty="0" smtClean="0"/>
                            <a:t>Substância</a:t>
                          </a:r>
                          <a:endParaRPr lang="pt-BR" sz="24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sz="2400" dirty="0" smtClean="0"/>
                            <a:t>Resistividade (Ohm-cm)</a:t>
                          </a:r>
                          <a:endParaRPr lang="pt-BR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524672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sz="2400" dirty="0" smtClean="0"/>
                            <a:t>Prata</a:t>
                          </a:r>
                          <a:endParaRPr lang="pt-BR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pt-BR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pt-BR" sz="2400" b="0" i="1" smtClean="0">
                                        <a:latin typeface="Cambria Math" panose="02040503050406030204" pitchFamily="18" charset="0"/>
                                      </a:rPr>
                                      <m:t>1,6</m:t>
                                    </m:r>
                                    <m:r>
                                      <a:rPr lang="pt-BR" sz="2400" i="1" smtClean="0">
                                        <a:latin typeface="Cambria Math" panose="02040503050406030204" pitchFamily="18" charset="0"/>
                                      </a:rPr>
                                      <m:t>·</m:t>
                                    </m:r>
                                    <m:r>
                                      <a:rPr lang="pt-BR" sz="2400" b="0" i="1" smtClean="0"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e>
                                  <m:sup>
                                    <m:r>
                                      <a:rPr lang="pt-BR" sz="2400" b="0" i="1" smtClean="0">
                                        <a:latin typeface="Cambria Math" panose="02040503050406030204" pitchFamily="18" charset="0"/>
                                      </a:rPr>
                                      <m:t>−6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pt-BR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03299748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sz="2400" dirty="0" smtClean="0"/>
                            <a:t>Cobre</a:t>
                          </a:r>
                          <a:endParaRPr lang="pt-BR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pt-BR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pt-BR" sz="2400" b="0" i="1" smtClean="0">
                                        <a:latin typeface="Cambria Math" panose="02040503050406030204" pitchFamily="18" charset="0"/>
                                      </a:rPr>
                                      <m:t>1,7</m:t>
                                    </m:r>
                                    <m:r>
                                      <a:rPr lang="pt-BR" sz="2400" i="1" smtClean="0">
                                        <a:latin typeface="Cambria Math" panose="02040503050406030204" pitchFamily="18" charset="0"/>
                                      </a:rPr>
                                      <m:t>·</m:t>
                                    </m:r>
                                    <m:r>
                                      <a:rPr lang="pt-BR" sz="2400" b="0" i="1" smtClean="0"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e>
                                  <m:sup>
                                    <m:r>
                                      <a:rPr lang="pt-BR" sz="2400" b="0" i="1" smtClean="0">
                                        <a:latin typeface="Cambria Math" panose="02040503050406030204" pitchFamily="18" charset="0"/>
                                      </a:rPr>
                                      <m:t>−6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pt-BR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01852062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sz="2400" dirty="0" smtClean="0"/>
                            <a:t>Ouro</a:t>
                          </a:r>
                          <a:endParaRPr lang="pt-BR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pt-BR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pt-BR" sz="2400" b="0" i="1" smtClean="0">
                                        <a:latin typeface="Cambria Math" panose="02040503050406030204" pitchFamily="18" charset="0"/>
                                      </a:rPr>
                                      <m:t>2,3</m:t>
                                    </m:r>
                                    <m:r>
                                      <a:rPr lang="pt-BR" sz="2400" i="1" smtClean="0">
                                        <a:latin typeface="Cambria Math" panose="02040503050406030204" pitchFamily="18" charset="0"/>
                                      </a:rPr>
                                      <m:t>·</m:t>
                                    </m:r>
                                    <m:r>
                                      <a:rPr lang="pt-BR" sz="2400" b="0" i="1" smtClean="0"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e>
                                  <m:sup>
                                    <m:r>
                                      <a:rPr lang="pt-BR" sz="2400" b="0" i="1" smtClean="0">
                                        <a:latin typeface="Cambria Math" panose="02040503050406030204" pitchFamily="18" charset="0"/>
                                      </a:rPr>
                                      <m:t>−6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pt-BR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1228253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sz="2400" dirty="0" smtClean="0"/>
                            <a:t>Alumínio</a:t>
                          </a:r>
                          <a:endParaRPr lang="pt-BR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pt-BR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pt-BR" sz="2400" b="0" i="1" smtClean="0">
                                        <a:latin typeface="Cambria Math" panose="02040503050406030204" pitchFamily="18" charset="0"/>
                                      </a:rPr>
                                      <m:t>2,8</m:t>
                                    </m:r>
                                    <m:r>
                                      <a:rPr lang="pt-BR" sz="2400" i="1" smtClean="0">
                                        <a:latin typeface="Cambria Math" panose="02040503050406030204" pitchFamily="18" charset="0"/>
                                      </a:rPr>
                                      <m:t>·</m:t>
                                    </m:r>
                                    <m:r>
                                      <a:rPr lang="pt-BR" sz="2400" b="0" i="1" smtClean="0"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e>
                                  <m:sup>
                                    <m:r>
                                      <a:rPr lang="pt-BR" sz="2400" b="0" i="1" smtClean="0">
                                        <a:latin typeface="Cambria Math" panose="02040503050406030204" pitchFamily="18" charset="0"/>
                                      </a:rPr>
                                      <m:t>−6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pt-BR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50293076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sz="2400" dirty="0" smtClean="0"/>
                            <a:t>Vidro</a:t>
                          </a:r>
                          <a:endParaRPr lang="pt-BR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pt-BR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pt-BR" sz="24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pt-BR" sz="2400" i="1" smtClean="0">
                                        <a:latin typeface="Cambria Math" panose="02040503050406030204" pitchFamily="18" charset="0"/>
                                      </a:rPr>
                                      <m:t>·</m:t>
                                    </m:r>
                                    <m:r>
                                      <a:rPr lang="pt-BR" sz="2400" b="0" i="1" smtClean="0"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e>
                                  <m:sup>
                                    <m:r>
                                      <a:rPr lang="pt-BR" sz="2400" b="0" i="1" smtClean="0">
                                        <a:latin typeface="Cambria Math" panose="02040503050406030204" pitchFamily="18" charset="0"/>
                                      </a:rPr>
                                      <m:t>13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pt-BR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29463778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6" name="Tabela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94160558"/>
                  </p:ext>
                </p:extLst>
              </p:nvPr>
            </p:nvGraphicFramePr>
            <p:xfrm>
              <a:off x="3283858" y="2007648"/>
              <a:ext cx="8069942" cy="2756262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4005942">
                      <a:extLst>
                        <a:ext uri="{9D8B030D-6E8A-4147-A177-3AD203B41FA5}">
                          <a16:colId xmlns:a16="http://schemas.microsoft.com/office/drawing/2014/main" val="1465866706"/>
                        </a:ext>
                      </a:extLst>
                    </a:gridCol>
                    <a:gridCol w="4064000">
                      <a:extLst>
                        <a:ext uri="{9D8B030D-6E8A-4147-A177-3AD203B41FA5}">
                          <a16:colId xmlns:a16="http://schemas.microsoft.com/office/drawing/2014/main" val="1030908393"/>
                        </a:ext>
                      </a:extLst>
                    </a:gridCol>
                  </a:tblGrid>
                  <a:tr h="47026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sz="2400" b="1" dirty="0" smtClean="0"/>
                            <a:t>Substância</a:t>
                          </a:r>
                          <a:endParaRPr lang="pt-BR" sz="24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sz="2400" dirty="0" smtClean="0"/>
                            <a:t>Resistividade (Ohm-cm)</a:t>
                          </a:r>
                          <a:endParaRPr lang="pt-BR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5246728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sz="2400" dirty="0" smtClean="0"/>
                            <a:t>Prata</a:t>
                          </a:r>
                          <a:endParaRPr lang="pt-BR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BR"/>
                        </a:p>
                      </a:txBody>
                      <a:tcPr>
                        <a:blipFill>
                          <a:blip r:embed="rId2"/>
                          <a:stretch>
                            <a:fillRect l="-98801" t="-113333" r="-600" b="-430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3299748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sz="2400" dirty="0" smtClean="0"/>
                            <a:t>Cobre</a:t>
                          </a:r>
                          <a:endParaRPr lang="pt-BR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BR"/>
                        </a:p>
                      </a:txBody>
                      <a:tcPr>
                        <a:blipFill>
                          <a:blip r:embed="rId2"/>
                          <a:stretch>
                            <a:fillRect l="-98801" t="-210526" r="-600" b="-325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18520629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sz="2400" dirty="0" smtClean="0"/>
                            <a:t>Ouro</a:t>
                          </a:r>
                          <a:endParaRPr lang="pt-BR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BR"/>
                        </a:p>
                      </a:txBody>
                      <a:tcPr>
                        <a:blipFill>
                          <a:blip r:embed="rId2"/>
                          <a:stretch>
                            <a:fillRect l="-98801" t="-314667" r="-600" b="-229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12282533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sz="2400" dirty="0" smtClean="0"/>
                            <a:t>Alumínio</a:t>
                          </a:r>
                          <a:endParaRPr lang="pt-BR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BR"/>
                        </a:p>
                      </a:txBody>
                      <a:tcPr>
                        <a:blipFill>
                          <a:blip r:embed="rId2"/>
                          <a:stretch>
                            <a:fillRect l="-98801" t="-414667" r="-600" b="-129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502930767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sz="2400" dirty="0" smtClean="0"/>
                            <a:t>Vidro</a:t>
                          </a:r>
                          <a:endParaRPr lang="pt-BR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t-BR"/>
                        </a:p>
                      </a:txBody>
                      <a:tcPr>
                        <a:blipFill>
                          <a:blip r:embed="rId2"/>
                          <a:stretch>
                            <a:fillRect l="-98801" t="-514667" r="-600" b="-29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29463778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089292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 smtClean="0">
                <a:latin typeface="Britannic Bold" panose="020B0903060703020204" pitchFamily="34" charset="0"/>
              </a:rPr>
              <a:t>3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901340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A imagem abaixo mostra um fio de comprimento 20cm, resistividade 0,6</a:t>
            </a:r>
            <a:r>
              <a:rPr lang="el-G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Ω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cm e área de secção reta 5,5cm². Qual o valor de resistência do fio indicado aonde aponta a seta verta?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6857" y="2332741"/>
            <a:ext cx="9118283" cy="3936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87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>
                <a:latin typeface="Britannic Bold" panose="020B0903060703020204" pitchFamily="34" charset="0"/>
              </a:rPr>
              <a:t>4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10901" y="705397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Substâncias metálicas costumam ter uma menor resistência à passagem da corrente elétrica, por isso os valores de suas resistividades são bem baixos comparados a de outras substâncias. A imagem abaixo mostra (no sentido das setas pretas) que, quanto menor a resistividade, menor a resistência do material. Assim, quanto menor a resistividade do material:</a:t>
            </a:r>
          </a:p>
          <a:p>
            <a:pPr marL="457200" indent="-457200">
              <a:buAutoNum type="alphaLcParenR"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maior a sua resistência</a:t>
            </a:r>
          </a:p>
          <a:p>
            <a:pPr marL="457200" indent="-457200">
              <a:buAutoNum type="alphaLcParenR"/>
            </a:pP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m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aior o fluxo de elétrons</a:t>
            </a:r>
          </a:p>
          <a:p>
            <a:pPr marL="457200" indent="-457200">
              <a:buAutoNum type="alphaLcParenR"/>
            </a:pP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m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enor a amperagem</a:t>
            </a:r>
          </a:p>
          <a:p>
            <a:pPr marL="457200" indent="-457200">
              <a:buAutoNum type="alphaLcParenR"/>
            </a:pP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m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enor o fluxo de elétrons</a:t>
            </a:r>
          </a:p>
          <a:p>
            <a:pPr marL="457200" indent="-457200">
              <a:buAutoNum type="alphaLcParenR"/>
            </a:pP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m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ais condutor ele será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875213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428" y="2352439"/>
            <a:ext cx="6248372" cy="3225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8181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>
                <a:latin typeface="Britannic Bold" panose="020B0903060703020204" pitchFamily="34" charset="0"/>
              </a:rPr>
              <a:t>5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162597"/>
                <a:ext cx="10813869" cy="435133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pt-BR" dirty="0">
                    <a:latin typeface="Arial Narrow" panose="020B0606020202030204" pitchFamily="34" charset="0"/>
                  </a:rPr>
                  <a:t>O fio abaixo é feito de um material com resistividade </a:t>
                </a:r>
                <a14:m>
                  <m:oMath xmlns:m="http://schemas.openxmlformats.org/officeDocument/2006/math">
                    <m:r>
                      <a:rPr lang="pt-BR" dirty="0">
                        <a:latin typeface="Cambria Math" panose="02040503050406030204" pitchFamily="18" charset="0"/>
                      </a:rPr>
                      <m:t>2</m:t>
                    </m:r>
                    <m:r>
                      <a:rPr lang="pt-BR" dirty="0">
                        <a:latin typeface="Cambria Math" panose="02040503050406030204" pitchFamily="18" charset="0"/>
                      </a:rPr>
                      <m:t>5</m:t>
                    </m:r>
                    <m:r>
                      <a:rPr lang="pt-BR" i="1">
                        <a:latin typeface="Cambria Math" panose="02040503050406030204" pitchFamily="18" charset="0"/>
                      </a:rPr>
                      <m:t>·</m:t>
                    </m:r>
                    <m:sSup>
                      <m:sSup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BR" i="1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pt-BR" i="1">
                            <a:latin typeface="Cambria Math" panose="02040503050406030204" pitchFamily="18" charset="0"/>
                          </a:rPr>
                          <m:t>−5</m:t>
                        </m:r>
                      </m:sup>
                    </m:sSup>
                  </m:oMath>
                </a14:m>
                <a:r>
                  <a:rPr lang="el-GR" dirty="0">
                    <a:latin typeface="Arial Narrow" panose="020B0606020202030204" pitchFamily="34" charset="0"/>
                  </a:rPr>
                  <a:t>Ω</a:t>
                </a:r>
                <a:r>
                  <a:rPr lang="pt-BR" dirty="0">
                    <a:latin typeface="Arial Narrow" panose="020B0606020202030204" pitchFamily="34" charset="0"/>
                  </a:rPr>
                  <a:t>m. O fluxo de elétrons gera uma corrente de 2mA. Sabendo que o fio está conectado nos polos de uma bateria de 9V e que sua secção reta tem 0,5cm², qual o valor de x?</a:t>
                </a:r>
                <a:endParaRPr lang="pt-BR" dirty="0">
                  <a:latin typeface="Arial Narrow" panose="020B0606020202030204" pitchFamily="34" charset="0"/>
                </a:endParaRPr>
              </a:p>
              <a:p>
                <a:pPr marL="0" indent="0">
                  <a:buNone/>
                </a:pPr>
                <a:endParaRPr lang="pt-BR" sz="2500" dirty="0">
                  <a:latin typeface="Arial Narrow" panose="020B0606020202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162597"/>
                <a:ext cx="10813869" cy="4351338"/>
              </a:xfrm>
              <a:blipFill>
                <a:blip r:embed="rId2"/>
                <a:stretch>
                  <a:fillRect l="-1184" t="-2381" r="-677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875213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41317" y="2587423"/>
            <a:ext cx="7984672" cy="926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7830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199" y="1325563"/>
            <a:ext cx="10515600" cy="60788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_tradnl" dirty="0" err="1" smtClean="0">
                <a:latin typeface="Arial Narrow" panose="020B0606020202030204" pitchFamily="34" charset="0"/>
              </a:rPr>
              <a:t>Um</a:t>
            </a:r>
            <a:r>
              <a:rPr lang="es-ES_tradnl" dirty="0" smtClean="0">
                <a:latin typeface="Arial Narrow" panose="020B0606020202030204" pitchFamily="34" charset="0"/>
              </a:rPr>
              <a:t> </a:t>
            </a:r>
            <a:r>
              <a:rPr lang="es-ES_tradnl" dirty="0" err="1">
                <a:latin typeface="Arial Narrow" panose="020B0606020202030204" pitchFamily="34" charset="0"/>
              </a:rPr>
              <a:t>eletricista</a:t>
            </a:r>
            <a:r>
              <a:rPr lang="es-ES_tradnl" dirty="0">
                <a:latin typeface="Arial Narrow" panose="020B0606020202030204" pitchFamily="34" charset="0"/>
              </a:rPr>
              <a:t>, </a:t>
            </a:r>
            <a:r>
              <a:rPr lang="es-ES_tradnl" dirty="0" err="1">
                <a:latin typeface="Arial Narrow" panose="020B0606020202030204" pitchFamily="34" charset="0"/>
              </a:rPr>
              <a:t>ao</a:t>
            </a:r>
            <a:r>
              <a:rPr lang="es-ES_tradnl" dirty="0">
                <a:latin typeface="Arial Narrow" panose="020B0606020202030204" pitchFamily="34" charset="0"/>
              </a:rPr>
              <a:t> </a:t>
            </a:r>
            <a:r>
              <a:rPr lang="es-ES_tradnl" dirty="0" err="1">
                <a:latin typeface="Arial Narrow" panose="020B0606020202030204" pitchFamily="34" charset="0"/>
              </a:rPr>
              <a:t>mexer</a:t>
            </a:r>
            <a:r>
              <a:rPr lang="es-ES_tradnl" dirty="0">
                <a:latin typeface="Arial Narrow" panose="020B0606020202030204" pitchFamily="34" charset="0"/>
              </a:rPr>
              <a:t> </a:t>
            </a:r>
            <a:r>
              <a:rPr lang="es-ES_tradnl" dirty="0" err="1">
                <a:latin typeface="Arial Narrow" panose="020B0606020202030204" pitchFamily="34" charset="0"/>
              </a:rPr>
              <a:t>em</a:t>
            </a:r>
            <a:r>
              <a:rPr lang="es-ES_tradnl" dirty="0">
                <a:latin typeface="Arial Narrow" panose="020B0606020202030204" pitchFamily="34" charset="0"/>
              </a:rPr>
              <a:t> </a:t>
            </a:r>
            <a:r>
              <a:rPr lang="es-ES_tradnl" dirty="0" err="1">
                <a:latin typeface="Arial Narrow" panose="020B0606020202030204" pitchFamily="34" charset="0"/>
              </a:rPr>
              <a:t>fiações</a:t>
            </a:r>
            <a:r>
              <a:rPr lang="es-ES_tradnl" dirty="0">
                <a:latin typeface="Arial Narrow" panose="020B0606020202030204" pitchFamily="34" charset="0"/>
              </a:rPr>
              <a:t> </a:t>
            </a:r>
            <a:r>
              <a:rPr lang="es-ES_tradnl" dirty="0" err="1">
                <a:latin typeface="Arial Narrow" panose="020B0606020202030204" pitchFamily="34" charset="0"/>
              </a:rPr>
              <a:t>elétricas</a:t>
            </a:r>
            <a:r>
              <a:rPr lang="es-ES_tradnl" dirty="0">
                <a:latin typeface="Arial Narrow" panose="020B0606020202030204" pitchFamily="34" charset="0"/>
              </a:rPr>
              <a:t>, observa a </a:t>
            </a:r>
            <a:r>
              <a:rPr lang="es-ES_tradnl" dirty="0" err="1">
                <a:latin typeface="Arial Narrow" panose="020B0606020202030204" pitchFamily="34" charset="0"/>
              </a:rPr>
              <a:t>presença</a:t>
            </a:r>
            <a:r>
              <a:rPr lang="es-ES_tradnl" dirty="0">
                <a:latin typeface="Arial Narrow" panose="020B0606020202030204" pitchFamily="34" charset="0"/>
              </a:rPr>
              <a:t> de </a:t>
            </a:r>
            <a:r>
              <a:rPr lang="es-ES_tradnl" dirty="0" err="1">
                <a:latin typeface="Arial Narrow" panose="020B0606020202030204" pitchFamily="34" charset="0"/>
              </a:rPr>
              <a:t>três</a:t>
            </a:r>
            <a:r>
              <a:rPr lang="es-ES_tradnl" dirty="0">
                <a:latin typeface="Arial Narrow" panose="020B0606020202030204" pitchFamily="34" charset="0"/>
              </a:rPr>
              <a:t> </a:t>
            </a:r>
            <a:r>
              <a:rPr lang="es-ES_tradnl" dirty="0" err="1">
                <a:latin typeface="Arial Narrow" panose="020B0606020202030204" pitchFamily="34" charset="0"/>
              </a:rPr>
              <a:t>fios</a:t>
            </a:r>
            <a:r>
              <a:rPr lang="es-ES_tradnl" dirty="0">
                <a:latin typeface="Arial Narrow" panose="020B0606020202030204" pitchFamily="34" charset="0"/>
              </a:rPr>
              <a:t> (A, B e C) formados pelo </a:t>
            </a:r>
            <a:r>
              <a:rPr lang="es-ES_tradnl" dirty="0" err="1">
                <a:latin typeface="Arial Narrow" panose="020B0606020202030204" pitchFamily="34" charset="0"/>
              </a:rPr>
              <a:t>mesmo</a:t>
            </a:r>
            <a:r>
              <a:rPr lang="es-ES_tradnl" dirty="0">
                <a:latin typeface="Arial Narrow" panose="020B0606020202030204" pitchFamily="34" charset="0"/>
              </a:rPr>
              <a:t> material de </a:t>
            </a:r>
            <a:r>
              <a:rPr lang="es-ES_tradnl" dirty="0" err="1">
                <a:latin typeface="Arial Narrow" panose="020B0606020202030204" pitchFamily="34" charset="0"/>
              </a:rPr>
              <a:t>resistividade</a:t>
            </a:r>
            <a:r>
              <a:rPr lang="es-ES_tradnl" dirty="0">
                <a:latin typeface="Arial Narrow" panose="020B0606020202030204" pitchFamily="34" charset="0"/>
              </a:rPr>
              <a:t> </a:t>
            </a:r>
            <a:r>
              <a:rPr lang="pt-BR" dirty="0">
                <a:latin typeface="Arial Narrow" panose="020B0606020202030204" pitchFamily="34" charset="0"/>
              </a:rPr>
              <a:t>0,01Ωcm. Observe a tabela abaixo com algumas informações dos </a:t>
            </a:r>
            <a:r>
              <a:rPr lang="es-ES_tradnl" dirty="0" err="1" smtClean="0">
                <a:latin typeface="Arial Narrow" panose="020B0606020202030204" pitchFamily="34" charset="0"/>
              </a:rPr>
              <a:t>três</a:t>
            </a:r>
            <a:r>
              <a:rPr lang="es-ES_tradnl" dirty="0" smtClean="0">
                <a:latin typeface="Arial Narrow" panose="020B0606020202030204" pitchFamily="34" charset="0"/>
              </a:rPr>
              <a:t> </a:t>
            </a:r>
            <a:r>
              <a:rPr lang="es-ES_tradnl" dirty="0" err="1">
                <a:latin typeface="Arial Narrow" panose="020B0606020202030204" pitchFamily="34" charset="0"/>
              </a:rPr>
              <a:t>fios</a:t>
            </a:r>
            <a:r>
              <a:rPr lang="es-ES_tradnl" dirty="0" smtClean="0">
                <a:latin typeface="Arial Narrow" panose="020B0606020202030204" pitchFamily="34" charset="0"/>
              </a:rPr>
              <a:t>.</a:t>
            </a:r>
            <a:br>
              <a:rPr lang="es-ES_tradnl" dirty="0" smtClean="0">
                <a:latin typeface="Arial Narrow" panose="020B0606020202030204" pitchFamily="34" charset="0"/>
              </a:rPr>
            </a:br>
            <a:r>
              <a:rPr lang="es-ES_tradnl" dirty="0" smtClean="0">
                <a:latin typeface="Arial Narrow" panose="020B0606020202030204" pitchFamily="34" charset="0"/>
              </a:rPr>
              <a:t/>
            </a:r>
            <a:br>
              <a:rPr lang="es-ES_tradnl" dirty="0" smtClean="0">
                <a:latin typeface="Arial Narrow" panose="020B0606020202030204" pitchFamily="34" charset="0"/>
              </a:rPr>
            </a:br>
            <a:r>
              <a:rPr lang="es-ES_tradnl" dirty="0" smtClean="0">
                <a:latin typeface="Arial Narrow" panose="020B0606020202030204" pitchFamily="34" charset="0"/>
              </a:rPr>
              <a:t/>
            </a:r>
            <a:br>
              <a:rPr lang="es-ES_tradnl" dirty="0" smtClean="0">
                <a:latin typeface="Arial Narrow" panose="020B0606020202030204" pitchFamily="34" charset="0"/>
              </a:rPr>
            </a:br>
            <a:r>
              <a:rPr lang="es-ES_tradnl" dirty="0" smtClean="0">
                <a:latin typeface="Arial Narrow" panose="020B0606020202030204" pitchFamily="34" charset="0"/>
              </a:rPr>
              <a:t/>
            </a:r>
            <a:br>
              <a:rPr lang="es-ES_tradnl" dirty="0" smtClean="0">
                <a:latin typeface="Arial Narrow" panose="020B0606020202030204" pitchFamily="34" charset="0"/>
              </a:rPr>
            </a:br>
            <a:r>
              <a:rPr lang="es-ES_tradnl" dirty="0" smtClean="0">
                <a:latin typeface="Arial Narrow" panose="020B0606020202030204" pitchFamily="34" charset="0"/>
              </a:rPr>
              <a:t/>
            </a:r>
            <a:br>
              <a:rPr lang="es-ES_tradnl" dirty="0" smtClean="0">
                <a:latin typeface="Arial Narrow" panose="020B0606020202030204" pitchFamily="34" charset="0"/>
              </a:rPr>
            </a:br>
            <a:r>
              <a:rPr lang="es-ES_tradnl" dirty="0" smtClean="0">
                <a:latin typeface="Arial Narrow" panose="020B0606020202030204" pitchFamily="34" charset="0"/>
              </a:rPr>
              <a:t/>
            </a:r>
            <a:br>
              <a:rPr lang="es-ES_tradnl" dirty="0" smtClean="0">
                <a:latin typeface="Arial Narrow" panose="020B0606020202030204" pitchFamily="34" charset="0"/>
              </a:rPr>
            </a:br>
            <a:endParaRPr lang="es-ES_tradnl" dirty="0" smtClean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pt-BR" dirty="0" smtClean="0">
                <a:latin typeface="Arial Narrow" panose="020B0606020202030204" pitchFamily="34" charset="0"/>
              </a:rPr>
              <a:t>Sabendo </a:t>
            </a:r>
            <a:r>
              <a:rPr lang="pt-BR" dirty="0">
                <a:latin typeface="Arial Narrow" panose="020B0606020202030204" pitchFamily="34" charset="0"/>
              </a:rPr>
              <a:t>que o eletricista deseja utilizar a fiação que tenha a maior resistência à passagem da corrente elétrica, qual fiação você indicaria para ele? Justifique com os cálculos das resistências de todos os fios.</a:t>
            </a:r>
            <a:br>
              <a:rPr lang="pt-BR" dirty="0">
                <a:latin typeface="Arial Narrow" panose="020B0606020202030204" pitchFamily="34" charset="0"/>
              </a:rPr>
            </a:br>
            <a:endParaRPr lang="pt-BR" dirty="0">
              <a:latin typeface="Arial Narrow" panose="020B0606020202030204" pitchFamily="34" charset="0"/>
            </a:endParaRP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816" y="2736281"/>
            <a:ext cx="10664081" cy="1887970"/>
          </a:xfrm>
          <a:prstGeom prst="rect">
            <a:avLst/>
          </a:prstGeom>
        </p:spPr>
      </p:pic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>
                <a:latin typeface="Britannic Bold" panose="020B0903060703020204" pitchFamily="34" charset="0"/>
              </a:rPr>
              <a:t>6</a:t>
            </a:r>
            <a:endParaRPr lang="pt-BR" sz="3000" dirty="0"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4662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542</TotalTime>
  <Words>310</Words>
  <Application>Microsoft Office PowerPoint</Application>
  <PresentationFormat>Widescreen</PresentationFormat>
  <Paragraphs>44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8" baseType="lpstr">
      <vt:lpstr>Adobe Caslon Pro Bold</vt:lpstr>
      <vt:lpstr>Arial</vt:lpstr>
      <vt:lpstr>Arial Narrow</vt:lpstr>
      <vt:lpstr>Berlin Sans FB Demi</vt:lpstr>
      <vt:lpstr>Britannic Bold</vt:lpstr>
      <vt:lpstr>Calibri</vt:lpstr>
      <vt:lpstr>Calibri Light</vt:lpstr>
      <vt:lpstr>Cambria Math</vt:lpstr>
      <vt:lpstr>Times New Roman</vt:lpstr>
      <vt:lpstr>Tema do Office</vt:lpstr>
      <vt:lpstr>Atividade PHet sobre a 2ª Lei de Ohm utilizando o OA “Resistance in a Wire (HTML5)”</vt:lpstr>
      <vt:lpstr>Resistência elétrica (2ª Lei de Ohm)</vt:lpstr>
      <vt:lpstr>Questão 1</vt:lpstr>
      <vt:lpstr>Questão 2</vt:lpstr>
      <vt:lpstr>Questão 3</vt:lpstr>
      <vt:lpstr>Questão 4</vt:lpstr>
      <vt:lpstr>Questão 5</vt:lpstr>
      <vt:lpstr>Questão 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Osmar Cavalcante</dc:creator>
  <cp:lastModifiedBy>Osmar Cavalcante</cp:lastModifiedBy>
  <cp:revision>46</cp:revision>
  <dcterms:created xsi:type="dcterms:W3CDTF">2018-08-26T02:32:38Z</dcterms:created>
  <dcterms:modified xsi:type="dcterms:W3CDTF">2018-09-09T00:42:33Z</dcterms:modified>
</cp:coreProperties>
</file>