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7" r:id="rId3"/>
    <p:sldId id="284" r:id="rId4"/>
    <p:sldId id="264" r:id="rId5"/>
    <p:sldId id="283" r:id="rId6"/>
    <p:sldId id="288" r:id="rId7"/>
    <p:sldId id="268" r:id="rId8"/>
    <p:sldId id="292" r:id="rId9"/>
    <p:sldId id="291" r:id="rId1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E88B61AA-7357-45F5-98C0-8BDB984A8EF6}" type="datetimeFigureOut">
              <a:rPr lang="pt-BR" smtClean="0"/>
              <a:t>08/09/2018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989C0A2B-D43E-48B9-B55B-FE5B9125CDA6}" type="slidenum">
              <a:rPr lang="pt-BR" smtClean="0"/>
              <a:t>‹nº›</a:t>
            </a:fld>
            <a:endParaRPr lang="pt-BR" dirty="0"/>
          </a:p>
        </p:txBody>
      </p:sp>
    </p:spTree>
    <p:extLst>
      <p:ext uri="{BB962C8B-B14F-4D97-AF65-F5344CB8AC3E}">
        <p14:creationId xmlns:p14="http://schemas.microsoft.com/office/powerpoint/2010/main" val="1443220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88B61AA-7357-45F5-98C0-8BDB984A8EF6}" type="datetimeFigureOut">
              <a:rPr lang="pt-BR" smtClean="0"/>
              <a:t>08/09/2018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989C0A2B-D43E-48B9-B55B-FE5B9125CDA6}" type="slidenum">
              <a:rPr lang="pt-BR" smtClean="0"/>
              <a:t>‹nº›</a:t>
            </a:fld>
            <a:endParaRPr lang="pt-BR" dirty="0"/>
          </a:p>
        </p:txBody>
      </p:sp>
    </p:spTree>
    <p:extLst>
      <p:ext uri="{BB962C8B-B14F-4D97-AF65-F5344CB8AC3E}">
        <p14:creationId xmlns:p14="http://schemas.microsoft.com/office/powerpoint/2010/main" val="1348519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88B61AA-7357-45F5-98C0-8BDB984A8EF6}" type="datetimeFigureOut">
              <a:rPr lang="pt-BR" smtClean="0"/>
              <a:t>08/09/2018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989C0A2B-D43E-48B9-B55B-FE5B9125CDA6}" type="slidenum">
              <a:rPr lang="pt-BR" smtClean="0"/>
              <a:t>‹nº›</a:t>
            </a:fld>
            <a:endParaRPr lang="pt-BR" dirty="0"/>
          </a:p>
        </p:txBody>
      </p:sp>
    </p:spTree>
    <p:extLst>
      <p:ext uri="{BB962C8B-B14F-4D97-AF65-F5344CB8AC3E}">
        <p14:creationId xmlns:p14="http://schemas.microsoft.com/office/powerpoint/2010/main" val="318657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88B61AA-7357-45F5-98C0-8BDB984A8EF6}" type="datetimeFigureOut">
              <a:rPr lang="pt-BR" smtClean="0"/>
              <a:t>08/09/2018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989C0A2B-D43E-48B9-B55B-FE5B9125CDA6}" type="slidenum">
              <a:rPr lang="pt-BR" smtClean="0"/>
              <a:t>‹nº›</a:t>
            </a:fld>
            <a:endParaRPr lang="pt-BR" dirty="0"/>
          </a:p>
        </p:txBody>
      </p:sp>
    </p:spTree>
    <p:extLst>
      <p:ext uri="{BB962C8B-B14F-4D97-AF65-F5344CB8AC3E}">
        <p14:creationId xmlns:p14="http://schemas.microsoft.com/office/powerpoint/2010/main" val="224599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Editar estilos de texto Mestre</a:t>
            </a:r>
          </a:p>
        </p:txBody>
      </p:sp>
      <p:sp>
        <p:nvSpPr>
          <p:cNvPr id="4" name="Espaço Reservado para Data 3"/>
          <p:cNvSpPr>
            <a:spLocks noGrp="1"/>
          </p:cNvSpPr>
          <p:nvPr>
            <p:ph type="dt" sz="half" idx="10"/>
          </p:nvPr>
        </p:nvSpPr>
        <p:spPr/>
        <p:txBody>
          <a:bodyPr/>
          <a:lstStyle/>
          <a:p>
            <a:fld id="{E88B61AA-7357-45F5-98C0-8BDB984A8EF6}" type="datetimeFigureOut">
              <a:rPr lang="pt-BR" smtClean="0"/>
              <a:t>08/09/2018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989C0A2B-D43E-48B9-B55B-FE5B9125CDA6}" type="slidenum">
              <a:rPr lang="pt-BR" smtClean="0"/>
              <a:t>‹nº›</a:t>
            </a:fld>
            <a:endParaRPr lang="pt-BR" dirty="0"/>
          </a:p>
        </p:txBody>
      </p:sp>
    </p:spTree>
    <p:extLst>
      <p:ext uri="{BB962C8B-B14F-4D97-AF65-F5344CB8AC3E}">
        <p14:creationId xmlns:p14="http://schemas.microsoft.com/office/powerpoint/2010/main" val="3773247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E88B61AA-7357-45F5-98C0-8BDB984A8EF6}" type="datetimeFigureOut">
              <a:rPr lang="pt-BR" smtClean="0"/>
              <a:t>08/09/2018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989C0A2B-D43E-48B9-B55B-FE5B9125CDA6}" type="slidenum">
              <a:rPr lang="pt-BR" smtClean="0"/>
              <a:t>‹nº›</a:t>
            </a:fld>
            <a:endParaRPr lang="pt-BR" dirty="0"/>
          </a:p>
        </p:txBody>
      </p:sp>
    </p:spTree>
    <p:extLst>
      <p:ext uri="{BB962C8B-B14F-4D97-AF65-F5344CB8AC3E}">
        <p14:creationId xmlns:p14="http://schemas.microsoft.com/office/powerpoint/2010/main" val="2199231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E88B61AA-7357-45F5-98C0-8BDB984A8EF6}" type="datetimeFigureOut">
              <a:rPr lang="pt-BR" smtClean="0"/>
              <a:t>08/09/2018</a:t>
            </a:fld>
            <a:endParaRPr lang="pt-BR" dirty="0"/>
          </a:p>
        </p:txBody>
      </p:sp>
      <p:sp>
        <p:nvSpPr>
          <p:cNvPr id="8" name="Espaço Reservado para Rodapé 7"/>
          <p:cNvSpPr>
            <a:spLocks noGrp="1"/>
          </p:cNvSpPr>
          <p:nvPr>
            <p:ph type="ftr" sz="quarter" idx="11"/>
          </p:nvPr>
        </p:nvSpPr>
        <p:spPr/>
        <p:txBody>
          <a:bodyPr/>
          <a:lstStyle/>
          <a:p>
            <a:endParaRPr lang="pt-BR" dirty="0"/>
          </a:p>
        </p:txBody>
      </p:sp>
      <p:sp>
        <p:nvSpPr>
          <p:cNvPr id="9" name="Espaço Reservado para Número de Slide 8"/>
          <p:cNvSpPr>
            <a:spLocks noGrp="1"/>
          </p:cNvSpPr>
          <p:nvPr>
            <p:ph type="sldNum" sz="quarter" idx="12"/>
          </p:nvPr>
        </p:nvSpPr>
        <p:spPr/>
        <p:txBody>
          <a:bodyPr/>
          <a:lstStyle/>
          <a:p>
            <a:fld id="{989C0A2B-D43E-48B9-B55B-FE5B9125CDA6}" type="slidenum">
              <a:rPr lang="pt-BR" smtClean="0"/>
              <a:t>‹nº›</a:t>
            </a:fld>
            <a:endParaRPr lang="pt-BR" dirty="0"/>
          </a:p>
        </p:txBody>
      </p:sp>
    </p:spTree>
    <p:extLst>
      <p:ext uri="{BB962C8B-B14F-4D97-AF65-F5344CB8AC3E}">
        <p14:creationId xmlns:p14="http://schemas.microsoft.com/office/powerpoint/2010/main" val="3599120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E88B61AA-7357-45F5-98C0-8BDB984A8EF6}" type="datetimeFigureOut">
              <a:rPr lang="pt-BR" smtClean="0"/>
              <a:t>08/09/2018</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p:txBody>
          <a:bodyPr/>
          <a:lstStyle/>
          <a:p>
            <a:fld id="{989C0A2B-D43E-48B9-B55B-FE5B9125CDA6}" type="slidenum">
              <a:rPr lang="pt-BR" smtClean="0"/>
              <a:t>‹nº›</a:t>
            </a:fld>
            <a:endParaRPr lang="pt-BR" dirty="0"/>
          </a:p>
        </p:txBody>
      </p:sp>
    </p:spTree>
    <p:extLst>
      <p:ext uri="{BB962C8B-B14F-4D97-AF65-F5344CB8AC3E}">
        <p14:creationId xmlns:p14="http://schemas.microsoft.com/office/powerpoint/2010/main" val="2932973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88B61AA-7357-45F5-98C0-8BDB984A8EF6}" type="datetimeFigureOut">
              <a:rPr lang="pt-BR" smtClean="0"/>
              <a:t>08/09/2018</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p:txBody>
          <a:bodyPr/>
          <a:lstStyle/>
          <a:p>
            <a:fld id="{989C0A2B-D43E-48B9-B55B-FE5B9125CDA6}" type="slidenum">
              <a:rPr lang="pt-BR" smtClean="0"/>
              <a:t>‹nº›</a:t>
            </a:fld>
            <a:endParaRPr lang="pt-BR" dirty="0"/>
          </a:p>
        </p:txBody>
      </p:sp>
    </p:spTree>
    <p:extLst>
      <p:ext uri="{BB962C8B-B14F-4D97-AF65-F5344CB8AC3E}">
        <p14:creationId xmlns:p14="http://schemas.microsoft.com/office/powerpoint/2010/main" val="3313973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Editar estilos de texto Mestre</a:t>
            </a:r>
          </a:p>
        </p:txBody>
      </p:sp>
      <p:sp>
        <p:nvSpPr>
          <p:cNvPr id="5" name="Espaço Reservado para Data 4"/>
          <p:cNvSpPr>
            <a:spLocks noGrp="1"/>
          </p:cNvSpPr>
          <p:nvPr>
            <p:ph type="dt" sz="half" idx="10"/>
          </p:nvPr>
        </p:nvSpPr>
        <p:spPr/>
        <p:txBody>
          <a:bodyPr/>
          <a:lstStyle/>
          <a:p>
            <a:fld id="{E88B61AA-7357-45F5-98C0-8BDB984A8EF6}" type="datetimeFigureOut">
              <a:rPr lang="pt-BR" smtClean="0"/>
              <a:t>08/09/2018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989C0A2B-D43E-48B9-B55B-FE5B9125CDA6}" type="slidenum">
              <a:rPr lang="pt-BR" smtClean="0"/>
              <a:t>‹nº›</a:t>
            </a:fld>
            <a:endParaRPr lang="pt-BR" dirty="0"/>
          </a:p>
        </p:txBody>
      </p:sp>
    </p:spTree>
    <p:extLst>
      <p:ext uri="{BB962C8B-B14F-4D97-AF65-F5344CB8AC3E}">
        <p14:creationId xmlns:p14="http://schemas.microsoft.com/office/powerpoint/2010/main" val="526507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dirty="0"/>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Editar estilos de texto Mestre</a:t>
            </a:r>
          </a:p>
        </p:txBody>
      </p:sp>
      <p:sp>
        <p:nvSpPr>
          <p:cNvPr id="5" name="Espaço Reservado para Data 4"/>
          <p:cNvSpPr>
            <a:spLocks noGrp="1"/>
          </p:cNvSpPr>
          <p:nvPr>
            <p:ph type="dt" sz="half" idx="10"/>
          </p:nvPr>
        </p:nvSpPr>
        <p:spPr/>
        <p:txBody>
          <a:bodyPr/>
          <a:lstStyle/>
          <a:p>
            <a:fld id="{E88B61AA-7357-45F5-98C0-8BDB984A8EF6}" type="datetimeFigureOut">
              <a:rPr lang="pt-BR" smtClean="0"/>
              <a:t>08/09/2018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989C0A2B-D43E-48B9-B55B-FE5B9125CDA6}" type="slidenum">
              <a:rPr lang="pt-BR" smtClean="0"/>
              <a:t>‹nº›</a:t>
            </a:fld>
            <a:endParaRPr lang="pt-BR" dirty="0"/>
          </a:p>
        </p:txBody>
      </p:sp>
    </p:spTree>
    <p:extLst>
      <p:ext uri="{BB962C8B-B14F-4D97-AF65-F5344CB8AC3E}">
        <p14:creationId xmlns:p14="http://schemas.microsoft.com/office/powerpoint/2010/main" val="1884158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8B61AA-7357-45F5-98C0-8BDB984A8EF6}" type="datetimeFigureOut">
              <a:rPr lang="pt-BR" smtClean="0"/>
              <a:t>08/09/2018</a:t>
            </a:fld>
            <a:endParaRPr lang="pt-BR" dirty="0"/>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9C0A2B-D43E-48B9-B55B-FE5B9125CDA6}" type="slidenum">
              <a:rPr lang="pt-BR" smtClean="0"/>
              <a:t>‹nº›</a:t>
            </a:fld>
            <a:endParaRPr lang="pt-BR" dirty="0"/>
          </a:p>
        </p:txBody>
      </p:sp>
    </p:spTree>
    <p:extLst>
      <p:ext uri="{BB962C8B-B14F-4D97-AF65-F5344CB8AC3E}">
        <p14:creationId xmlns:p14="http://schemas.microsoft.com/office/powerpoint/2010/main" val="424392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het.colorado.edu/sims/html/circuit-construction-kit-dc/latest/circuit-construction-kit-dc_en.html"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11233" y="-59270"/>
            <a:ext cx="9496697" cy="1763486"/>
          </a:xfrm>
        </p:spPr>
        <p:txBody>
          <a:bodyPr>
            <a:normAutofit/>
          </a:bodyPr>
          <a:lstStyle/>
          <a:p>
            <a:r>
              <a:rPr lang="pt-BR" sz="3200" b="1" dirty="0" smtClean="0">
                <a:latin typeface="Berlin Sans FB Demi" panose="020E0802020502020306" pitchFamily="34" charset="0"/>
              </a:rPr>
              <a:t>Atividade </a:t>
            </a:r>
            <a:r>
              <a:rPr lang="pt-BR" sz="3200" b="1" dirty="0" err="1" smtClean="0">
                <a:latin typeface="Berlin Sans FB Demi" panose="020E0802020502020306" pitchFamily="34" charset="0"/>
              </a:rPr>
              <a:t>PHet</a:t>
            </a:r>
            <a:r>
              <a:rPr lang="pt-BR" sz="3200" b="1" dirty="0" smtClean="0">
                <a:latin typeface="Berlin Sans FB Demi" panose="020E0802020502020306" pitchFamily="34" charset="0"/>
              </a:rPr>
              <a:t/>
            </a:r>
            <a:br>
              <a:rPr lang="pt-BR" sz="3200" b="1" dirty="0" smtClean="0">
                <a:latin typeface="Berlin Sans FB Demi" panose="020E0802020502020306" pitchFamily="34" charset="0"/>
              </a:rPr>
            </a:br>
            <a:r>
              <a:rPr lang="pt-BR" sz="3200" b="1" dirty="0" smtClean="0">
                <a:latin typeface="Berlin Sans FB Demi" panose="020E0802020502020306" pitchFamily="34" charset="0"/>
              </a:rPr>
              <a:t>sobre </a:t>
            </a:r>
            <a:r>
              <a:rPr lang="pt-BR" sz="3200" b="1" dirty="0" smtClean="0">
                <a:latin typeface="Berlin Sans FB Demi" panose="020E0802020502020306" pitchFamily="34" charset="0"/>
              </a:rPr>
              <a:t>Circuitos Elétricos</a:t>
            </a:r>
            <a:r>
              <a:rPr lang="pt-BR" sz="3200" b="1" dirty="0">
                <a:latin typeface="Berlin Sans FB Demi" panose="020E0802020502020306" pitchFamily="34" charset="0"/>
              </a:rPr>
              <a:t> </a:t>
            </a:r>
            <a:r>
              <a:rPr lang="pt-BR" sz="3200" b="1" dirty="0" smtClean="0">
                <a:latin typeface="Berlin Sans FB Demi" panose="020E0802020502020306" pitchFamily="34" charset="0"/>
              </a:rPr>
              <a:t>utilizando </a:t>
            </a:r>
            <a:br>
              <a:rPr lang="pt-BR" sz="3200" b="1" dirty="0" smtClean="0">
                <a:latin typeface="Berlin Sans FB Demi" panose="020E0802020502020306" pitchFamily="34" charset="0"/>
              </a:rPr>
            </a:br>
            <a:r>
              <a:rPr lang="pt-BR" sz="3200" b="1" dirty="0" smtClean="0">
                <a:latin typeface="Berlin Sans FB Demi" panose="020E0802020502020306" pitchFamily="34" charset="0"/>
              </a:rPr>
              <a:t>o </a:t>
            </a:r>
            <a:r>
              <a:rPr lang="pt-BR" sz="3200" b="1" dirty="0" smtClean="0">
                <a:latin typeface="Berlin Sans FB Demi" panose="020E0802020502020306" pitchFamily="34" charset="0"/>
              </a:rPr>
              <a:t>OA </a:t>
            </a:r>
            <a:r>
              <a:rPr lang="pt-BR" sz="3200" b="1" dirty="0" smtClean="0">
                <a:latin typeface="Berlin Sans FB Demi" panose="020E0802020502020306" pitchFamily="34" charset="0"/>
              </a:rPr>
              <a:t>“</a:t>
            </a:r>
            <a:r>
              <a:rPr lang="pt-BR" sz="3200" b="1" dirty="0" err="1" smtClean="0">
                <a:latin typeface="Berlin Sans FB Demi" panose="020E0802020502020306" pitchFamily="34" charset="0"/>
              </a:rPr>
              <a:t>Circuit</a:t>
            </a:r>
            <a:r>
              <a:rPr lang="pt-BR" sz="3200" b="1" dirty="0" smtClean="0">
                <a:latin typeface="Berlin Sans FB Demi" panose="020E0802020502020306" pitchFamily="34" charset="0"/>
              </a:rPr>
              <a:t> </a:t>
            </a:r>
            <a:r>
              <a:rPr lang="pt-BR" sz="3200" b="1" dirty="0" err="1" smtClean="0">
                <a:latin typeface="Berlin Sans FB Demi" panose="020E0802020502020306" pitchFamily="34" charset="0"/>
              </a:rPr>
              <a:t>Construction</a:t>
            </a:r>
            <a:r>
              <a:rPr lang="pt-BR" sz="3200" b="1" dirty="0" smtClean="0">
                <a:latin typeface="Berlin Sans FB Demi" panose="020E0802020502020306" pitchFamily="34" charset="0"/>
              </a:rPr>
              <a:t> Kit: DC (HTML5)</a:t>
            </a:r>
            <a:r>
              <a:rPr lang="pt-BR" sz="3200" b="1" dirty="0" smtClean="0">
                <a:latin typeface="Berlin Sans FB Demi" panose="020E0802020502020306" pitchFamily="34" charset="0"/>
              </a:rPr>
              <a:t>”</a:t>
            </a:r>
            <a:endParaRPr lang="pt-BR" sz="3200" b="1" dirty="0">
              <a:latin typeface="Berlin Sans FB Demi" panose="020E0802020502020306" pitchFamily="34" charset="0"/>
            </a:endParaRPr>
          </a:p>
        </p:txBody>
      </p:sp>
      <p:sp>
        <p:nvSpPr>
          <p:cNvPr id="3" name="Subtítulo 2"/>
          <p:cNvSpPr>
            <a:spLocks noGrp="1"/>
          </p:cNvSpPr>
          <p:nvPr>
            <p:ph type="subTitle" idx="1"/>
          </p:nvPr>
        </p:nvSpPr>
        <p:spPr>
          <a:xfrm>
            <a:off x="570410" y="5655243"/>
            <a:ext cx="9432501" cy="1655762"/>
          </a:xfrm>
        </p:spPr>
        <p:txBody>
          <a:bodyPr/>
          <a:lstStyle/>
          <a:p>
            <a:r>
              <a:rPr lang="pt-BR" b="1" dirty="0"/>
              <a:t>Disponível </a:t>
            </a:r>
            <a:r>
              <a:rPr lang="pt-BR" b="1" dirty="0" smtClean="0"/>
              <a:t>em</a:t>
            </a:r>
            <a:r>
              <a:rPr lang="pt-BR" b="1" dirty="0"/>
              <a:t>: </a:t>
            </a:r>
            <a:r>
              <a:rPr lang="pt-BR" b="1" dirty="0">
                <a:hlinkClick r:id="rId2"/>
              </a:rPr>
              <a:t>https://</a:t>
            </a:r>
            <a:r>
              <a:rPr lang="pt-BR" b="1" dirty="0" smtClean="0">
                <a:hlinkClick r:id="rId2"/>
              </a:rPr>
              <a:t>phet.colorado.edu/sims/html/circuit-construction-kit-dc/latest/circuit-construction-kit-dc_en.html</a:t>
            </a:r>
            <a:endParaRPr lang="pt-BR" b="1" dirty="0" smtClean="0"/>
          </a:p>
          <a:p>
            <a:endParaRPr lang="pt-BR" b="1" dirty="0" smtClean="0"/>
          </a:p>
          <a:p>
            <a:endParaRPr lang="pt-BR" b="1" dirty="0" smtClean="0"/>
          </a:p>
          <a:p>
            <a:endParaRPr lang="pt-BR" dirty="0"/>
          </a:p>
        </p:txBody>
      </p:sp>
      <p:pic>
        <p:nvPicPr>
          <p:cNvPr id="5" name="Imagem 4"/>
          <p:cNvPicPr>
            <a:picLocks noChangeAspect="1"/>
          </p:cNvPicPr>
          <p:nvPr/>
        </p:nvPicPr>
        <p:blipFill>
          <a:blip r:embed="rId3"/>
          <a:stretch>
            <a:fillRect/>
          </a:stretch>
        </p:blipFill>
        <p:spPr>
          <a:xfrm>
            <a:off x="1" y="99990"/>
            <a:ext cx="1840122" cy="1558993"/>
          </a:xfrm>
          <a:prstGeom prst="rect">
            <a:avLst/>
          </a:prstGeom>
        </p:spPr>
      </p:pic>
      <p:pic>
        <p:nvPicPr>
          <p:cNvPr id="6" name="Imagem 5"/>
          <p:cNvPicPr>
            <a:picLocks noChangeAspect="1"/>
          </p:cNvPicPr>
          <p:nvPr/>
        </p:nvPicPr>
        <p:blipFill>
          <a:blip r:embed="rId4"/>
          <a:stretch>
            <a:fillRect/>
          </a:stretch>
        </p:blipFill>
        <p:spPr>
          <a:xfrm>
            <a:off x="10002911" y="5623073"/>
            <a:ext cx="2037642" cy="1095380"/>
          </a:xfrm>
          <a:prstGeom prst="rect">
            <a:avLst/>
          </a:prstGeom>
        </p:spPr>
      </p:pic>
      <p:pic>
        <p:nvPicPr>
          <p:cNvPr id="8" name="Imagem 7"/>
          <p:cNvPicPr/>
          <p:nvPr/>
        </p:nvPicPr>
        <p:blipFill>
          <a:blip r:embed="rId5">
            <a:extLst>
              <a:ext uri="{28A0092B-C50C-407E-A947-70E740481C1C}">
                <a14:useLocalDpi xmlns:a14="http://schemas.microsoft.com/office/drawing/2010/main" val="0"/>
              </a:ext>
            </a:extLst>
          </a:blip>
          <a:srcRect/>
          <a:stretch>
            <a:fillRect/>
          </a:stretch>
        </p:blipFill>
        <p:spPr bwMode="auto">
          <a:xfrm>
            <a:off x="3100453" y="1795656"/>
            <a:ext cx="6997135" cy="3378472"/>
          </a:xfrm>
          <a:prstGeom prst="rect">
            <a:avLst/>
          </a:prstGeom>
          <a:noFill/>
          <a:ln>
            <a:noFill/>
          </a:ln>
        </p:spPr>
      </p:pic>
    </p:spTree>
    <p:extLst>
      <p:ext uri="{BB962C8B-B14F-4D97-AF65-F5344CB8AC3E}">
        <p14:creationId xmlns:p14="http://schemas.microsoft.com/office/powerpoint/2010/main" val="13765028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83713"/>
            <a:ext cx="10515600" cy="1974402"/>
          </a:xfrm>
        </p:spPr>
        <p:txBody>
          <a:bodyPr/>
          <a:lstStyle/>
          <a:p>
            <a:pPr algn="ctr"/>
            <a:r>
              <a:rPr lang="pt-BR" b="1" dirty="0" smtClean="0">
                <a:latin typeface="Adobe Caslon Pro Bold" panose="0205070206050A020403" pitchFamily="18" charset="0"/>
              </a:rPr>
              <a:t>Resistência elétrica (1ª Lei de Ohm)</a:t>
            </a:r>
            <a:endParaRPr lang="pt-BR" b="1" dirty="0">
              <a:latin typeface="Adobe Caslon Pro Bold" panose="0205070206050A020403" pitchFamily="18" charset="0"/>
            </a:endParaRPr>
          </a:p>
        </p:txBody>
      </p:sp>
      <p:sp>
        <p:nvSpPr>
          <p:cNvPr id="3" name="Espaço Reservado para Conteúdo 2"/>
          <p:cNvSpPr>
            <a:spLocks noGrp="1"/>
          </p:cNvSpPr>
          <p:nvPr>
            <p:ph idx="1"/>
          </p:nvPr>
        </p:nvSpPr>
        <p:spPr>
          <a:xfrm>
            <a:off x="838200" y="1326524"/>
            <a:ext cx="10515600" cy="4850439"/>
          </a:xfrm>
        </p:spPr>
        <p:txBody>
          <a:bodyPr/>
          <a:lstStyle/>
          <a:p>
            <a:r>
              <a:rPr lang="pt-BR" b="1" dirty="0" smtClean="0">
                <a:latin typeface="Adobe Caslon Pro Bold" panose="0205070206050A020403" pitchFamily="18" charset="0"/>
              </a:rPr>
              <a:t>Resistência à passagem da corrente elétrica.</a:t>
            </a:r>
            <a:endParaRPr lang="pt-BR" b="1" dirty="0">
              <a:latin typeface="Adobe Caslon Pro Bold" panose="0205070206050A020403" pitchFamily="18" charset="0"/>
            </a:endParaRPr>
          </a:p>
          <a:p>
            <a:r>
              <a:rPr lang="pt-BR" b="1" dirty="0" smtClean="0">
                <a:latin typeface="Adobe Caslon Pro Bold" panose="0205070206050A020403" pitchFamily="18" charset="0"/>
              </a:rPr>
              <a:t>Resistores: são componentes elétricos destinados a gerar resistência.</a:t>
            </a:r>
            <a:endParaRPr lang="pt-BR" b="1" dirty="0"/>
          </a:p>
        </p:txBody>
      </p:sp>
      <p:pic>
        <p:nvPicPr>
          <p:cNvPr id="1026" name="Picture 2" descr="http://www.mundoeducacao.com/upload/conteudo_legenda/21e549e6b316dce4b5d4c8ef661ad66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55874" y="5137221"/>
            <a:ext cx="1540881" cy="1540882"/>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m 4"/>
          <p:cNvPicPr>
            <a:picLocks noChangeAspect="1"/>
          </p:cNvPicPr>
          <p:nvPr/>
        </p:nvPicPr>
        <p:blipFill>
          <a:blip r:embed="rId3"/>
          <a:stretch>
            <a:fillRect/>
          </a:stretch>
        </p:blipFill>
        <p:spPr>
          <a:xfrm>
            <a:off x="4531651" y="2250592"/>
            <a:ext cx="2131704" cy="1544996"/>
          </a:xfrm>
          <a:prstGeom prst="rect">
            <a:avLst/>
          </a:prstGeom>
        </p:spPr>
      </p:pic>
      <p:pic>
        <p:nvPicPr>
          <p:cNvPr id="1030" name="Picture 6" descr="http://www.flashdrivepros.com/Images/cutcaster-photo-801012619-USB-Flash-Drive-circuit.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33458" y="2250592"/>
            <a:ext cx="3606253" cy="2856762"/>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thumbs.dreamstime.com/t/placa-de-circuito-com-resistores-e-diodo-emissor-de-luz-25105780.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5114" y="3121963"/>
            <a:ext cx="3022885" cy="201525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www.tabalabs.com.br/videogames/atari/av_gemini/10.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86761" y="4023415"/>
            <a:ext cx="3617935" cy="2713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6540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
            <a:ext cx="10515600" cy="1045028"/>
          </a:xfrm>
        </p:spPr>
        <p:txBody>
          <a:bodyPr>
            <a:normAutofit/>
          </a:bodyPr>
          <a:lstStyle/>
          <a:p>
            <a:pPr algn="ctr"/>
            <a:r>
              <a:rPr lang="pt-BR" sz="3000" dirty="0" smtClean="0">
                <a:latin typeface="Britannic Bold" panose="020B0903060703020204" pitchFamily="34" charset="0"/>
              </a:rPr>
              <a:t>Questão 1</a:t>
            </a:r>
            <a:endParaRPr lang="pt-BR" sz="3000" dirty="0">
              <a:latin typeface="Britannic Bold" panose="020B0903060703020204" pitchFamily="34" charset="0"/>
            </a:endParaRPr>
          </a:p>
        </p:txBody>
      </p:sp>
      <p:sp>
        <p:nvSpPr>
          <p:cNvPr id="3" name="Espaço Reservado para Conteúdo 2"/>
          <p:cNvSpPr>
            <a:spLocks noGrp="1"/>
          </p:cNvSpPr>
          <p:nvPr>
            <p:ph idx="1"/>
          </p:nvPr>
        </p:nvSpPr>
        <p:spPr>
          <a:xfrm>
            <a:off x="689065" y="875213"/>
            <a:ext cx="10813869" cy="4351338"/>
          </a:xfrm>
        </p:spPr>
        <p:txBody>
          <a:bodyPr>
            <a:normAutofit/>
          </a:bodyPr>
          <a:lstStyle/>
          <a:p>
            <a:pPr marL="0" indent="0">
              <a:buNone/>
            </a:pPr>
            <a:r>
              <a:rPr lang="pt-BR" sz="2500" dirty="0" smtClean="0">
                <a:latin typeface="Arial Narrow" panose="020B0606020202030204" pitchFamily="34" charset="0"/>
                <a:cs typeface="Times New Roman" panose="02020603050405020304" pitchFamily="18" charset="0"/>
              </a:rPr>
              <a:t>Quais as funções principais de cada uma dessas grandezas físicas: Resistência (dada em ohm), Corrente (dada em </a:t>
            </a:r>
            <a:r>
              <a:rPr lang="pt-BR" sz="2500" dirty="0" err="1" smtClean="0">
                <a:latin typeface="Arial Narrow" panose="020B0606020202030204" pitchFamily="34" charset="0"/>
                <a:cs typeface="Times New Roman" panose="02020603050405020304" pitchFamily="18" charset="0"/>
              </a:rPr>
              <a:t>ampére</a:t>
            </a:r>
            <a:r>
              <a:rPr lang="pt-BR" sz="2500" dirty="0" smtClean="0">
                <a:latin typeface="Arial Narrow" panose="020B0606020202030204" pitchFamily="34" charset="0"/>
                <a:cs typeface="Times New Roman" panose="02020603050405020304" pitchFamily="18" charset="0"/>
              </a:rPr>
              <a:t>) e Diferença de Potencial (dada em volt)? Caso queira, utilize a imagem abaixo para ajudar em sua resposta.  </a:t>
            </a:r>
            <a:endParaRPr lang="pt-BR" sz="2500" dirty="0">
              <a:latin typeface="Arial Narrow" panose="020B0606020202030204" pitchFamily="34" charset="0"/>
              <a:cs typeface="Times New Roman" panose="02020603050405020304" pitchFamily="18" charset="0"/>
            </a:endParaRPr>
          </a:p>
        </p:txBody>
      </p:sp>
      <p:sp>
        <p:nvSpPr>
          <p:cNvPr id="7" name="Espaço Reservado para Conteúdo 2"/>
          <p:cNvSpPr txBox="1">
            <a:spLocks/>
          </p:cNvSpPr>
          <p:nvPr/>
        </p:nvSpPr>
        <p:spPr>
          <a:xfrm>
            <a:off x="689065" y="705397"/>
            <a:ext cx="1081386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pt-BR" sz="2500" dirty="0">
              <a:latin typeface="Arial Narrow" panose="020B0606020202030204" pitchFamily="34" charset="0"/>
              <a:cs typeface="Times New Roman" panose="02020603050405020304" pitchFamily="18" charset="0"/>
            </a:endParaRPr>
          </a:p>
        </p:txBody>
      </p:sp>
      <p:pic>
        <p:nvPicPr>
          <p:cNvPr id="6" name="Picture 2" descr="http://cfq.absolutamente.net/imagens/lei%20de%20oh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542" y="2217511"/>
            <a:ext cx="8062174" cy="4211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5698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
            <a:ext cx="10515600" cy="1045028"/>
          </a:xfrm>
        </p:spPr>
        <p:txBody>
          <a:bodyPr>
            <a:normAutofit/>
          </a:bodyPr>
          <a:lstStyle/>
          <a:p>
            <a:pPr algn="ctr"/>
            <a:r>
              <a:rPr lang="pt-BR" sz="3000" dirty="0" smtClean="0">
                <a:latin typeface="Britannic Bold" panose="020B0903060703020204" pitchFamily="34" charset="0"/>
              </a:rPr>
              <a:t>Questão 2</a:t>
            </a:r>
            <a:endParaRPr lang="pt-BR" sz="3000" dirty="0">
              <a:latin typeface="Britannic Bold" panose="020B0903060703020204" pitchFamily="34" charset="0"/>
            </a:endParaRPr>
          </a:p>
        </p:txBody>
      </p:sp>
      <p:sp>
        <p:nvSpPr>
          <p:cNvPr id="3" name="Espaço Reservado para Conteúdo 2"/>
          <p:cNvSpPr>
            <a:spLocks noGrp="1"/>
          </p:cNvSpPr>
          <p:nvPr>
            <p:ph idx="1"/>
          </p:nvPr>
        </p:nvSpPr>
        <p:spPr>
          <a:xfrm>
            <a:off x="689065" y="875213"/>
            <a:ext cx="10813869" cy="4351338"/>
          </a:xfrm>
        </p:spPr>
        <p:txBody>
          <a:bodyPr>
            <a:normAutofit/>
          </a:bodyPr>
          <a:lstStyle/>
          <a:p>
            <a:pPr marL="0" indent="0">
              <a:buNone/>
            </a:pPr>
            <a:r>
              <a:rPr lang="pt-BR" sz="2500" dirty="0" smtClean="0">
                <a:latin typeface="Arial Narrow" panose="020B0606020202030204" pitchFamily="34" charset="0"/>
                <a:cs typeface="Times New Roman" panose="02020603050405020304" pitchFamily="18" charset="0"/>
              </a:rPr>
              <a:t>No OA </a:t>
            </a:r>
            <a:r>
              <a:rPr lang="pt-BR" sz="2500" dirty="0" smtClean="0">
                <a:latin typeface="Arial Narrow" panose="020B0606020202030204" pitchFamily="34" charset="0"/>
                <a:cs typeface="Times New Roman" panose="02020603050405020304" pitchFamily="18" charset="0"/>
              </a:rPr>
              <a:t>“</a:t>
            </a:r>
            <a:r>
              <a:rPr lang="pt-BR" sz="2500" dirty="0" err="1">
                <a:latin typeface="Arial Narrow" panose="020B0606020202030204" pitchFamily="34" charset="0"/>
              </a:rPr>
              <a:t>Circuit</a:t>
            </a:r>
            <a:r>
              <a:rPr lang="pt-BR" sz="2500" dirty="0">
                <a:latin typeface="Arial Narrow" panose="020B0606020202030204" pitchFamily="34" charset="0"/>
              </a:rPr>
              <a:t> </a:t>
            </a:r>
            <a:r>
              <a:rPr lang="pt-BR" sz="2500" dirty="0" err="1">
                <a:latin typeface="Arial Narrow" panose="020B0606020202030204" pitchFamily="34" charset="0"/>
              </a:rPr>
              <a:t>Construction</a:t>
            </a:r>
            <a:r>
              <a:rPr lang="pt-BR" sz="2500" dirty="0">
                <a:latin typeface="Arial Narrow" panose="020B0606020202030204" pitchFamily="34" charset="0"/>
              </a:rPr>
              <a:t> Kit: DC (HTML5</a:t>
            </a:r>
            <a:r>
              <a:rPr lang="pt-BR" sz="2500" dirty="0" smtClean="0">
                <a:latin typeface="Arial Narrow" panose="020B0606020202030204" pitchFamily="34" charset="0"/>
              </a:rPr>
              <a:t>)</a:t>
            </a:r>
            <a:r>
              <a:rPr lang="pt-BR" sz="2500" dirty="0" smtClean="0">
                <a:latin typeface="Arial Narrow" panose="020B0606020202030204" pitchFamily="34" charset="0"/>
                <a:cs typeface="Times New Roman" panose="02020603050405020304" pitchFamily="18" charset="0"/>
              </a:rPr>
              <a:t>” </a:t>
            </a:r>
            <a:r>
              <a:rPr lang="pt-BR" sz="2500" dirty="0" smtClean="0">
                <a:latin typeface="Arial Narrow" panose="020B0606020202030204" pitchFamily="34" charset="0"/>
                <a:cs typeface="Times New Roman" panose="02020603050405020304" pitchFamily="18" charset="0"/>
              </a:rPr>
              <a:t>os polos de uma bateria foram ligados diretamente por fios condutores. Explique por que a bateria pegou fogo.</a:t>
            </a:r>
            <a:endParaRPr lang="pt-BR" sz="2500" dirty="0">
              <a:latin typeface="Arial Narrow" panose="020B0606020202030204" pitchFamily="34" charset="0"/>
              <a:cs typeface="Times New Roman" panose="02020603050405020304" pitchFamily="18" charset="0"/>
            </a:endParaRPr>
          </a:p>
        </p:txBody>
      </p:sp>
      <p:sp>
        <p:nvSpPr>
          <p:cNvPr id="7" name="Espaço Reservado para Conteúdo 2"/>
          <p:cNvSpPr txBox="1">
            <a:spLocks/>
          </p:cNvSpPr>
          <p:nvPr/>
        </p:nvSpPr>
        <p:spPr>
          <a:xfrm>
            <a:off x="689065" y="705397"/>
            <a:ext cx="1081386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pt-BR" sz="2500" dirty="0">
              <a:latin typeface="Arial Narrow" panose="020B0606020202030204" pitchFamily="34" charset="0"/>
              <a:cs typeface="Times New Roman" panose="02020603050405020304" pitchFamily="18" charset="0"/>
            </a:endParaRPr>
          </a:p>
        </p:txBody>
      </p:sp>
      <p:pic>
        <p:nvPicPr>
          <p:cNvPr id="5" name="Imagem 4"/>
          <p:cNvPicPr>
            <a:picLocks noChangeAspect="1"/>
          </p:cNvPicPr>
          <p:nvPr/>
        </p:nvPicPr>
        <p:blipFill>
          <a:blip r:embed="rId2"/>
          <a:stretch>
            <a:fillRect/>
          </a:stretch>
        </p:blipFill>
        <p:spPr>
          <a:xfrm>
            <a:off x="2330494" y="1897516"/>
            <a:ext cx="7191375" cy="4238625"/>
          </a:xfrm>
          <a:prstGeom prst="rect">
            <a:avLst/>
          </a:prstGeom>
        </p:spPr>
      </p:pic>
    </p:spTree>
    <p:extLst>
      <p:ext uri="{BB962C8B-B14F-4D97-AF65-F5344CB8AC3E}">
        <p14:creationId xmlns:p14="http://schemas.microsoft.com/office/powerpoint/2010/main" val="42448484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
            <a:ext cx="10515600" cy="1045028"/>
          </a:xfrm>
        </p:spPr>
        <p:txBody>
          <a:bodyPr>
            <a:normAutofit/>
          </a:bodyPr>
          <a:lstStyle/>
          <a:p>
            <a:pPr algn="ctr"/>
            <a:r>
              <a:rPr lang="pt-BR" sz="3000" dirty="0" smtClean="0">
                <a:latin typeface="Britannic Bold" panose="020B0903060703020204" pitchFamily="34" charset="0"/>
              </a:rPr>
              <a:t>Questão 3</a:t>
            </a:r>
            <a:endParaRPr lang="pt-BR" sz="3000" dirty="0">
              <a:latin typeface="Britannic Bold" panose="020B0903060703020204" pitchFamily="34" charset="0"/>
            </a:endParaRPr>
          </a:p>
        </p:txBody>
      </p:sp>
      <p:sp>
        <p:nvSpPr>
          <p:cNvPr id="3" name="Espaço Reservado para Conteúdo 2"/>
          <p:cNvSpPr>
            <a:spLocks noGrp="1"/>
          </p:cNvSpPr>
          <p:nvPr>
            <p:ph idx="1"/>
          </p:nvPr>
        </p:nvSpPr>
        <p:spPr>
          <a:xfrm>
            <a:off x="689065" y="875213"/>
            <a:ext cx="10813869" cy="4351338"/>
          </a:xfrm>
        </p:spPr>
        <p:txBody>
          <a:bodyPr>
            <a:normAutofit/>
          </a:bodyPr>
          <a:lstStyle/>
          <a:p>
            <a:pPr marL="0" indent="0">
              <a:buNone/>
            </a:pPr>
            <a:r>
              <a:rPr lang="pt-BR" sz="2500" dirty="0" smtClean="0">
                <a:latin typeface="Arial Narrow" panose="020B0606020202030204" pitchFamily="34" charset="0"/>
                <a:cs typeface="Times New Roman" panose="02020603050405020304" pitchFamily="18" charset="0"/>
              </a:rPr>
              <a:t>Do circuito elétrico da questão 2 para o circuito elétrico da questão 3, acrescentamos um resistor de 10</a:t>
            </a:r>
            <a:r>
              <a:rPr lang="el-GR" sz="2500" dirty="0" smtClean="0">
                <a:latin typeface="Arial Narrow" panose="020B0606020202030204" pitchFamily="34" charset="0"/>
                <a:cs typeface="Times New Roman" panose="02020603050405020304" pitchFamily="18" charset="0"/>
              </a:rPr>
              <a:t>Ω</a:t>
            </a:r>
            <a:r>
              <a:rPr lang="pt-BR" sz="2500" dirty="0" smtClean="0">
                <a:latin typeface="Arial Narrow" panose="020B0606020202030204" pitchFamily="34" charset="0"/>
                <a:cs typeface="Times New Roman" panose="02020603050405020304" pitchFamily="18" charset="0"/>
              </a:rPr>
              <a:t>. Por que, nessa situação, a bateria não pegou fogo? Explique.</a:t>
            </a:r>
            <a:endParaRPr lang="pt-BR" sz="2500" dirty="0">
              <a:latin typeface="Arial Narrow" panose="020B0606020202030204" pitchFamily="34" charset="0"/>
              <a:cs typeface="Times New Roman" panose="02020603050405020304" pitchFamily="18" charset="0"/>
            </a:endParaRPr>
          </a:p>
        </p:txBody>
      </p:sp>
      <p:sp>
        <p:nvSpPr>
          <p:cNvPr id="7" name="Espaço Reservado para Conteúdo 2"/>
          <p:cNvSpPr txBox="1">
            <a:spLocks/>
          </p:cNvSpPr>
          <p:nvPr/>
        </p:nvSpPr>
        <p:spPr>
          <a:xfrm>
            <a:off x="689065" y="705397"/>
            <a:ext cx="1081386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pt-BR" sz="2500" dirty="0">
              <a:latin typeface="Arial Narrow" panose="020B0606020202030204" pitchFamily="34" charset="0"/>
              <a:cs typeface="Times New Roman" panose="02020603050405020304" pitchFamily="18" charset="0"/>
            </a:endParaRPr>
          </a:p>
        </p:txBody>
      </p:sp>
      <p:pic>
        <p:nvPicPr>
          <p:cNvPr id="6" name="Imagem 5"/>
          <p:cNvPicPr>
            <a:picLocks noChangeAspect="1"/>
          </p:cNvPicPr>
          <p:nvPr/>
        </p:nvPicPr>
        <p:blipFill>
          <a:blip r:embed="rId2"/>
          <a:stretch>
            <a:fillRect/>
          </a:stretch>
        </p:blipFill>
        <p:spPr>
          <a:xfrm>
            <a:off x="2414314" y="1911503"/>
            <a:ext cx="7363369" cy="4283965"/>
          </a:xfrm>
          <a:prstGeom prst="rect">
            <a:avLst/>
          </a:prstGeom>
        </p:spPr>
      </p:pic>
    </p:spTree>
    <p:extLst>
      <p:ext uri="{BB962C8B-B14F-4D97-AF65-F5344CB8AC3E}">
        <p14:creationId xmlns:p14="http://schemas.microsoft.com/office/powerpoint/2010/main" val="10892924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
            <a:ext cx="10515600" cy="1045028"/>
          </a:xfrm>
        </p:spPr>
        <p:txBody>
          <a:bodyPr>
            <a:normAutofit/>
          </a:bodyPr>
          <a:lstStyle/>
          <a:p>
            <a:pPr algn="ctr"/>
            <a:r>
              <a:rPr lang="pt-BR" sz="3000" dirty="0" smtClean="0">
                <a:latin typeface="Britannic Bold" panose="020B0903060703020204" pitchFamily="34" charset="0"/>
              </a:rPr>
              <a:t>Questão 4</a:t>
            </a:r>
            <a:endParaRPr lang="pt-BR" sz="3000" dirty="0">
              <a:latin typeface="Britannic Bold" panose="020B0903060703020204" pitchFamily="34" charset="0"/>
            </a:endParaRPr>
          </a:p>
        </p:txBody>
      </p:sp>
      <p:sp>
        <p:nvSpPr>
          <p:cNvPr id="3" name="Espaço Reservado para Conteúdo 2"/>
          <p:cNvSpPr>
            <a:spLocks noGrp="1"/>
          </p:cNvSpPr>
          <p:nvPr>
            <p:ph idx="1"/>
          </p:nvPr>
        </p:nvSpPr>
        <p:spPr>
          <a:xfrm>
            <a:off x="689065" y="875213"/>
            <a:ext cx="10813869" cy="4351338"/>
          </a:xfrm>
        </p:spPr>
        <p:txBody>
          <a:bodyPr>
            <a:normAutofit/>
          </a:bodyPr>
          <a:lstStyle/>
          <a:p>
            <a:pPr marL="0" indent="0">
              <a:buNone/>
            </a:pPr>
            <a:r>
              <a:rPr lang="pt-BR" sz="2500" dirty="0" smtClean="0">
                <a:latin typeface="Arial Narrow" panose="020B0606020202030204" pitchFamily="34" charset="0"/>
                <a:cs typeface="Times New Roman" panose="02020603050405020304" pitchFamily="18" charset="0"/>
              </a:rPr>
              <a:t>Na imagem abaixo, temos um circuito em série com dois resistores de 10</a:t>
            </a:r>
            <a:r>
              <a:rPr lang="el-GR" sz="2500" dirty="0" smtClean="0">
                <a:latin typeface="Arial Narrow" panose="020B0606020202030204" pitchFamily="34" charset="0"/>
                <a:cs typeface="Times New Roman" panose="02020603050405020304" pitchFamily="18" charset="0"/>
              </a:rPr>
              <a:t>Ω</a:t>
            </a:r>
            <a:r>
              <a:rPr lang="pt-BR" sz="2500" dirty="0" smtClean="0">
                <a:latin typeface="Arial Narrow" panose="020B0606020202030204" pitchFamily="34" charset="0"/>
                <a:cs typeface="Times New Roman" panose="02020603050405020304" pitchFamily="18" charset="0"/>
              </a:rPr>
              <a:t>, uma lâmpada (que funciona como um resistor) </a:t>
            </a:r>
            <a:r>
              <a:rPr lang="pt-BR" sz="2500" dirty="0">
                <a:latin typeface="Arial Narrow" panose="020B0606020202030204" pitchFamily="34" charset="0"/>
                <a:cs typeface="Times New Roman" panose="02020603050405020304" pitchFamily="18" charset="0"/>
              </a:rPr>
              <a:t>de 10</a:t>
            </a:r>
            <a:r>
              <a:rPr lang="el-GR" sz="2500" dirty="0">
                <a:latin typeface="Arial Narrow" panose="020B0606020202030204" pitchFamily="34" charset="0"/>
                <a:cs typeface="Times New Roman" panose="02020603050405020304" pitchFamily="18" charset="0"/>
              </a:rPr>
              <a:t>Ω </a:t>
            </a:r>
            <a:r>
              <a:rPr lang="pt-BR" sz="2500" dirty="0" smtClean="0">
                <a:latin typeface="Arial Narrow" panose="020B0606020202030204" pitchFamily="34" charset="0"/>
                <a:cs typeface="Times New Roman" panose="02020603050405020304" pitchFamily="18" charset="0"/>
              </a:rPr>
              <a:t>e duas baterias de 9V acopladas. Qual o valor que o amperímetro deve estar marcando? Demonstre com cálculos utilizando a 1ª Lei de Ohm.</a:t>
            </a:r>
            <a:endParaRPr lang="pt-BR" sz="2500" dirty="0">
              <a:latin typeface="Arial Narrow" panose="020B0606020202030204" pitchFamily="34" charset="0"/>
              <a:cs typeface="Times New Roman" panose="02020603050405020304" pitchFamily="18" charset="0"/>
            </a:endParaRPr>
          </a:p>
        </p:txBody>
      </p:sp>
      <p:sp>
        <p:nvSpPr>
          <p:cNvPr id="7" name="Espaço Reservado para Conteúdo 2"/>
          <p:cNvSpPr txBox="1">
            <a:spLocks/>
          </p:cNvSpPr>
          <p:nvPr/>
        </p:nvSpPr>
        <p:spPr>
          <a:xfrm>
            <a:off x="689065" y="705397"/>
            <a:ext cx="1081386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pt-BR" sz="2500" dirty="0">
              <a:latin typeface="Arial Narrow" panose="020B0606020202030204" pitchFamily="34" charset="0"/>
              <a:cs typeface="Times New Roman" panose="02020603050405020304" pitchFamily="18" charset="0"/>
            </a:endParaRPr>
          </a:p>
        </p:txBody>
      </p:sp>
      <p:pic>
        <p:nvPicPr>
          <p:cNvPr id="5" name="Imagem 4"/>
          <p:cNvPicPr>
            <a:picLocks noChangeAspect="1"/>
          </p:cNvPicPr>
          <p:nvPr/>
        </p:nvPicPr>
        <p:blipFill>
          <a:blip r:embed="rId2"/>
          <a:stretch>
            <a:fillRect/>
          </a:stretch>
        </p:blipFill>
        <p:spPr>
          <a:xfrm>
            <a:off x="2990168" y="2370574"/>
            <a:ext cx="5984014" cy="4211202"/>
          </a:xfrm>
          <a:prstGeom prst="rect">
            <a:avLst/>
          </a:prstGeom>
        </p:spPr>
      </p:pic>
    </p:spTree>
    <p:extLst>
      <p:ext uri="{BB962C8B-B14F-4D97-AF65-F5344CB8AC3E}">
        <p14:creationId xmlns:p14="http://schemas.microsoft.com/office/powerpoint/2010/main" val="28288732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
            <a:ext cx="10515600" cy="1045028"/>
          </a:xfrm>
        </p:spPr>
        <p:txBody>
          <a:bodyPr>
            <a:normAutofit/>
          </a:bodyPr>
          <a:lstStyle/>
          <a:p>
            <a:pPr algn="ctr"/>
            <a:r>
              <a:rPr lang="pt-BR" sz="3000" dirty="0" smtClean="0">
                <a:latin typeface="Britannic Bold" panose="020B0903060703020204" pitchFamily="34" charset="0"/>
              </a:rPr>
              <a:t>Questão </a:t>
            </a:r>
            <a:r>
              <a:rPr lang="pt-BR" sz="3000" dirty="0">
                <a:latin typeface="Britannic Bold" panose="020B0903060703020204" pitchFamily="34" charset="0"/>
              </a:rPr>
              <a:t>5</a:t>
            </a:r>
          </a:p>
        </p:txBody>
      </p:sp>
      <p:sp>
        <p:nvSpPr>
          <p:cNvPr id="3" name="Espaço Reservado para Conteúdo 2"/>
          <p:cNvSpPr>
            <a:spLocks noGrp="1"/>
          </p:cNvSpPr>
          <p:nvPr>
            <p:ph idx="1"/>
          </p:nvPr>
        </p:nvSpPr>
        <p:spPr>
          <a:xfrm>
            <a:off x="710901" y="705397"/>
            <a:ext cx="10813869" cy="4351338"/>
          </a:xfrm>
        </p:spPr>
        <p:txBody>
          <a:bodyPr>
            <a:normAutofit/>
          </a:bodyPr>
          <a:lstStyle/>
          <a:p>
            <a:pPr marL="0" indent="0">
              <a:buNone/>
            </a:pPr>
            <a:r>
              <a:rPr lang="pt-BR" sz="2500" dirty="0" smtClean="0">
                <a:latin typeface="Arial Narrow" panose="020B0606020202030204" pitchFamily="34" charset="0"/>
                <a:cs typeface="Times New Roman" panose="02020603050405020304" pitchFamily="18" charset="0"/>
              </a:rPr>
              <a:t>Se aumentarmos (indicado na seta vermelha) a voltagem da bateria, o que irá acontecer com a intensidade da corrente e o brilho da lâmpada? Explique utilizando os conceitos da primeira Lei de Ohm. </a:t>
            </a:r>
            <a:endParaRPr lang="pt-BR" sz="2500" dirty="0">
              <a:latin typeface="Arial Narrow" panose="020B0606020202030204" pitchFamily="34" charset="0"/>
              <a:cs typeface="Times New Roman" panose="02020603050405020304" pitchFamily="18" charset="0"/>
            </a:endParaRPr>
          </a:p>
        </p:txBody>
      </p:sp>
      <p:sp>
        <p:nvSpPr>
          <p:cNvPr id="7" name="Espaço Reservado para Conteúdo 2"/>
          <p:cNvSpPr txBox="1">
            <a:spLocks/>
          </p:cNvSpPr>
          <p:nvPr/>
        </p:nvSpPr>
        <p:spPr>
          <a:xfrm>
            <a:off x="689065" y="875213"/>
            <a:ext cx="1081386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pt-BR" sz="2500" dirty="0">
              <a:latin typeface="Arial Narrow" panose="020B0606020202030204" pitchFamily="34" charset="0"/>
              <a:cs typeface="Times New Roman" panose="02020603050405020304" pitchFamily="18" charset="0"/>
            </a:endParaRPr>
          </a:p>
        </p:txBody>
      </p:sp>
      <p:pic>
        <p:nvPicPr>
          <p:cNvPr id="4" name="Imagem 3"/>
          <p:cNvPicPr>
            <a:picLocks noChangeAspect="1"/>
          </p:cNvPicPr>
          <p:nvPr/>
        </p:nvPicPr>
        <p:blipFill>
          <a:blip r:embed="rId2"/>
          <a:stretch>
            <a:fillRect/>
          </a:stretch>
        </p:blipFill>
        <p:spPr>
          <a:xfrm>
            <a:off x="3823743" y="1910030"/>
            <a:ext cx="5516200" cy="4663701"/>
          </a:xfrm>
          <a:prstGeom prst="rect">
            <a:avLst/>
          </a:prstGeom>
        </p:spPr>
      </p:pic>
    </p:spTree>
    <p:extLst>
      <p:ext uri="{BB962C8B-B14F-4D97-AF65-F5344CB8AC3E}">
        <p14:creationId xmlns:p14="http://schemas.microsoft.com/office/powerpoint/2010/main" val="2208181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sz="3800" dirty="0" smtClean="0">
                <a:latin typeface="Berlin Sans FB Demi" panose="020E0802020502020306" pitchFamily="34" charset="0"/>
              </a:rPr>
              <a:t>Resistores </a:t>
            </a:r>
            <a:endParaRPr lang="pt-BR" sz="3800" dirty="0">
              <a:latin typeface="Berlin Sans FB Demi" panose="020E0802020502020306" pitchFamily="34" charset="0"/>
            </a:endParaRPr>
          </a:p>
        </p:txBody>
      </p:sp>
      <p:sp>
        <p:nvSpPr>
          <p:cNvPr id="3" name="Espaço Reservado para Conteúdo 2"/>
          <p:cNvSpPr>
            <a:spLocks noGrp="1"/>
          </p:cNvSpPr>
          <p:nvPr>
            <p:ph idx="1"/>
          </p:nvPr>
        </p:nvSpPr>
        <p:spPr/>
        <p:txBody>
          <a:bodyPr/>
          <a:lstStyle/>
          <a:p>
            <a:endParaRPr lang="pt-BR"/>
          </a:p>
        </p:txBody>
      </p:sp>
      <p:sp>
        <p:nvSpPr>
          <p:cNvPr id="4" name="Espaço Reservado para Conteúdo 2"/>
          <p:cNvSpPr txBox="1">
            <a:spLocks/>
          </p:cNvSpPr>
          <p:nvPr/>
        </p:nvSpPr>
        <p:spPr>
          <a:xfrm>
            <a:off x="511629" y="1825625"/>
            <a:ext cx="10515600" cy="482468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pt-BR" sz="4000" b="1" dirty="0" smtClean="0">
                <a:solidFill>
                  <a:srgbClr val="0070C0"/>
                </a:solidFill>
                <a:latin typeface="Arial Narrow" panose="020B0606020202030204" pitchFamily="34" charset="0"/>
              </a:rPr>
              <a:t>Ôhmicos</a:t>
            </a:r>
            <a:endParaRPr lang="pt-BR" sz="4000" b="1" dirty="0" smtClean="0">
              <a:solidFill>
                <a:srgbClr val="0070C0"/>
              </a:solidFill>
              <a:latin typeface="Arial Narrow" panose="020B0606020202030204" pitchFamily="34" charset="0"/>
            </a:endParaRPr>
          </a:p>
          <a:p>
            <a:r>
              <a:rPr lang="pt-BR" sz="4000" b="1" dirty="0" smtClean="0">
                <a:solidFill>
                  <a:srgbClr val="FF0000"/>
                </a:solidFill>
                <a:latin typeface="Arial Narrow" panose="020B0606020202030204" pitchFamily="34" charset="0"/>
              </a:rPr>
              <a:t>Não </a:t>
            </a:r>
            <a:r>
              <a:rPr lang="pt-BR" sz="4000" b="1" dirty="0" smtClean="0">
                <a:solidFill>
                  <a:srgbClr val="FF0000"/>
                </a:solidFill>
                <a:latin typeface="Arial Narrow" panose="020B0606020202030204" pitchFamily="34" charset="0"/>
              </a:rPr>
              <a:t>Ôhmicos</a:t>
            </a:r>
            <a:endParaRPr lang="pt-BR" sz="4000" dirty="0">
              <a:solidFill>
                <a:srgbClr val="FF0000"/>
              </a:solidFill>
              <a:latin typeface="Arial Narrow" panose="020B0606020202030204" pitchFamily="34" charset="0"/>
            </a:endParaRPr>
          </a:p>
        </p:txBody>
      </p:sp>
      <p:pic>
        <p:nvPicPr>
          <p:cNvPr id="5" name="Imagem 4"/>
          <p:cNvPicPr>
            <a:picLocks noChangeAspect="1"/>
          </p:cNvPicPr>
          <p:nvPr/>
        </p:nvPicPr>
        <p:blipFill>
          <a:blip r:embed="rId2"/>
          <a:stretch>
            <a:fillRect/>
          </a:stretch>
        </p:blipFill>
        <p:spPr>
          <a:xfrm>
            <a:off x="3892732" y="1571945"/>
            <a:ext cx="7572294" cy="4435201"/>
          </a:xfrm>
          <a:prstGeom prst="rect">
            <a:avLst/>
          </a:prstGeom>
        </p:spPr>
      </p:pic>
      <p:pic>
        <p:nvPicPr>
          <p:cNvPr id="6" name="Imagem 5"/>
          <p:cNvPicPr>
            <a:picLocks noChangeAspect="1"/>
          </p:cNvPicPr>
          <p:nvPr/>
        </p:nvPicPr>
        <p:blipFill>
          <a:blip r:embed="rId3"/>
          <a:stretch>
            <a:fillRect/>
          </a:stretch>
        </p:blipFill>
        <p:spPr>
          <a:xfrm>
            <a:off x="949426" y="3160462"/>
            <a:ext cx="2131704" cy="1544996"/>
          </a:xfrm>
          <a:prstGeom prst="rect">
            <a:avLst/>
          </a:prstGeom>
        </p:spPr>
      </p:pic>
    </p:spTree>
    <p:extLst>
      <p:ext uri="{BB962C8B-B14F-4D97-AF65-F5344CB8AC3E}">
        <p14:creationId xmlns:p14="http://schemas.microsoft.com/office/powerpoint/2010/main" val="1080304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
            <a:ext cx="10515600" cy="1045028"/>
          </a:xfrm>
        </p:spPr>
        <p:txBody>
          <a:bodyPr>
            <a:normAutofit/>
          </a:bodyPr>
          <a:lstStyle/>
          <a:p>
            <a:pPr algn="ctr"/>
            <a:r>
              <a:rPr lang="pt-BR" sz="3000" dirty="0" smtClean="0">
                <a:latin typeface="Britannic Bold" panose="020B0903060703020204" pitchFamily="34" charset="0"/>
              </a:rPr>
              <a:t>Questão </a:t>
            </a:r>
            <a:r>
              <a:rPr lang="pt-BR" sz="3000" dirty="0" smtClean="0">
                <a:latin typeface="Britannic Bold" panose="020B0903060703020204" pitchFamily="34" charset="0"/>
              </a:rPr>
              <a:t>6</a:t>
            </a:r>
            <a:endParaRPr lang="pt-BR" sz="3000" dirty="0">
              <a:latin typeface="Britannic Bold" panose="020B0903060703020204" pitchFamily="34" charset="0"/>
            </a:endParaRPr>
          </a:p>
        </p:txBody>
      </p:sp>
      <p:sp>
        <p:nvSpPr>
          <p:cNvPr id="3" name="Espaço Reservado para Conteúdo 2"/>
          <p:cNvSpPr>
            <a:spLocks noGrp="1"/>
          </p:cNvSpPr>
          <p:nvPr>
            <p:ph idx="1"/>
          </p:nvPr>
        </p:nvSpPr>
        <p:spPr>
          <a:xfrm>
            <a:off x="710901" y="705397"/>
            <a:ext cx="10813869" cy="4351338"/>
          </a:xfrm>
        </p:spPr>
        <p:txBody>
          <a:bodyPr>
            <a:normAutofit/>
          </a:bodyPr>
          <a:lstStyle/>
          <a:p>
            <a:pPr marL="0" indent="0">
              <a:buNone/>
            </a:pPr>
            <a:r>
              <a:rPr lang="pt-BR" sz="2500" dirty="0" smtClean="0">
                <a:latin typeface="Arial Narrow" panose="020B0606020202030204" pitchFamily="34" charset="0"/>
                <a:cs typeface="Times New Roman" panose="02020603050405020304" pitchFamily="18" charset="0"/>
              </a:rPr>
              <a:t>No OA “</a:t>
            </a:r>
            <a:r>
              <a:rPr lang="pt-BR" sz="2500" dirty="0" err="1">
                <a:latin typeface="Arial Narrow" panose="020B0606020202030204" pitchFamily="34" charset="0"/>
              </a:rPr>
              <a:t>Circuit</a:t>
            </a:r>
            <a:r>
              <a:rPr lang="pt-BR" sz="2500" dirty="0">
                <a:latin typeface="Arial Narrow" panose="020B0606020202030204" pitchFamily="34" charset="0"/>
              </a:rPr>
              <a:t> </a:t>
            </a:r>
            <a:r>
              <a:rPr lang="pt-BR" sz="2500" dirty="0" err="1">
                <a:latin typeface="Arial Narrow" panose="020B0606020202030204" pitchFamily="34" charset="0"/>
              </a:rPr>
              <a:t>Construction</a:t>
            </a:r>
            <a:r>
              <a:rPr lang="pt-BR" sz="2500" dirty="0">
                <a:latin typeface="Arial Narrow" panose="020B0606020202030204" pitchFamily="34" charset="0"/>
              </a:rPr>
              <a:t> Kit: DC (</a:t>
            </a:r>
            <a:r>
              <a:rPr lang="pt-BR" sz="2500" dirty="0" smtClean="0">
                <a:latin typeface="Arial Narrow" panose="020B0606020202030204" pitchFamily="34" charset="0"/>
              </a:rPr>
              <a:t>HTML5)</a:t>
            </a:r>
            <a:r>
              <a:rPr lang="pt-BR" sz="2500" dirty="0" smtClean="0">
                <a:latin typeface="Arial Narrow" panose="020B0606020202030204" pitchFamily="34" charset="0"/>
                <a:cs typeface="Times New Roman" panose="02020603050405020304" pitchFamily="18" charset="0"/>
              </a:rPr>
              <a:t>” altere (indicado na seta vermelha) os valores da voltagem da bateria, calcule os valores de intensidade da corrente pela fórmula da 1ª Lei de Ohm para cada voltagem, colete essas informações em uma tabela (como é mostrada abaixo) e monte um gráfico Voltagem (V) x Corrente (i), demonstrando se o resistor em questão é </a:t>
            </a:r>
            <a:r>
              <a:rPr lang="pt-BR" sz="2500" dirty="0" smtClean="0">
                <a:latin typeface="Arial Narrow" panose="020B0606020202030204" pitchFamily="34" charset="0"/>
                <a:cs typeface="Times New Roman" panose="02020603050405020304" pitchFamily="18" charset="0"/>
              </a:rPr>
              <a:t>Ô</a:t>
            </a:r>
            <a:r>
              <a:rPr lang="pt-BR" sz="2500" dirty="0" smtClean="0">
                <a:latin typeface="Arial Narrow" panose="020B0606020202030204" pitchFamily="34" charset="0"/>
                <a:cs typeface="Times New Roman" panose="02020603050405020304" pitchFamily="18" charset="0"/>
              </a:rPr>
              <a:t>hmico ou Não-Ôhmico. </a:t>
            </a:r>
            <a:endParaRPr lang="pt-BR" sz="2500" dirty="0">
              <a:latin typeface="Arial Narrow" panose="020B0606020202030204" pitchFamily="34" charset="0"/>
              <a:cs typeface="Times New Roman" panose="02020603050405020304" pitchFamily="18" charset="0"/>
            </a:endParaRPr>
          </a:p>
        </p:txBody>
      </p:sp>
      <p:sp>
        <p:nvSpPr>
          <p:cNvPr id="7" name="Espaço Reservado para Conteúdo 2"/>
          <p:cNvSpPr txBox="1">
            <a:spLocks/>
          </p:cNvSpPr>
          <p:nvPr/>
        </p:nvSpPr>
        <p:spPr>
          <a:xfrm>
            <a:off x="689065" y="875213"/>
            <a:ext cx="1081386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pt-BR" sz="2500" dirty="0">
              <a:latin typeface="Arial Narrow" panose="020B0606020202030204" pitchFamily="34" charset="0"/>
              <a:cs typeface="Times New Roman" panose="02020603050405020304" pitchFamily="18" charset="0"/>
            </a:endParaRPr>
          </a:p>
        </p:txBody>
      </p:sp>
      <p:pic>
        <p:nvPicPr>
          <p:cNvPr id="4" name="Imagem 3"/>
          <p:cNvPicPr>
            <a:picLocks noChangeAspect="1"/>
          </p:cNvPicPr>
          <p:nvPr/>
        </p:nvPicPr>
        <p:blipFill>
          <a:blip r:embed="rId2"/>
          <a:stretch>
            <a:fillRect/>
          </a:stretch>
        </p:blipFill>
        <p:spPr>
          <a:xfrm>
            <a:off x="1181786" y="2576887"/>
            <a:ext cx="4996945" cy="3928416"/>
          </a:xfrm>
          <a:prstGeom prst="rect">
            <a:avLst/>
          </a:prstGeom>
        </p:spPr>
      </p:pic>
      <p:pic>
        <p:nvPicPr>
          <p:cNvPr id="5" name="Imagem 4"/>
          <p:cNvPicPr>
            <a:picLocks noChangeAspect="1"/>
          </p:cNvPicPr>
          <p:nvPr/>
        </p:nvPicPr>
        <p:blipFill>
          <a:blip r:embed="rId3"/>
          <a:stretch>
            <a:fillRect/>
          </a:stretch>
        </p:blipFill>
        <p:spPr>
          <a:xfrm>
            <a:off x="6684437" y="2576887"/>
            <a:ext cx="4197195" cy="3022850"/>
          </a:xfrm>
          <a:prstGeom prst="rect">
            <a:avLst/>
          </a:prstGeom>
        </p:spPr>
      </p:pic>
    </p:spTree>
    <p:extLst>
      <p:ext uri="{BB962C8B-B14F-4D97-AF65-F5344CB8AC3E}">
        <p14:creationId xmlns:p14="http://schemas.microsoft.com/office/powerpoint/2010/main" val="283716905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476</TotalTime>
  <Words>332</Words>
  <Application>Microsoft Office PowerPoint</Application>
  <PresentationFormat>Widescreen</PresentationFormat>
  <Paragraphs>21</Paragraphs>
  <Slides>9</Slides>
  <Notes>0</Notes>
  <HiddenSlides>0</HiddenSlides>
  <MMClips>0</MMClips>
  <ScaleCrop>false</ScaleCrop>
  <HeadingPairs>
    <vt:vector size="6" baseType="variant">
      <vt:variant>
        <vt:lpstr>Fontes usadas</vt:lpstr>
      </vt:variant>
      <vt:variant>
        <vt:i4>8</vt:i4>
      </vt:variant>
      <vt:variant>
        <vt:lpstr>Tema</vt:lpstr>
      </vt:variant>
      <vt:variant>
        <vt:i4>1</vt:i4>
      </vt:variant>
      <vt:variant>
        <vt:lpstr>Títulos de slides</vt:lpstr>
      </vt:variant>
      <vt:variant>
        <vt:i4>9</vt:i4>
      </vt:variant>
    </vt:vector>
  </HeadingPairs>
  <TitlesOfParts>
    <vt:vector size="18" baseType="lpstr">
      <vt:lpstr>Adobe Caslon Pro Bold</vt:lpstr>
      <vt:lpstr>Arial</vt:lpstr>
      <vt:lpstr>Arial Narrow</vt:lpstr>
      <vt:lpstr>Berlin Sans FB Demi</vt:lpstr>
      <vt:lpstr>Britannic Bold</vt:lpstr>
      <vt:lpstr>Calibri</vt:lpstr>
      <vt:lpstr>Calibri Light</vt:lpstr>
      <vt:lpstr>Times New Roman</vt:lpstr>
      <vt:lpstr>Tema do Office</vt:lpstr>
      <vt:lpstr>Atividade PHet sobre Circuitos Elétricos utilizando  o OA “Circuit Construction Kit: DC (HTML5)”</vt:lpstr>
      <vt:lpstr>Resistência elétrica (1ª Lei de Ohm)</vt:lpstr>
      <vt:lpstr>Questão 1</vt:lpstr>
      <vt:lpstr>Questão 2</vt:lpstr>
      <vt:lpstr>Questão 3</vt:lpstr>
      <vt:lpstr>Questão 4</vt:lpstr>
      <vt:lpstr>Questão 5</vt:lpstr>
      <vt:lpstr>Resistores </vt:lpstr>
      <vt:lpstr>Questão 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Osmar Cavalcante</dc:creator>
  <cp:lastModifiedBy>Osmar Cavalcante</cp:lastModifiedBy>
  <cp:revision>45</cp:revision>
  <dcterms:created xsi:type="dcterms:W3CDTF">2018-08-26T02:32:38Z</dcterms:created>
  <dcterms:modified xsi:type="dcterms:W3CDTF">2018-09-08T22:28:38Z</dcterms:modified>
</cp:coreProperties>
</file>