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0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8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08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2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99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8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32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2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8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55F14-309C-4C49-8EE5-255F55BA4E76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FB693-C0E2-4B30-86C5-5DE8CE9CD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tinyurl.com/EqualityExplorer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611" y="462572"/>
            <a:ext cx="9703525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Ticket to Start: </a:t>
            </a:r>
            <a:r>
              <a:rPr lang="en-US" sz="2800" dirty="0" smtClean="0"/>
              <a:t>On your desk, or the whiteboard, answer the following question(s). </a:t>
            </a:r>
            <a:endParaRPr lang="en-US" sz="2700" dirty="0"/>
          </a:p>
        </p:txBody>
      </p:sp>
      <p:sp>
        <p:nvSpPr>
          <p:cNvPr id="5" name="Rectangle 4"/>
          <p:cNvSpPr/>
          <p:nvPr/>
        </p:nvSpPr>
        <p:spPr>
          <a:xfrm>
            <a:off x="1005841" y="3187266"/>
            <a:ext cx="81453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647" y="2305540"/>
            <a:ext cx="10815357" cy="3610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022" y="414174"/>
            <a:ext cx="1671910" cy="1632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9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7607" y="935583"/>
            <a:ext cx="111091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Goal 2: Writing Inequalities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Practice writing inequalities using words and symbols under the “Goal 2: Writing Inequalities” section on your activity sheet. Once you have completed parts A and B, pause to discuss your answers with your partner and with the class.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0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</a:t>
            </a:r>
            <a:r>
              <a:rPr lang="en-US" sz="2800" dirty="0" smtClean="0"/>
              <a:t>To read, </a:t>
            </a:r>
            <a:r>
              <a:rPr lang="en-US" sz="2800" dirty="0"/>
              <a:t>write graph, and identify solutions of inequalities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077" y="979715"/>
            <a:ext cx="9395783" cy="28454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6706" y="4071229"/>
            <a:ext cx="9934063" cy="2590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29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7607" y="935583"/>
            <a:ext cx="111091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Goal 3: Graphing Inequalities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Step 1:</a:t>
            </a:r>
            <a:r>
              <a:rPr lang="en-US" dirty="0"/>
              <a:t> Using the “Variables” tab, create an inequality with the variable on the left. Follow the directions/answer the questions on the activity sheet under “Goal 3: Graphing Inequalities Variables Activity</a:t>
            </a:r>
            <a:r>
              <a:rPr lang="en-US" dirty="0" smtClean="0"/>
              <a:t>”. Once you have completed 1-3, pause to discuss with your partner and with the class.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074" name="Picture 2" descr="https://lh6.googleusercontent.com/NYf8H1-e62B2wUtgbgcFNOCro8WS9nuPjGn0B9kRzwb0xzNC80PzwIW7SviRJsM0tOquamPUnmqzpdONq9Luv_r7psr9qlhUvcNmU8cV4khK9QOJflGJOA3VlhX0PXw3SrDXFJH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528" y="3111252"/>
            <a:ext cx="4756059" cy="347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7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169" y="1155518"/>
            <a:ext cx="10681442" cy="348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66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75533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57761" y="1058091"/>
                <a:ext cx="11109101" cy="56258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Step 2:</a:t>
                </a:r>
                <a:r>
                  <a:rPr lang="en-US" dirty="0"/>
                  <a:t> </a:t>
                </a:r>
                <a:r>
                  <a:rPr lang="en-US" dirty="0" smtClean="0"/>
                  <a:t>In your notes, practice </a:t>
                </a:r>
                <a:r>
                  <a:rPr lang="en-US" dirty="0"/>
                  <a:t>graphing inequalities on a number line. 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>
                  <a:solidFill>
                    <a:srgbClr val="0033CC"/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0033CC"/>
                    </a:solidFill>
                  </a:rPr>
                  <a:t>	</a:t>
                </a:r>
                <a:r>
                  <a:rPr lang="en-US" dirty="0" smtClean="0">
                    <a:solidFill>
                      <a:srgbClr val="0033CC"/>
                    </a:solidFill>
                  </a:rPr>
                  <a:t>		      Open </a:t>
                </a:r>
                <a:r>
                  <a:rPr lang="en-US" dirty="0">
                    <a:solidFill>
                      <a:srgbClr val="0033CC"/>
                    </a:solidFill>
                  </a:rPr>
                  <a:t>circle:        &lt;, &gt; critical value is not a </a:t>
                </a:r>
                <a:r>
                  <a:rPr lang="en-US" dirty="0" smtClean="0">
                    <a:solidFill>
                      <a:srgbClr val="0033CC"/>
                    </a:solidFill>
                  </a:rPr>
                  <a:t>solution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                                      </a:t>
                </a:r>
                <a:r>
                  <a:rPr lang="en-US" dirty="0" smtClean="0">
                    <a:solidFill>
                      <a:srgbClr val="0033CC"/>
                    </a:solidFill>
                  </a:rPr>
                  <a:t>Closed circle:    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33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0033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≥</m:t>
                    </m:r>
                  </m:oMath>
                </a14:m>
                <a:r>
                  <a:rPr lang="en-US" dirty="0" smtClean="0">
                    <a:solidFill>
                      <a:srgbClr val="0033CC"/>
                    </a:solidFill>
                  </a:rPr>
                  <a:t> critical value IS a solution</a:t>
                </a:r>
              </a:p>
              <a:p>
                <a:pPr marL="0" indent="0">
                  <a:buNone/>
                </a:pPr>
                <a:r>
                  <a:rPr lang="en-US" dirty="0" smtClean="0"/>
                  <a:t>Graph.</a:t>
                </a:r>
              </a:p>
              <a:p>
                <a:pPr marL="514350" indent="-514350">
                  <a:buAutoNum type="alphaUcPeriod"/>
                </a:pPr>
                <a:r>
                  <a:rPr lang="en-US" dirty="0" smtClean="0"/>
                  <a:t>n &lt; 1</a:t>
                </a:r>
              </a:p>
              <a:p>
                <a:pPr marL="514350" indent="-514350">
                  <a:buAutoNum type="alphaUcPeriod"/>
                </a:pPr>
                <a:r>
                  <a:rPr lang="en-US" dirty="0" smtClean="0"/>
                  <a:t>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dirty="0" smtClean="0"/>
                  <a:t> 0</a:t>
                </a:r>
              </a:p>
              <a:p>
                <a:pPr marL="514350" indent="-514350">
                  <a:buAutoNum type="alphaUcPeriod"/>
                </a:pPr>
                <a:r>
                  <a:rPr lang="en-US" dirty="0" smtClean="0"/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 smtClean="0"/>
                  <a:t> -3</a:t>
                </a:r>
              </a:p>
              <a:p>
                <a:pPr marL="514350" indent="-514350">
                  <a:buAutoNum type="alphaUcPeriod"/>
                </a:pPr>
                <a:r>
                  <a:rPr lang="en-US" dirty="0" smtClean="0"/>
                  <a:t>10 &lt; r</a:t>
                </a:r>
              </a:p>
              <a:p>
                <a:pPr marL="514350" indent="-514350">
                  <a:buAutoNum type="alphaUcPeriod"/>
                </a:pPr>
                <a:r>
                  <a:rPr lang="en-US" dirty="0" smtClean="0"/>
                  <a:t>-4 &gt; x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57761" y="1058091"/>
                <a:ext cx="11109101" cy="5625859"/>
              </a:xfrm>
              <a:blipFill>
                <a:blip r:embed="rId2"/>
                <a:stretch>
                  <a:fillRect l="-1152" t="-18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2952204" y="2085491"/>
            <a:ext cx="300446" cy="28577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2952204" y="2528022"/>
            <a:ext cx="300446" cy="28577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220686" y="2085491"/>
            <a:ext cx="13063" cy="4485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74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7814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1" y="1214846"/>
            <a:ext cx="11170920" cy="548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Step </a:t>
            </a:r>
            <a:r>
              <a:rPr lang="en-US" b="1" dirty="0" smtClean="0"/>
              <a:t>3:</a:t>
            </a:r>
            <a:r>
              <a:rPr lang="en-US" dirty="0" smtClean="0"/>
              <a:t> In your notes, write the inequality for each graph.</a:t>
            </a:r>
          </a:p>
          <a:p>
            <a:pPr marL="0" indent="0">
              <a:buNone/>
            </a:pPr>
            <a:r>
              <a:rPr lang="en-US" dirty="0" smtClean="0"/>
              <a:t>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D.  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525994" y="1951723"/>
            <a:ext cx="28887" cy="4671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5169" y="2025352"/>
            <a:ext cx="2590800" cy="4095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3744" y="2890922"/>
            <a:ext cx="2562225" cy="457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3744" y="3830354"/>
            <a:ext cx="2762250" cy="457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7118" y="4850410"/>
            <a:ext cx="2676525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08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14" y="1005840"/>
            <a:ext cx="8048080" cy="570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289" y="1032101"/>
            <a:ext cx="9463359" cy="546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18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Ticket to Leave: </a:t>
            </a:r>
            <a:r>
              <a:rPr lang="en-US" sz="2800" dirty="0" smtClean="0"/>
              <a:t>On your ticket to leave, answer the following questions. Show all work.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38199" y="1867437"/>
            <a:ext cx="108944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A. Write the expression in words AND graph it on a number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line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x &gt; -13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prstClr val="black"/>
                </a:solidFill>
                <a:latin typeface="Calibri"/>
              </a:rPr>
              <a:t>B. Is 4 a solution to 3x – 5 &gt; 14?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508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 smtClean="0"/>
              <a:t>Agenda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608" y="1825625"/>
            <a:ext cx="10993192" cy="488426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Warm-up</a:t>
            </a:r>
          </a:p>
          <a:p>
            <a:pPr marL="514350" indent="-514350">
              <a:buAutoNum type="arabicPeriod"/>
            </a:pPr>
            <a:r>
              <a:rPr lang="en-US" dirty="0" smtClean="0"/>
              <a:t>Homework Point Sheets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PhET</a:t>
            </a:r>
            <a:r>
              <a:rPr lang="en-US" dirty="0" smtClean="0"/>
              <a:t> Activity/Exploration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Ticket to Leave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 smtClean="0"/>
              <a:t>Objectives/ELRs – Chapter 3 Solving Inequalities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ELR 3.1 To </a:t>
            </a:r>
            <a:r>
              <a:rPr lang="en-US" dirty="0" smtClean="0"/>
              <a:t>read, write, </a:t>
            </a:r>
            <a:r>
              <a:rPr lang="en-US" dirty="0"/>
              <a:t>graph, and identify solutions of inequalities</a:t>
            </a:r>
          </a:p>
        </p:txBody>
      </p:sp>
    </p:spTree>
    <p:extLst>
      <p:ext uri="{BB962C8B-B14F-4D97-AF65-F5344CB8AC3E}">
        <p14:creationId xmlns:p14="http://schemas.microsoft.com/office/powerpoint/2010/main" val="217075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read, write, 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418" y="1041854"/>
            <a:ext cx="111091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Goal </a:t>
            </a:r>
            <a:r>
              <a:rPr lang="en-US" b="1" dirty="0"/>
              <a:t>1: Reading Inequalities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Step 1: </a:t>
            </a:r>
            <a:r>
              <a:rPr lang="en-US" dirty="0"/>
              <a:t>Using the </a:t>
            </a:r>
            <a:r>
              <a:rPr lang="en-US" dirty="0" err="1"/>
              <a:t>PhET</a:t>
            </a:r>
            <a:r>
              <a:rPr lang="en-US" dirty="0"/>
              <a:t> link on our classroom page, go to the </a:t>
            </a:r>
            <a:r>
              <a:rPr lang="en-US" u="sng" dirty="0">
                <a:hlinkClick r:id="rId2"/>
              </a:rPr>
              <a:t>Equality Explorer</a:t>
            </a:r>
            <a:r>
              <a:rPr lang="en-US" dirty="0"/>
              <a:t> simulation.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8339" y="2645299"/>
            <a:ext cx="6747102" cy="328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2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418" y="1041854"/>
            <a:ext cx="111091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Step 2:</a:t>
            </a:r>
            <a:r>
              <a:rPr lang="en-US" dirty="0"/>
              <a:t> Using the “Basics” tab use 5 minutes to play around and see what relationships you can find between the animals, fruit, and/or coins. Answer the questions on the activity sheet under “Goal 1: Reading Inequalities Exploration”. </a:t>
            </a:r>
            <a:r>
              <a:rPr lang="en-US" dirty="0" smtClean="0"/>
              <a:t>Once </a:t>
            </a:r>
            <a:r>
              <a:rPr lang="en-US" dirty="0" smtClean="0"/>
              <a:t>you have completed questions 1-6 pause to discuss your answers with your </a:t>
            </a:r>
            <a:r>
              <a:rPr lang="en-US" dirty="0" smtClean="0"/>
              <a:t>partner and with the class.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30" name="Picture 6" descr="https://lh5.googleusercontent.com/iw5_Ylc5CzSbcL7lMwUSnbHKGDnOzaQK6muczDTOSW1mK3lll7kZhgt1vBj5GS6B8Wtf1FOr7tbShSCiHU2mBFG7dHyxlXvgFTN4n3U8JMR4KvU8iOj484J8b32x0pxTwSifd4_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164" y="3386861"/>
            <a:ext cx="4586242" cy="3033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096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</a:t>
            </a:r>
            <a:r>
              <a:rPr lang="en-US" sz="2800" dirty="0" smtClean="0"/>
              <a:t>To read, write, </a:t>
            </a:r>
            <a:r>
              <a:rPr lang="en-US" sz="2800" dirty="0"/>
              <a:t>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418" y="1041854"/>
            <a:ext cx="111091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168" y="1041854"/>
            <a:ext cx="8900527" cy="537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07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418" y="1041854"/>
            <a:ext cx="111091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Step 3: </a:t>
            </a:r>
            <a:r>
              <a:rPr lang="en-US" dirty="0"/>
              <a:t>Using the “Numbers” tab, create a numerical inequality of your choice. Answer the questions under “Goal 1: Reading Inequalities Numbers Activity”. </a:t>
            </a:r>
            <a:r>
              <a:rPr lang="en-US" dirty="0" smtClean="0"/>
              <a:t>Once </a:t>
            </a:r>
            <a:r>
              <a:rPr lang="en-US" dirty="0"/>
              <a:t>you have completed questions </a:t>
            </a:r>
            <a:r>
              <a:rPr lang="en-US" dirty="0" smtClean="0"/>
              <a:t>1-3 </a:t>
            </a:r>
            <a:r>
              <a:rPr lang="en-US" dirty="0"/>
              <a:t>pause to discuss your answers with your </a:t>
            </a:r>
            <a:r>
              <a:rPr lang="en-US" dirty="0" smtClean="0"/>
              <a:t>partner and with the class.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 descr="https://lh4.googleusercontent.com/K7Bm-0wHbPUUTypQLl2arIhfoSi1fVfHyjgVat1XHLIVT5xf6zXTK2-dpBFBl8mIKOUEYOj3ze_mJWfD2OIffjs6yExgIoskEjXc6NVAm32VLHybgYuw3Dkl9BtuN-ZDUI3ZDAl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848" y="2851763"/>
            <a:ext cx="4183336" cy="3172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67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418" y="1041854"/>
            <a:ext cx="111091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998" y="1316627"/>
            <a:ext cx="10059889" cy="239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28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169" y="159063"/>
            <a:ext cx="10515600" cy="69002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/>
              <a:t>ELR 3.1 To </a:t>
            </a:r>
            <a:r>
              <a:rPr lang="en-US" sz="2800" dirty="0" smtClean="0"/>
              <a:t>read, write, </a:t>
            </a:r>
            <a:r>
              <a:rPr lang="en-US" sz="2800" dirty="0"/>
              <a:t>graph, and identify solutions of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418" y="1041853"/>
            <a:ext cx="11109101" cy="56985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Step 4:</a:t>
            </a:r>
            <a:r>
              <a:rPr lang="en-US" dirty="0"/>
              <a:t> As a </a:t>
            </a:r>
            <a:r>
              <a:rPr lang="en-US" dirty="0" smtClean="0"/>
              <a:t>class we will read </a:t>
            </a:r>
            <a:r>
              <a:rPr lang="en-US" dirty="0"/>
              <a:t>the following inequalities out loud.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A. </a:t>
            </a:r>
            <a:r>
              <a:rPr lang="en-US" dirty="0" smtClean="0"/>
              <a:t> x </a:t>
            </a:r>
            <a:r>
              <a:rPr lang="en-US" dirty="0"/>
              <a:t>&lt; 3     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smtClean="0"/>
              <a:t> x </a:t>
            </a:r>
            <a:r>
              <a:rPr lang="en-US" dirty="0"/>
              <a:t>&gt; -7 </a:t>
            </a:r>
            <a:r>
              <a:rPr lang="en-US" dirty="0" smtClean="0"/>
              <a:t>       </a:t>
            </a:r>
          </a:p>
          <a:p>
            <a:pPr marL="0" indent="0">
              <a:buNone/>
            </a:pPr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smtClean="0"/>
              <a:t> y ≥ </a:t>
            </a:r>
            <a:r>
              <a:rPr lang="en-US" dirty="0"/>
              <a:t>4    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D. z  ≤ 9 </a:t>
            </a:r>
            <a:r>
              <a:rPr lang="en-US" dirty="0"/>
              <a:t>   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E.  x </a:t>
            </a:r>
            <a:r>
              <a:rPr lang="en-US" dirty="0"/>
              <a:t>&gt; -1    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F.  12 </a:t>
            </a:r>
            <a:r>
              <a:rPr lang="en-US" dirty="0"/>
              <a:t>&gt; x 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</a:t>
            </a:r>
            <a:r>
              <a:rPr lang="en-US" dirty="0"/>
              <a:t>. -</a:t>
            </a:r>
            <a:r>
              <a:rPr lang="en-US" dirty="0" smtClean="0"/>
              <a:t>4 ≥ </a:t>
            </a:r>
            <a:r>
              <a:rPr lang="en-US" dirty="0"/>
              <a:t>x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Class discussion: </a:t>
            </a:r>
            <a:r>
              <a:rPr lang="en-US" dirty="0" smtClean="0"/>
              <a:t>What </a:t>
            </a:r>
            <a:r>
              <a:rPr lang="en-US" dirty="0"/>
              <a:t>does it mean to be a solution of an inequality? What are some solutions to the inequalities (A-G)? What are the pitfalls of having the variable on the right side in F-G when trying to list solutions? Is there a better way to write the inequalities? How would we do that? Should we always write inequalities with the variables on the left side? </a:t>
            </a:r>
          </a:p>
        </p:txBody>
      </p:sp>
    </p:spTree>
    <p:extLst>
      <p:ext uri="{BB962C8B-B14F-4D97-AF65-F5344CB8AC3E}">
        <p14:creationId xmlns:p14="http://schemas.microsoft.com/office/powerpoint/2010/main" val="4094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552</Words>
  <Application>Microsoft Office PowerPoint</Application>
  <PresentationFormat>Widescreen</PresentationFormat>
  <Paragraphs>69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Ticket to Start: On your desk, or the whiteboard, answer the following question(s). </vt:lpstr>
      <vt:lpstr>Agenda </vt:lpstr>
      <vt:lpstr>Objectives/ELRs – Chapter 3 Solving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ELR 3.1 To read, write, graph, and identify solutions of inequalities</vt:lpstr>
      <vt:lpstr>Ticket to Leave: On your ticket to leave, answer the following questions. Show all work.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Ticket to Start: On your desk, or the whiteboard, answer the following question(s). </dc:title>
  <dc:creator>Marleene Buttice</dc:creator>
  <cp:lastModifiedBy>Marleene Buttice</cp:lastModifiedBy>
  <cp:revision>7</cp:revision>
  <dcterms:created xsi:type="dcterms:W3CDTF">2018-06-05T18:45:42Z</dcterms:created>
  <dcterms:modified xsi:type="dcterms:W3CDTF">2018-06-06T16:50:29Z</dcterms:modified>
</cp:coreProperties>
</file>