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4.xml"/>
  <Override ContentType="application/vnd.openxmlformats-officedocument.presentationml.comments+xml" PartName="/ppt/comments/comment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Author clrIdx="0" id="0" initials="" lastIdx="3" name="Libby Black"/>
  <p:cmAuthor clrIdx="1" id="1" initials="" lastIdx="2" name="Nancy Kress"/>
  <p:cmAuthor clrIdx="2" id="2" initials="" lastIdx="1" name="Kimberly Struck"/>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0" idx="1" dt="2018-06-06T13:48:05.777">
    <p:pos x="6000" y="0"/>
    <p:text>I know that some of the Sims work differently if you enter in this way rather than search.  Is this one?  Because otherwise the kids could just search for Phet Expression Exchange</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0" idx="2" dt="2018-06-06T13:50:46.449">
    <p:pos x="6000" y="0"/>
    <p:text>I like how you put the questions on the screen shot.</p:tex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1" idx="1" dt="2018-06-06T16:31:16.666">
    <p:pos x="6000" y="0"/>
    <p:text>Maybe I'm missing something obvious - but I'm not sure what coefficient of x this refers to. I'm assuming it's an expression that is, or is equivalent to, 1x, but looking in the activity sheet I'm just not seeing it. Clarify maybe? Or point me in the direction of what I'm missing.</p:text>
  </p:cm>
  <p:cm authorId="2" idx="1" dt="2018-06-06T16:03:08.741">
    <p:pos x="6000" y="100"/>
    <p:text>Thank you.  I rewrote the question.  Does this make more sense?</p:text>
  </p:cm>
  <p:cm authorId="1" idx="2" dt="2018-06-06T16:31:16.666">
    <p:pos x="6000" y="200"/>
    <p:text>Yes! Thanks. I think I would also ask "If not why not?" Some students might say "Yes, it's 1" Others might claim, "Not there's no coefficient because there is only one x so you don't need to write a coefficient." I feel like mathematically both students have the critical idea of the "1", but they are thinking about it differently, and both ways of describing it seem okay to me.</p:tex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m authorId="0" idx="3" dt="2018-06-06T14:02:55.751">
    <p:pos x="6000" y="0"/>
    <p:text>I wonder if the "develop" part should be something they do with a partner as part of the summary activity. Or... maybe it was?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Shape 1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4" name="Shape 11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Share out different definitions of equivalent expressions from students.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0" name="Shape 12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Shape 13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2" name="Shape 13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8" name="Shape 7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4" name="Shape 8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Walk around the room while students are exploring.</a:t>
            </a:r>
            <a:endParaRPr/>
          </a:p>
          <a:p>
            <a:pPr indent="0" lvl="0" marL="0">
              <a:spcBef>
                <a:spcPts val="0"/>
              </a:spcBef>
              <a:spcAft>
                <a:spcPts val="0"/>
              </a:spcAft>
              <a:buNone/>
            </a:pPr>
            <a:r>
              <a:rPr lang="en"/>
              <a:t>Ask questions about what they are doing.</a:t>
            </a:r>
            <a:endParaRPr/>
          </a:p>
          <a:p>
            <a:pPr indent="0" lvl="0" marL="0">
              <a:spcBef>
                <a:spcPts val="0"/>
              </a:spcBef>
              <a:spcAft>
                <a:spcPts val="0"/>
              </a:spcAft>
              <a:buNone/>
            </a:pPr>
            <a:r>
              <a:rPr lang="en"/>
              <a:t>Give students time to share out and demonstrate what they learned.</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Shape 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0" name="Shape 9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Use this to show how to break apart and combine.</a:t>
            </a:r>
            <a:endParaRPr/>
          </a:p>
          <a:p>
            <a:pPr indent="0" lvl="0" marL="0">
              <a:spcBef>
                <a:spcPts val="0"/>
              </a:spcBef>
              <a:spcAft>
                <a:spcPts val="0"/>
              </a:spcAft>
              <a:buNone/>
            </a:pPr>
            <a:r>
              <a:rPr lang="en"/>
              <a:t>Review like terms, combining like terms, and coefficients.</a:t>
            </a:r>
            <a:endParaRPr/>
          </a:p>
          <a:p>
            <a:pPr indent="0" lvl="0" marL="0">
              <a:spcBef>
                <a:spcPts val="0"/>
              </a:spcBef>
              <a:spcAft>
                <a:spcPts val="0"/>
              </a:spcAft>
              <a:buNone/>
            </a:pPr>
            <a:r>
              <a:rPr lang="en"/>
              <a:t>Write those terms and their definitions on the </a:t>
            </a:r>
            <a:r>
              <a:rPr lang="en"/>
              <a:t>whiteboard</a:t>
            </a:r>
            <a:r>
              <a:rPr lang="en"/>
              <a:t> somewhere.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6" name="Shape 9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2" name="Shape 10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Shape 45"/>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Shape 46"/>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comments" Target="../comments/comment4.xml"/><Relationship Id="rId4" Type="http://schemas.openxmlformats.org/officeDocument/2006/relationships/image" Target="../media/image7.png"/><Relationship Id="rId5"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5.png"/><Relationship Id="rId7" Type="http://schemas.openxmlformats.org/officeDocument/2006/relationships/hyperlink" Target="https://phet.colorado.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comments" Target="../comments/commen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comments" Target="../comments/commen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A2C4C9"/>
        </a:solidFill>
      </p:bgPr>
    </p:bg>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t>Equivalent Expression Exploration</a:t>
            </a:r>
            <a:endParaRPr/>
          </a:p>
        </p:txBody>
      </p:sp>
      <p:sp>
        <p:nvSpPr>
          <p:cNvPr id="55" name="Shape 55"/>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PhET Sim Lesson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EAD3"/>
        </a:solidFill>
      </p:bgPr>
    </p:bg>
    <p:spTree>
      <p:nvGrpSpPr>
        <p:cNvPr id="115" name="Shape 115"/>
        <p:cNvGrpSpPr/>
        <p:nvPr/>
      </p:nvGrpSpPr>
      <p:grpSpPr>
        <a:xfrm>
          <a:off x="0" y="0"/>
          <a:ext cx="0" cy="0"/>
          <a:chOff x="0" y="0"/>
          <a:chExt cx="0" cy="0"/>
        </a:xfrm>
      </p:grpSpPr>
      <p:sp>
        <p:nvSpPr>
          <p:cNvPr id="116" name="Shape 1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Discussion Questions</a:t>
            </a:r>
            <a:endParaRPr/>
          </a:p>
        </p:txBody>
      </p:sp>
      <p:sp>
        <p:nvSpPr>
          <p:cNvPr id="117" name="Shape 1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solidFill>
                  <a:schemeClr val="dk1"/>
                </a:solidFill>
                <a:latin typeface="Verdana"/>
                <a:ea typeface="Verdana"/>
                <a:cs typeface="Verdana"/>
                <a:sym typeface="Verdana"/>
              </a:rPr>
              <a:t>In Part 2 you had two different examples, one with coins and one with variables.</a:t>
            </a:r>
            <a:endParaRPr>
              <a:solidFill>
                <a:schemeClr val="dk1"/>
              </a:solidFill>
              <a:latin typeface="Verdana"/>
              <a:ea typeface="Verdana"/>
              <a:cs typeface="Verdana"/>
              <a:sym typeface="Verdana"/>
            </a:endParaRPr>
          </a:p>
          <a:p>
            <a:pPr indent="-342900" lvl="0" marL="457200" rtl="0">
              <a:spcBef>
                <a:spcPts val="0"/>
              </a:spcBef>
              <a:spcAft>
                <a:spcPts val="0"/>
              </a:spcAft>
              <a:buClr>
                <a:schemeClr val="dk1"/>
              </a:buClr>
              <a:buSzPts val="1800"/>
              <a:buFont typeface="Verdana"/>
              <a:buChar char="●"/>
            </a:pPr>
            <a:r>
              <a:rPr lang="en">
                <a:solidFill>
                  <a:schemeClr val="dk1"/>
                </a:solidFill>
                <a:latin typeface="Verdana"/>
                <a:ea typeface="Verdana"/>
                <a:cs typeface="Verdana"/>
                <a:sym typeface="Verdana"/>
              </a:rPr>
              <a:t>Which one did you like better?  Which one made more sense?  Why? </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rPr lang="en">
                <a:solidFill>
                  <a:schemeClr val="dk1"/>
                </a:solidFill>
                <a:latin typeface="Verdana"/>
                <a:ea typeface="Verdana"/>
                <a:cs typeface="Verdana"/>
                <a:sym typeface="Verdana"/>
              </a:rPr>
              <a:t>You and you partner have 60 seconds to come up with a definition for the term </a:t>
            </a:r>
            <a:r>
              <a:rPr b="1" lang="en">
                <a:solidFill>
                  <a:schemeClr val="dk1"/>
                </a:solidFill>
                <a:latin typeface="Verdana"/>
                <a:ea typeface="Verdana"/>
                <a:cs typeface="Verdana"/>
                <a:sym typeface="Verdana"/>
              </a:rPr>
              <a:t>equivalent expression.</a:t>
            </a:r>
            <a:endParaRPr b="1">
              <a:solidFill>
                <a:schemeClr val="dk1"/>
              </a:solidFill>
              <a:latin typeface="Verdana"/>
              <a:ea typeface="Verdana"/>
              <a:cs typeface="Verdana"/>
              <a:sym typeface="Verdana"/>
            </a:endParaRPr>
          </a:p>
          <a:p>
            <a:pPr indent="0" lvl="0" marL="0" rtl="0">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2CC"/>
        </a:solidFill>
      </p:bgPr>
    </p:bg>
    <p:spTree>
      <p:nvGrpSpPr>
        <p:cNvPr id="121" name="Shape 121"/>
        <p:cNvGrpSpPr/>
        <p:nvPr/>
      </p:nvGrpSpPr>
      <p:grpSpPr>
        <a:xfrm>
          <a:off x="0" y="0"/>
          <a:ext cx="0" cy="0"/>
          <a:chOff x="0" y="0"/>
          <a:chExt cx="0" cy="0"/>
        </a:xfrm>
      </p:grpSpPr>
      <p:sp>
        <p:nvSpPr>
          <p:cNvPr id="122" name="Shape 1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Part 3: What is simplest form?</a:t>
            </a:r>
            <a:endParaRPr/>
          </a:p>
        </p:txBody>
      </p:sp>
      <p:sp>
        <p:nvSpPr>
          <p:cNvPr id="123" name="Shape 1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solidFill>
                  <a:srgbClr val="000000"/>
                </a:solidFill>
              </a:rPr>
              <a:t>Complete 8-10 and then turn and compare your answer with your partner.</a:t>
            </a:r>
            <a:endParaRPr>
              <a:solidFill>
                <a:srgbClr val="000000"/>
              </a:solidFill>
            </a:endParaRPr>
          </a:p>
          <a:p>
            <a:pPr indent="0" lvl="0" marL="0">
              <a:spcBef>
                <a:spcPts val="1600"/>
              </a:spcBef>
              <a:spcAft>
                <a:spcPts val="0"/>
              </a:spcAft>
              <a:buNone/>
            </a:pPr>
            <a:r>
              <a:rPr lang="en">
                <a:solidFill>
                  <a:srgbClr val="000000"/>
                </a:solidFill>
              </a:rPr>
              <a:t>Do not move onto 11 until you agree on an answer.</a:t>
            </a:r>
            <a:endParaRPr>
              <a:solidFill>
                <a:srgbClr val="000000"/>
              </a:solidFill>
            </a:endParaRPr>
          </a:p>
          <a:p>
            <a:pPr indent="0" lvl="0" marL="0">
              <a:spcBef>
                <a:spcPts val="1600"/>
              </a:spcBef>
              <a:spcAft>
                <a:spcPts val="0"/>
              </a:spcAft>
              <a:buNone/>
            </a:pPr>
            <a:r>
              <a:rPr lang="en">
                <a:solidFill>
                  <a:srgbClr val="000000"/>
                </a:solidFill>
              </a:rPr>
              <a:t>Complete 11-13 and then turn and compare your answer with your partner.</a:t>
            </a:r>
            <a:endParaRPr>
              <a:solidFill>
                <a:srgbClr val="000000"/>
              </a:solidFill>
            </a:endParaRPr>
          </a:p>
          <a:p>
            <a:pPr indent="0" lvl="0" marL="0">
              <a:spcBef>
                <a:spcPts val="1600"/>
              </a:spcBef>
              <a:spcAft>
                <a:spcPts val="0"/>
              </a:spcAft>
              <a:buNone/>
            </a:pPr>
            <a:r>
              <a:rPr lang="en">
                <a:solidFill>
                  <a:srgbClr val="000000"/>
                </a:solidFill>
              </a:rPr>
              <a:t>Was your strategy in the first example the same as your strategy in the </a:t>
            </a:r>
            <a:r>
              <a:rPr lang="en">
                <a:solidFill>
                  <a:srgbClr val="000000"/>
                </a:solidFill>
              </a:rPr>
              <a:t>first</a:t>
            </a:r>
            <a:r>
              <a:rPr lang="en">
                <a:solidFill>
                  <a:srgbClr val="000000"/>
                </a:solidFill>
              </a:rPr>
              <a:t> example?</a:t>
            </a:r>
            <a:endParaRPr>
              <a:solidFill>
                <a:srgbClr val="000000"/>
              </a:solidFill>
            </a:endParaRPr>
          </a:p>
          <a:p>
            <a:pPr indent="0" lvl="0" marL="0">
              <a:spcBef>
                <a:spcPts val="1600"/>
              </a:spcBef>
              <a:spcAft>
                <a:spcPts val="0"/>
              </a:spcAft>
              <a:buNone/>
            </a:pPr>
            <a:r>
              <a:rPr lang="en">
                <a:solidFill>
                  <a:srgbClr val="000000"/>
                </a:solidFill>
              </a:rPr>
              <a:t>Done so soon? Determine if any of the following expressions are in simplest form.</a:t>
            </a:r>
            <a:endParaRPr>
              <a:solidFill>
                <a:srgbClr val="000000"/>
              </a:solidFill>
            </a:endParaRPr>
          </a:p>
          <a:p>
            <a:pPr indent="-342900" lvl="0" marL="457200" rtl="0">
              <a:spcBef>
                <a:spcPts val="1600"/>
              </a:spcBef>
              <a:spcAft>
                <a:spcPts val="0"/>
              </a:spcAft>
              <a:buClr>
                <a:srgbClr val="000000"/>
              </a:buClr>
              <a:buSzPts val="1800"/>
              <a:buAutoNum type="arabicPeriod"/>
            </a:pPr>
            <a:r>
              <a:rPr lang="en">
                <a:solidFill>
                  <a:srgbClr val="000000"/>
                </a:solidFill>
              </a:rPr>
              <a:t>x</a:t>
            </a:r>
            <a:r>
              <a:rPr lang="en">
                <a:solidFill>
                  <a:srgbClr val="000000"/>
                </a:solidFill>
              </a:rPr>
              <a:t> + x + y + y + y</a:t>
            </a:r>
            <a:endParaRPr>
              <a:solidFill>
                <a:srgbClr val="000000"/>
              </a:solidFill>
            </a:endParaRPr>
          </a:p>
          <a:p>
            <a:pPr indent="-342900" lvl="0" marL="457200" rtl="0">
              <a:spcBef>
                <a:spcPts val="0"/>
              </a:spcBef>
              <a:spcAft>
                <a:spcPts val="0"/>
              </a:spcAft>
              <a:buClr>
                <a:srgbClr val="000000"/>
              </a:buClr>
              <a:buSzPts val="1800"/>
              <a:buAutoNum type="arabicPeriod"/>
            </a:pPr>
            <a:r>
              <a:rPr lang="en">
                <a:solidFill>
                  <a:srgbClr val="000000"/>
                </a:solidFill>
              </a:rPr>
              <a:t>5x + 5y + z</a:t>
            </a:r>
            <a:endParaRPr>
              <a:solidFill>
                <a:srgbClr val="000000"/>
              </a:solidFill>
            </a:endParaRPr>
          </a:p>
          <a:p>
            <a:pPr indent="-342900" lvl="0" marL="457200">
              <a:spcBef>
                <a:spcPts val="0"/>
              </a:spcBef>
              <a:spcAft>
                <a:spcPts val="0"/>
              </a:spcAft>
              <a:buClr>
                <a:srgbClr val="000000"/>
              </a:buClr>
              <a:buSzPts val="1800"/>
              <a:buAutoNum type="arabicPeriod"/>
            </a:pPr>
            <a:r>
              <a:rPr lang="en">
                <a:solidFill>
                  <a:srgbClr val="000000"/>
                </a:solidFill>
              </a:rPr>
              <a:t>2x + 2y + 2x</a:t>
            </a:r>
            <a:endParaRPr>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2CC"/>
        </a:solidFill>
      </p:bgPr>
    </p:bg>
    <p:spTree>
      <p:nvGrpSpPr>
        <p:cNvPr id="127" name="Shape 127"/>
        <p:cNvGrpSpPr/>
        <p:nvPr/>
      </p:nvGrpSpPr>
      <p:grpSpPr>
        <a:xfrm>
          <a:off x="0" y="0"/>
          <a:ext cx="0" cy="0"/>
          <a:chOff x="0" y="0"/>
          <a:chExt cx="0" cy="0"/>
        </a:xfrm>
      </p:grpSpPr>
      <p:sp>
        <p:nvSpPr>
          <p:cNvPr id="128" name="Shape 1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Discussion Questions</a:t>
            </a:r>
            <a:endParaRPr/>
          </a:p>
        </p:txBody>
      </p:sp>
      <p:sp>
        <p:nvSpPr>
          <p:cNvPr id="129" name="Shape 1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nSpc>
                <a:spcPct val="150000"/>
              </a:lnSpc>
              <a:spcBef>
                <a:spcPts val="0"/>
              </a:spcBef>
              <a:spcAft>
                <a:spcPts val="0"/>
              </a:spcAft>
              <a:buClr>
                <a:srgbClr val="000000"/>
              </a:buClr>
              <a:buSzPts val="2400"/>
              <a:buChar char="●"/>
            </a:pPr>
            <a:r>
              <a:rPr lang="en" sz="2400">
                <a:solidFill>
                  <a:srgbClr val="000000"/>
                </a:solidFill>
              </a:rPr>
              <a:t>What does the word simple mean?</a:t>
            </a:r>
            <a:endParaRPr sz="2400">
              <a:solidFill>
                <a:srgbClr val="000000"/>
              </a:solidFill>
            </a:endParaRPr>
          </a:p>
          <a:p>
            <a:pPr indent="-381000" lvl="0" marL="457200">
              <a:lnSpc>
                <a:spcPct val="150000"/>
              </a:lnSpc>
              <a:spcBef>
                <a:spcPts val="0"/>
              </a:spcBef>
              <a:spcAft>
                <a:spcPts val="0"/>
              </a:spcAft>
              <a:buClr>
                <a:srgbClr val="000000"/>
              </a:buClr>
              <a:buSzPts val="2400"/>
              <a:buChar char="●"/>
            </a:pPr>
            <a:r>
              <a:rPr lang="en" sz="2400">
                <a:solidFill>
                  <a:srgbClr val="000000"/>
                </a:solidFill>
              </a:rPr>
              <a:t>What is simplest form?  </a:t>
            </a:r>
            <a:endParaRPr sz="2400">
              <a:solidFill>
                <a:srgbClr val="000000"/>
              </a:solidFill>
            </a:endParaRPr>
          </a:p>
          <a:p>
            <a:pPr indent="-381000" lvl="0" marL="457200">
              <a:lnSpc>
                <a:spcPct val="150000"/>
              </a:lnSpc>
              <a:spcBef>
                <a:spcPts val="0"/>
              </a:spcBef>
              <a:spcAft>
                <a:spcPts val="0"/>
              </a:spcAft>
              <a:buClr>
                <a:srgbClr val="000000"/>
              </a:buClr>
              <a:buSzPts val="2400"/>
              <a:buChar char="●"/>
            </a:pPr>
            <a:r>
              <a:rPr lang="en" sz="2400">
                <a:solidFill>
                  <a:srgbClr val="000000"/>
                </a:solidFill>
              </a:rPr>
              <a:t>Why?</a:t>
            </a:r>
            <a:endParaRPr sz="2400">
              <a:solidFill>
                <a:srgbClr val="000000"/>
              </a:solidFill>
            </a:endParaRPr>
          </a:p>
          <a:p>
            <a:pPr indent="-381000" lvl="0" marL="457200">
              <a:lnSpc>
                <a:spcPct val="150000"/>
              </a:lnSpc>
              <a:spcBef>
                <a:spcPts val="0"/>
              </a:spcBef>
              <a:spcAft>
                <a:spcPts val="0"/>
              </a:spcAft>
              <a:buClr>
                <a:srgbClr val="000000"/>
              </a:buClr>
              <a:buSzPts val="2400"/>
              <a:buChar char="●"/>
            </a:pPr>
            <a:r>
              <a:rPr lang="en" sz="2400">
                <a:solidFill>
                  <a:srgbClr val="000000"/>
                </a:solidFill>
              </a:rPr>
              <a:t>What does it mean to simplify expressions?</a:t>
            </a:r>
            <a:endParaRPr sz="2400">
              <a:solidFill>
                <a:srgbClr val="000000"/>
              </a:solidFill>
            </a:endParaRPr>
          </a:p>
          <a:p>
            <a:pPr indent="-381000" lvl="0" marL="457200">
              <a:lnSpc>
                <a:spcPct val="150000"/>
              </a:lnSpc>
              <a:spcBef>
                <a:spcPts val="0"/>
              </a:spcBef>
              <a:spcAft>
                <a:spcPts val="0"/>
              </a:spcAft>
              <a:buClr>
                <a:srgbClr val="000000"/>
              </a:buClr>
              <a:buSzPts val="2400"/>
              <a:buChar char="●"/>
            </a:pPr>
            <a:r>
              <a:rPr lang="en" sz="2400">
                <a:solidFill>
                  <a:srgbClr val="000000"/>
                </a:solidFill>
              </a:rPr>
              <a:t>Simplify: 6x + 2y + x</a:t>
            </a:r>
            <a:endParaRPr sz="2400">
              <a:solidFill>
                <a:srgbClr val="000000"/>
              </a:solidFill>
            </a:endParaRPr>
          </a:p>
          <a:p>
            <a:pPr indent="-381000" lvl="0" marL="457200">
              <a:lnSpc>
                <a:spcPct val="150000"/>
              </a:lnSpc>
              <a:spcBef>
                <a:spcPts val="0"/>
              </a:spcBef>
              <a:spcAft>
                <a:spcPts val="0"/>
              </a:spcAft>
              <a:buClr>
                <a:srgbClr val="000000"/>
              </a:buClr>
              <a:buSzPts val="2400"/>
              <a:buChar char="●"/>
            </a:pPr>
            <a:r>
              <a:rPr lang="en" sz="2400">
                <a:solidFill>
                  <a:srgbClr val="000000"/>
                </a:solidFill>
              </a:rPr>
              <a:t>Simplify: 9 + 12 ÷ 3 - 1</a:t>
            </a:r>
            <a:endParaRPr sz="24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2E9"/>
        </a:solidFill>
      </p:bgPr>
    </p:bg>
    <p:spTree>
      <p:nvGrpSpPr>
        <p:cNvPr id="133" name="Shape 133"/>
        <p:cNvGrpSpPr/>
        <p:nvPr/>
      </p:nvGrpSpPr>
      <p:grpSpPr>
        <a:xfrm>
          <a:off x="0" y="0"/>
          <a:ext cx="0" cy="0"/>
          <a:chOff x="0" y="0"/>
          <a:chExt cx="0" cy="0"/>
        </a:xfrm>
      </p:grpSpPr>
      <p:sp>
        <p:nvSpPr>
          <p:cNvPr id="134" name="Shape 1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Exit Ticket</a:t>
            </a:r>
            <a:endParaRPr/>
          </a:p>
        </p:txBody>
      </p:sp>
      <p:sp>
        <p:nvSpPr>
          <p:cNvPr id="135" name="Shape 13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solidFill>
                  <a:schemeClr val="dk1"/>
                </a:solidFill>
                <a:latin typeface="Verdana"/>
                <a:ea typeface="Verdana"/>
                <a:cs typeface="Verdana"/>
                <a:sym typeface="Verdana"/>
              </a:rPr>
              <a:t>Develop a procedure for finding the simplest form of an algebraic expression.</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rPr lang="en">
                <a:solidFill>
                  <a:schemeClr val="dk1"/>
                </a:solidFill>
                <a:latin typeface="Verdana"/>
                <a:ea typeface="Verdana"/>
                <a:cs typeface="Verdana"/>
                <a:sym typeface="Verdana"/>
              </a:rPr>
              <a:t>Explain how to use that procedure to simplify one of the expressions below.</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Clr>
                <a:schemeClr val="dk1"/>
              </a:buClr>
              <a:buSzPts val="1100"/>
              <a:buFont typeface="Arial"/>
              <a:buNone/>
            </a:pPr>
            <a:r>
              <a:t/>
            </a:r>
            <a:endParaRPr>
              <a:solidFill>
                <a:schemeClr val="dk1"/>
              </a:solidFill>
              <a:latin typeface="Verdana"/>
              <a:ea typeface="Verdana"/>
              <a:cs typeface="Verdana"/>
              <a:sym typeface="Verdana"/>
            </a:endParaRPr>
          </a:p>
          <a:p>
            <a:pPr indent="0" lvl="0" marL="0">
              <a:spcBef>
                <a:spcPts val="0"/>
              </a:spcBef>
              <a:spcAft>
                <a:spcPts val="1600"/>
              </a:spcAft>
              <a:buNone/>
            </a:pPr>
            <a:r>
              <a:t/>
            </a:r>
            <a:endParaRPr/>
          </a:p>
        </p:txBody>
      </p:sp>
      <p:pic>
        <p:nvPicPr>
          <p:cNvPr id="136" name="Shape 136"/>
          <p:cNvPicPr preferRelativeResize="0"/>
          <p:nvPr/>
        </p:nvPicPr>
        <p:blipFill>
          <a:blip r:embed="rId4">
            <a:alphaModFix/>
          </a:blip>
          <a:stretch>
            <a:fillRect/>
          </a:stretch>
        </p:blipFill>
        <p:spPr>
          <a:xfrm>
            <a:off x="311700" y="3438925"/>
            <a:ext cx="3895725" cy="800100"/>
          </a:xfrm>
          <a:prstGeom prst="rect">
            <a:avLst/>
          </a:prstGeom>
          <a:noFill/>
          <a:ln>
            <a:noFill/>
          </a:ln>
        </p:spPr>
      </p:pic>
      <p:pic>
        <p:nvPicPr>
          <p:cNvPr id="137" name="Shape 137"/>
          <p:cNvPicPr preferRelativeResize="0"/>
          <p:nvPr/>
        </p:nvPicPr>
        <p:blipFill>
          <a:blip r:embed="rId5">
            <a:alphaModFix/>
          </a:blip>
          <a:stretch>
            <a:fillRect/>
          </a:stretch>
        </p:blipFill>
        <p:spPr>
          <a:xfrm>
            <a:off x="4349654" y="3438925"/>
            <a:ext cx="4252447" cy="7382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pic>
        <p:nvPicPr>
          <p:cNvPr id="60" name="Shape 60"/>
          <p:cNvPicPr preferRelativeResize="0"/>
          <p:nvPr/>
        </p:nvPicPr>
        <p:blipFill rotWithShape="1">
          <a:blip r:embed="rId4">
            <a:alphaModFix/>
          </a:blip>
          <a:srcRect b="30553" l="19264" r="50172" t="13209"/>
          <a:stretch/>
        </p:blipFill>
        <p:spPr>
          <a:xfrm>
            <a:off x="0" y="0"/>
            <a:ext cx="2794675" cy="2892551"/>
          </a:xfrm>
          <a:prstGeom prst="rect">
            <a:avLst/>
          </a:prstGeom>
          <a:noFill/>
          <a:ln>
            <a:noFill/>
          </a:ln>
        </p:spPr>
      </p:pic>
      <p:pic>
        <p:nvPicPr>
          <p:cNvPr id="61" name="Shape 61"/>
          <p:cNvPicPr preferRelativeResize="0"/>
          <p:nvPr/>
        </p:nvPicPr>
        <p:blipFill rotWithShape="1">
          <a:blip r:embed="rId5">
            <a:alphaModFix/>
          </a:blip>
          <a:srcRect b="23786" l="17122" r="63254" t="0"/>
          <a:stretch/>
        </p:blipFill>
        <p:spPr>
          <a:xfrm>
            <a:off x="3251525" y="1006100"/>
            <a:ext cx="1794250" cy="3919925"/>
          </a:xfrm>
          <a:prstGeom prst="rect">
            <a:avLst/>
          </a:prstGeom>
          <a:noFill/>
          <a:ln>
            <a:noFill/>
          </a:ln>
        </p:spPr>
      </p:pic>
      <p:pic>
        <p:nvPicPr>
          <p:cNvPr id="62" name="Shape 62"/>
          <p:cNvPicPr preferRelativeResize="0"/>
          <p:nvPr/>
        </p:nvPicPr>
        <p:blipFill rotWithShape="1">
          <a:blip r:embed="rId6">
            <a:alphaModFix/>
          </a:blip>
          <a:srcRect b="-3130" l="17362" r="39242" t="3130"/>
          <a:stretch/>
        </p:blipFill>
        <p:spPr>
          <a:xfrm>
            <a:off x="5285025" y="0"/>
            <a:ext cx="3762475" cy="4876849"/>
          </a:xfrm>
          <a:prstGeom prst="rect">
            <a:avLst/>
          </a:prstGeom>
          <a:noFill/>
          <a:ln>
            <a:noFill/>
          </a:ln>
        </p:spPr>
      </p:pic>
      <p:sp>
        <p:nvSpPr>
          <p:cNvPr id="63" name="Shape 63"/>
          <p:cNvSpPr/>
          <p:nvPr/>
        </p:nvSpPr>
        <p:spPr>
          <a:xfrm>
            <a:off x="98025" y="1147150"/>
            <a:ext cx="2446800" cy="848100"/>
          </a:xfrm>
          <a:prstGeom prst="roundRect">
            <a:avLst>
              <a:gd fmla="val 16667" name="adj"/>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4" name="Shape 64"/>
          <p:cNvSpPr/>
          <p:nvPr/>
        </p:nvSpPr>
        <p:spPr>
          <a:xfrm>
            <a:off x="3316775" y="3278500"/>
            <a:ext cx="1174500" cy="402300"/>
          </a:xfrm>
          <a:prstGeom prst="roundRect">
            <a:avLst>
              <a:gd fmla="val 50000" name="adj"/>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5" name="Shape 65"/>
          <p:cNvSpPr/>
          <p:nvPr/>
        </p:nvSpPr>
        <p:spPr>
          <a:xfrm>
            <a:off x="6840025" y="3115700"/>
            <a:ext cx="1348800" cy="989100"/>
          </a:xfrm>
          <a:prstGeom prst="roundRect">
            <a:avLst>
              <a:gd fmla="val 16667" name="adj"/>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6" name="Shape 66"/>
          <p:cNvSpPr txBox="1"/>
          <p:nvPr/>
        </p:nvSpPr>
        <p:spPr>
          <a:xfrm>
            <a:off x="282875" y="3028400"/>
            <a:ext cx="2609700" cy="18483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
              <a:t>Go to the </a:t>
            </a:r>
            <a:r>
              <a:rPr lang="en" u="sng">
                <a:solidFill>
                  <a:schemeClr val="hlink"/>
                </a:solidFill>
                <a:hlinkClick r:id="rId7"/>
              </a:rPr>
              <a:t>PhET</a:t>
            </a:r>
            <a:r>
              <a:rPr lang="en"/>
              <a:t> site.</a:t>
            </a:r>
            <a:endParaRPr/>
          </a:p>
          <a:p>
            <a:pPr indent="0" lvl="0" marL="0">
              <a:spcBef>
                <a:spcPts val="0"/>
              </a:spcBef>
              <a:spcAft>
                <a:spcPts val="0"/>
              </a:spcAft>
              <a:buNone/>
            </a:pPr>
            <a:r>
              <a:t/>
            </a:r>
            <a:endParaRPr/>
          </a:p>
          <a:p>
            <a:pPr indent="0" lvl="0" marL="0">
              <a:spcBef>
                <a:spcPts val="0"/>
              </a:spcBef>
              <a:spcAft>
                <a:spcPts val="0"/>
              </a:spcAft>
              <a:buNone/>
            </a:pPr>
            <a:r>
              <a:rPr lang="en"/>
              <a:t>Click on the Play with Simulations Button.</a:t>
            </a:r>
            <a:endParaRPr/>
          </a:p>
          <a:p>
            <a:pPr indent="0" lvl="0" marL="0">
              <a:spcBef>
                <a:spcPts val="0"/>
              </a:spcBef>
              <a:spcAft>
                <a:spcPts val="0"/>
              </a:spcAft>
              <a:buNone/>
            </a:pPr>
            <a:r>
              <a:t/>
            </a:r>
            <a:endParaRPr/>
          </a:p>
          <a:p>
            <a:pPr indent="0" lvl="0" marL="0">
              <a:spcBef>
                <a:spcPts val="0"/>
              </a:spcBef>
              <a:spcAft>
                <a:spcPts val="0"/>
              </a:spcAft>
              <a:buNone/>
            </a:pPr>
            <a:r>
              <a:rPr lang="en"/>
              <a:t>Click on Math</a:t>
            </a:r>
            <a:endParaRPr/>
          </a:p>
          <a:p>
            <a:pPr indent="0" lvl="0" marL="0">
              <a:spcBef>
                <a:spcPts val="0"/>
              </a:spcBef>
              <a:spcAft>
                <a:spcPts val="0"/>
              </a:spcAft>
              <a:buNone/>
            </a:pPr>
            <a:r>
              <a:t/>
            </a:r>
            <a:endParaRPr/>
          </a:p>
          <a:p>
            <a:pPr indent="0" lvl="0" marL="0">
              <a:spcBef>
                <a:spcPts val="0"/>
              </a:spcBef>
              <a:spcAft>
                <a:spcPts val="0"/>
              </a:spcAft>
              <a:buNone/>
            </a:pPr>
            <a:r>
              <a:rPr lang="en"/>
              <a:t>Click on Expression Exchange.</a:t>
            </a:r>
            <a:endParaRPr/>
          </a:p>
        </p:txBody>
      </p:sp>
      <p:sp>
        <p:nvSpPr>
          <p:cNvPr id="67" name="Shape 67"/>
          <p:cNvSpPr/>
          <p:nvPr/>
        </p:nvSpPr>
        <p:spPr>
          <a:xfrm>
            <a:off x="78796" y="1766975"/>
            <a:ext cx="606425" cy="1913875"/>
          </a:xfrm>
          <a:custGeom>
            <a:pathLst>
              <a:path extrusionOk="0" h="76555" w="24257">
                <a:moveTo>
                  <a:pt x="11208" y="76555"/>
                </a:moveTo>
                <a:cubicBezTo>
                  <a:pt x="9396" y="70828"/>
                  <a:pt x="-1841" y="54951"/>
                  <a:pt x="334" y="42192"/>
                </a:cubicBezTo>
                <a:cubicBezTo>
                  <a:pt x="2509" y="29433"/>
                  <a:pt x="20270" y="7032"/>
                  <a:pt x="24257" y="0"/>
                </a:cubicBezTo>
              </a:path>
            </a:pathLst>
          </a:custGeom>
          <a:noFill/>
          <a:ln cap="flat" cmpd="sng" w="19050">
            <a:solidFill>
              <a:srgbClr val="FF0000"/>
            </a:solidFill>
            <a:prstDash val="solid"/>
            <a:round/>
            <a:headEnd len="med" w="med" type="none"/>
            <a:tailEnd len="med" w="med" type="stealth"/>
          </a:ln>
        </p:spPr>
      </p:sp>
      <p:sp>
        <p:nvSpPr>
          <p:cNvPr id="68" name="Shape 68"/>
          <p:cNvSpPr/>
          <p:nvPr/>
        </p:nvSpPr>
        <p:spPr>
          <a:xfrm>
            <a:off x="1783525" y="3561225"/>
            <a:ext cx="1859475" cy="761200"/>
          </a:xfrm>
          <a:custGeom>
            <a:pathLst>
              <a:path extrusionOk="0" h="30448" w="74379">
                <a:moveTo>
                  <a:pt x="0" y="30448"/>
                </a:moveTo>
                <a:cubicBezTo>
                  <a:pt x="7177" y="29361"/>
                  <a:pt x="30666" y="28998"/>
                  <a:pt x="43062" y="23923"/>
                </a:cubicBezTo>
                <a:cubicBezTo>
                  <a:pt x="55459" y="18848"/>
                  <a:pt x="69160" y="3987"/>
                  <a:pt x="74379" y="0"/>
                </a:cubicBezTo>
              </a:path>
            </a:pathLst>
          </a:custGeom>
          <a:noFill/>
          <a:ln cap="flat" cmpd="sng" w="19050">
            <a:solidFill>
              <a:srgbClr val="FF0000"/>
            </a:solidFill>
            <a:prstDash val="solid"/>
            <a:round/>
            <a:headEnd len="med" w="med" type="none"/>
            <a:tailEnd len="med" w="med" type="stealth"/>
          </a:ln>
        </p:spPr>
      </p:sp>
      <p:sp>
        <p:nvSpPr>
          <p:cNvPr id="69" name="Shape 69"/>
          <p:cNvSpPr/>
          <p:nvPr/>
        </p:nvSpPr>
        <p:spPr>
          <a:xfrm>
            <a:off x="2066250" y="4017950"/>
            <a:ext cx="4697650" cy="793075"/>
          </a:xfrm>
          <a:custGeom>
            <a:pathLst>
              <a:path extrusionOk="0" h="31723" w="187906">
                <a:moveTo>
                  <a:pt x="0" y="27838"/>
                </a:moveTo>
                <a:cubicBezTo>
                  <a:pt x="14789" y="28201"/>
                  <a:pt x="57416" y="34653"/>
                  <a:pt x="88734" y="30013"/>
                </a:cubicBezTo>
                <a:cubicBezTo>
                  <a:pt x="120052" y="25373"/>
                  <a:pt x="171377" y="5002"/>
                  <a:pt x="187906" y="0"/>
                </a:cubicBezTo>
              </a:path>
            </a:pathLst>
          </a:custGeom>
          <a:noFill/>
          <a:ln cap="flat" cmpd="sng" w="19050">
            <a:solidFill>
              <a:srgbClr val="FF0000"/>
            </a:solidFill>
            <a:prstDash val="solid"/>
            <a:round/>
            <a:headEnd len="med" w="med" type="none"/>
            <a:tailEnd len="med" w="med" type="stealth"/>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73" name="Shape 73"/>
        <p:cNvGrpSpPr/>
        <p:nvPr/>
      </p:nvGrpSpPr>
      <p:grpSpPr>
        <a:xfrm>
          <a:off x="0" y="0"/>
          <a:ext cx="0" cy="0"/>
          <a:chOff x="0" y="0"/>
          <a:chExt cx="0" cy="0"/>
        </a:xfrm>
      </p:grpSpPr>
      <p:sp>
        <p:nvSpPr>
          <p:cNvPr id="74" name="Shape 7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sz="3000">
                <a:latin typeface="Verdana"/>
                <a:ea typeface="Verdana"/>
                <a:cs typeface="Verdana"/>
                <a:sym typeface="Verdana"/>
              </a:rPr>
              <a:t>Learning Goals</a:t>
            </a:r>
            <a:endParaRPr sz="3000">
              <a:latin typeface="Verdana"/>
              <a:ea typeface="Verdana"/>
              <a:cs typeface="Verdana"/>
              <a:sym typeface="Verdana"/>
            </a:endParaRPr>
          </a:p>
        </p:txBody>
      </p:sp>
      <p:sp>
        <p:nvSpPr>
          <p:cNvPr id="75" name="Shape 75"/>
          <p:cNvSpPr txBox="1"/>
          <p:nvPr>
            <p:ph idx="1" type="body"/>
          </p:nvPr>
        </p:nvSpPr>
        <p:spPr>
          <a:xfrm>
            <a:off x="311700" y="1137750"/>
            <a:ext cx="8520600" cy="3416400"/>
          </a:xfrm>
          <a:prstGeom prst="rect">
            <a:avLst/>
          </a:prstGeom>
        </p:spPr>
        <p:txBody>
          <a:bodyPr anchorCtr="0" anchor="t" bIns="91425" lIns="91425" spcFirstLastPara="1" rIns="91425" wrap="square" tIns="91425">
            <a:noAutofit/>
          </a:bodyPr>
          <a:lstStyle/>
          <a:p>
            <a:pPr indent="-381000" lvl="0" marL="457200" rtl="0">
              <a:spcBef>
                <a:spcPts val="0"/>
              </a:spcBef>
              <a:spcAft>
                <a:spcPts val="0"/>
              </a:spcAft>
              <a:buClr>
                <a:schemeClr val="dk1"/>
              </a:buClr>
              <a:buSzPts val="2400"/>
              <a:buFont typeface="Verdana"/>
              <a:buChar char="●"/>
            </a:pPr>
            <a:r>
              <a:rPr lang="en" sz="2400">
                <a:solidFill>
                  <a:schemeClr val="dk1"/>
                </a:solidFill>
                <a:latin typeface="Verdana"/>
                <a:ea typeface="Verdana"/>
                <a:cs typeface="Verdana"/>
                <a:sym typeface="Verdana"/>
              </a:rPr>
              <a:t>Students will identify like terms and combine them to simplify expressions.</a:t>
            </a:r>
            <a:endParaRPr sz="2400">
              <a:solidFill>
                <a:schemeClr val="dk1"/>
              </a:solidFill>
              <a:latin typeface="Verdana"/>
              <a:ea typeface="Verdana"/>
              <a:cs typeface="Verdana"/>
              <a:sym typeface="Verdana"/>
            </a:endParaRPr>
          </a:p>
          <a:p>
            <a:pPr indent="-381000" lvl="0" marL="457200" rtl="0">
              <a:spcBef>
                <a:spcPts val="0"/>
              </a:spcBef>
              <a:spcAft>
                <a:spcPts val="0"/>
              </a:spcAft>
              <a:buClr>
                <a:schemeClr val="dk1"/>
              </a:buClr>
              <a:buSzPts val="2400"/>
              <a:buFont typeface="Verdana"/>
              <a:buChar char="●"/>
            </a:pPr>
            <a:r>
              <a:rPr lang="en" sz="2400">
                <a:solidFill>
                  <a:schemeClr val="dk1"/>
                </a:solidFill>
                <a:latin typeface="Verdana"/>
                <a:ea typeface="Verdana"/>
                <a:cs typeface="Verdana"/>
                <a:sym typeface="Verdana"/>
              </a:rPr>
              <a:t>Students will identify and create equivalent expressions.  </a:t>
            </a:r>
            <a:endParaRPr sz="2400">
              <a:solidFill>
                <a:schemeClr val="dk1"/>
              </a:solidFill>
              <a:latin typeface="Verdana"/>
              <a:ea typeface="Verdana"/>
              <a:cs typeface="Verdana"/>
              <a:sym typeface="Verdana"/>
            </a:endParaRPr>
          </a:p>
          <a:p>
            <a:pPr indent="0" lvl="0" marL="0">
              <a:spcBef>
                <a:spcPts val="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pic>
        <p:nvPicPr>
          <p:cNvPr id="80" name="Shape 80"/>
          <p:cNvPicPr preferRelativeResize="0"/>
          <p:nvPr/>
        </p:nvPicPr>
        <p:blipFill>
          <a:blip r:embed="rId3">
            <a:alphaModFix/>
          </a:blip>
          <a:stretch>
            <a:fillRect/>
          </a:stretch>
        </p:blipFill>
        <p:spPr>
          <a:xfrm>
            <a:off x="0" y="0"/>
            <a:ext cx="9058375" cy="5095350"/>
          </a:xfrm>
          <a:prstGeom prst="rect">
            <a:avLst/>
          </a:prstGeom>
          <a:noFill/>
          <a:ln>
            <a:noFill/>
          </a:ln>
        </p:spPr>
      </p:pic>
      <p:sp>
        <p:nvSpPr>
          <p:cNvPr id="81" name="Shape 81"/>
          <p:cNvSpPr txBox="1"/>
          <p:nvPr/>
        </p:nvSpPr>
        <p:spPr>
          <a:xfrm>
            <a:off x="5736900" y="3071900"/>
            <a:ext cx="2643600" cy="1359300"/>
          </a:xfrm>
          <a:prstGeom prst="rect">
            <a:avLst/>
          </a:prstGeom>
          <a:noFill/>
          <a:ln>
            <a:noFill/>
          </a:ln>
        </p:spPr>
        <p:txBody>
          <a:bodyPr anchorCtr="0" anchor="t" bIns="91425" lIns="91425" spcFirstLastPara="1" rIns="91425" wrap="square" tIns="91425">
            <a:noAutofit/>
          </a:bodyPr>
          <a:lstStyle/>
          <a:p>
            <a:pPr indent="0" lvl="0" marL="0" algn="ctr">
              <a:spcBef>
                <a:spcPts val="0"/>
              </a:spcBef>
              <a:spcAft>
                <a:spcPts val="0"/>
              </a:spcAft>
              <a:buNone/>
            </a:pPr>
            <a:r>
              <a:rPr lang="en" sz="2000">
                <a:solidFill>
                  <a:srgbClr val="FFFFFF"/>
                </a:solidFill>
              </a:rPr>
              <a:t>Click on the Explore box and explore the Sim for a few minutes.</a:t>
            </a:r>
            <a:endParaRPr sz="20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pic>
        <p:nvPicPr>
          <p:cNvPr id="86" name="Shape 86"/>
          <p:cNvPicPr preferRelativeResize="0"/>
          <p:nvPr/>
        </p:nvPicPr>
        <p:blipFill>
          <a:blip r:embed="rId4">
            <a:alphaModFix/>
          </a:blip>
          <a:stretch>
            <a:fillRect/>
          </a:stretch>
        </p:blipFill>
        <p:spPr>
          <a:xfrm>
            <a:off x="0" y="0"/>
            <a:ext cx="9144000" cy="5143495"/>
          </a:xfrm>
          <a:prstGeom prst="rect">
            <a:avLst/>
          </a:prstGeom>
          <a:noFill/>
          <a:ln>
            <a:noFill/>
          </a:ln>
        </p:spPr>
      </p:pic>
      <p:sp>
        <p:nvSpPr>
          <p:cNvPr id="87" name="Shape 87"/>
          <p:cNvSpPr txBox="1"/>
          <p:nvPr/>
        </p:nvSpPr>
        <p:spPr>
          <a:xfrm>
            <a:off x="0" y="712175"/>
            <a:ext cx="2805600" cy="2871000"/>
          </a:xfrm>
          <a:prstGeom prst="rect">
            <a:avLst/>
          </a:prstGeom>
          <a:noFill/>
          <a:ln>
            <a:noFill/>
          </a:ln>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sz="1600">
                <a:solidFill>
                  <a:schemeClr val="dk1"/>
                </a:solidFill>
              </a:rPr>
              <a:t>Consider the following questions while exploring:</a:t>
            </a:r>
            <a:endParaRPr sz="1600">
              <a:solidFill>
                <a:schemeClr val="dk1"/>
              </a:solidFill>
            </a:endParaRPr>
          </a:p>
          <a:p>
            <a:pPr indent="-330200" lvl="0" marL="457200" rtl="0">
              <a:lnSpc>
                <a:spcPct val="115000"/>
              </a:lnSpc>
              <a:spcBef>
                <a:spcPts val="0"/>
              </a:spcBef>
              <a:spcAft>
                <a:spcPts val="0"/>
              </a:spcAft>
              <a:buClr>
                <a:schemeClr val="dk1"/>
              </a:buClr>
              <a:buSzPts val="1600"/>
              <a:buChar char="●"/>
            </a:pPr>
            <a:r>
              <a:rPr lang="en" sz="1600">
                <a:solidFill>
                  <a:schemeClr val="dk1"/>
                </a:solidFill>
              </a:rPr>
              <a:t>What can you do or figure out with the sim?</a:t>
            </a:r>
            <a:endParaRPr sz="1600">
              <a:solidFill>
                <a:schemeClr val="dk1"/>
              </a:solidFill>
            </a:endParaRPr>
          </a:p>
          <a:p>
            <a:pPr indent="-330200" lvl="0" marL="457200" rtl="0">
              <a:lnSpc>
                <a:spcPct val="115000"/>
              </a:lnSpc>
              <a:spcBef>
                <a:spcPts val="0"/>
              </a:spcBef>
              <a:spcAft>
                <a:spcPts val="0"/>
              </a:spcAft>
              <a:buClr>
                <a:schemeClr val="dk1"/>
              </a:buClr>
              <a:buSzPts val="1600"/>
              <a:buChar char="●"/>
            </a:pPr>
            <a:r>
              <a:rPr lang="en" sz="1600">
                <a:solidFill>
                  <a:schemeClr val="dk1"/>
                </a:solidFill>
              </a:rPr>
              <a:t>What features of the sim might help us with the learning goals of the lesson?  </a:t>
            </a:r>
            <a:r>
              <a:rPr lang="en" sz="1600">
                <a:solidFill>
                  <a:schemeClr val="dk1"/>
                </a:solidFill>
              </a:rPr>
              <a:t>How?  Write down at least 1 example.</a:t>
            </a:r>
            <a:endParaRPr sz="1600">
              <a:solidFill>
                <a:schemeClr val="dk1"/>
              </a:solidFill>
            </a:endParaRPr>
          </a:p>
          <a:p>
            <a:pPr indent="0" lvl="0" marL="0">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pic>
        <p:nvPicPr>
          <p:cNvPr id="92" name="Shape 92"/>
          <p:cNvPicPr preferRelativeResize="0"/>
          <p:nvPr/>
        </p:nvPicPr>
        <p:blipFill>
          <a:blip r:embed="rId3">
            <a:alphaModFix/>
          </a:blip>
          <a:stretch>
            <a:fillRect/>
          </a:stretch>
        </p:blipFill>
        <p:spPr>
          <a:xfrm>
            <a:off x="0" y="0"/>
            <a:ext cx="9143983" cy="5143500"/>
          </a:xfrm>
          <a:prstGeom prst="rect">
            <a:avLst/>
          </a:prstGeom>
          <a:noFill/>
          <a:ln>
            <a:noFill/>
          </a:ln>
        </p:spPr>
      </p:pic>
      <p:sp>
        <p:nvSpPr>
          <p:cNvPr id="93" name="Shape 93"/>
          <p:cNvSpPr txBox="1"/>
          <p:nvPr/>
        </p:nvSpPr>
        <p:spPr>
          <a:xfrm>
            <a:off x="1609525" y="190225"/>
            <a:ext cx="5611200" cy="5328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 sz="1800"/>
              <a:t>Use the sim to create this. </a:t>
            </a: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0E0E3"/>
        </a:solidFill>
      </p:bgPr>
    </p:bg>
    <p:spTree>
      <p:nvGrpSpPr>
        <p:cNvPr id="97" name="Shape 97"/>
        <p:cNvGrpSpPr/>
        <p:nvPr/>
      </p:nvGrpSpPr>
      <p:grpSpPr>
        <a:xfrm>
          <a:off x="0" y="0"/>
          <a:ext cx="0" cy="0"/>
          <a:chOff x="0" y="0"/>
          <a:chExt cx="0" cy="0"/>
        </a:xfrm>
      </p:grpSpPr>
      <p:sp>
        <p:nvSpPr>
          <p:cNvPr id="98" name="Shape 9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Part 1: Warm Up</a:t>
            </a:r>
            <a:endParaRPr/>
          </a:p>
        </p:txBody>
      </p:sp>
      <p:sp>
        <p:nvSpPr>
          <p:cNvPr id="99" name="Shape 9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solidFill>
                  <a:schemeClr val="dk1"/>
                </a:solidFill>
                <a:latin typeface="Verdana"/>
                <a:ea typeface="Verdana"/>
                <a:cs typeface="Verdana"/>
                <a:sym typeface="Verdana"/>
              </a:rPr>
              <a:t>Complete part 1 on your worksheet.</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rPr lang="en">
                <a:solidFill>
                  <a:schemeClr val="dk1"/>
                </a:solidFill>
                <a:latin typeface="Verdana"/>
                <a:ea typeface="Verdana"/>
                <a:cs typeface="Verdana"/>
                <a:sym typeface="Verdana"/>
              </a:rPr>
              <a:t>When you finish, compare with your partner.</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rPr lang="en">
                <a:solidFill>
                  <a:schemeClr val="dk1"/>
                </a:solidFill>
                <a:latin typeface="Verdana"/>
                <a:ea typeface="Verdana"/>
                <a:cs typeface="Verdana"/>
                <a:sym typeface="Verdana"/>
              </a:rPr>
              <a:t>Do you agree with what your partner said about like terms and coefficients?</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rPr lang="en">
                <a:solidFill>
                  <a:schemeClr val="dk1"/>
                </a:solidFill>
                <a:latin typeface="Verdana"/>
                <a:ea typeface="Verdana"/>
                <a:cs typeface="Verdana"/>
                <a:sym typeface="Verdana"/>
              </a:rPr>
              <a:t>When you finish, toggle from the coins to variables and try it again.</a:t>
            </a:r>
            <a:endParaRPr>
              <a:solidFill>
                <a:schemeClr val="dk1"/>
              </a:solidFill>
              <a:latin typeface="Verdana"/>
              <a:ea typeface="Verdana"/>
              <a:cs typeface="Verdana"/>
              <a:sym typeface="Verdana"/>
            </a:endParaRPr>
          </a:p>
          <a:p>
            <a:pPr indent="0" lvl="0" marL="0" rtl="0">
              <a:spcBef>
                <a:spcPts val="0"/>
              </a:spcBef>
              <a:spcAft>
                <a:spcPts val="0"/>
              </a:spcAft>
              <a:buNone/>
            </a:pPr>
            <a:r>
              <a:rPr lang="en">
                <a:solidFill>
                  <a:schemeClr val="dk1"/>
                </a:solidFill>
                <a:latin typeface="Verdana"/>
                <a:ea typeface="Verdana"/>
                <a:cs typeface="Verdana"/>
                <a:sym typeface="Verdana"/>
              </a:rPr>
              <a:t>What do you notice?</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None/>
            </a:pPr>
            <a:r>
              <a:t/>
            </a:r>
            <a:endParaRPr>
              <a:solidFill>
                <a:schemeClr val="dk1"/>
              </a:solidFill>
              <a:latin typeface="Verdana"/>
              <a:ea typeface="Verdana"/>
              <a:cs typeface="Verdana"/>
              <a:sym typeface="Verdana"/>
            </a:endParaRPr>
          </a:p>
          <a:p>
            <a:pPr indent="0" lvl="0" marL="0" rtl="0">
              <a:spcBef>
                <a:spcPts val="0"/>
              </a:spcBef>
              <a:spcAft>
                <a:spcPts val="0"/>
              </a:spcAft>
              <a:buClr>
                <a:schemeClr val="dk1"/>
              </a:buClr>
              <a:buSzPts val="1100"/>
              <a:buFont typeface="Arial"/>
              <a:buNone/>
            </a:pPr>
            <a:r>
              <a:t/>
            </a:r>
            <a:endParaRPr>
              <a:solidFill>
                <a:schemeClr val="dk1"/>
              </a:solidFill>
              <a:latin typeface="Verdana"/>
              <a:ea typeface="Verdana"/>
              <a:cs typeface="Verdana"/>
              <a:sym typeface="Verdana"/>
            </a:endParaRPr>
          </a:p>
          <a:p>
            <a:pPr indent="0" lvl="0" marL="0">
              <a:spcBef>
                <a:spcPts val="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0E0E3"/>
        </a:solidFill>
      </p:bgPr>
    </p:bg>
    <p:spTree>
      <p:nvGrpSpPr>
        <p:cNvPr id="103" name="Shape 103"/>
        <p:cNvGrpSpPr/>
        <p:nvPr/>
      </p:nvGrpSpPr>
      <p:grpSpPr>
        <a:xfrm>
          <a:off x="0" y="0"/>
          <a:ext cx="0" cy="0"/>
          <a:chOff x="0" y="0"/>
          <a:chExt cx="0" cy="0"/>
        </a:xfrm>
      </p:grpSpPr>
      <p:sp>
        <p:nvSpPr>
          <p:cNvPr id="104" name="Shape 10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Discussion Questions</a:t>
            </a:r>
            <a:endParaRPr/>
          </a:p>
        </p:txBody>
      </p:sp>
      <p:sp>
        <p:nvSpPr>
          <p:cNvPr id="105" name="Shape 10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spcBef>
                <a:spcPts val="0"/>
              </a:spcBef>
              <a:spcAft>
                <a:spcPts val="0"/>
              </a:spcAft>
              <a:buClr>
                <a:schemeClr val="dk1"/>
              </a:buClr>
              <a:buSzPts val="1100"/>
              <a:buFont typeface="Arial"/>
              <a:buNone/>
            </a:pPr>
            <a:r>
              <a:rPr lang="en">
                <a:solidFill>
                  <a:schemeClr val="dk1"/>
                </a:solidFill>
                <a:latin typeface="Verdana"/>
                <a:ea typeface="Verdana"/>
                <a:cs typeface="Verdana"/>
                <a:sym typeface="Verdana"/>
              </a:rPr>
              <a:t>What do you think the expression “combining like terms” means?</a:t>
            </a:r>
            <a:endParaRPr>
              <a:solidFill>
                <a:schemeClr val="dk1"/>
              </a:solidFill>
              <a:latin typeface="Verdana"/>
              <a:ea typeface="Verdana"/>
              <a:cs typeface="Verdana"/>
              <a:sym typeface="Verdana"/>
            </a:endParaRPr>
          </a:p>
          <a:p>
            <a:pPr indent="0" lvl="0" marL="0">
              <a:spcBef>
                <a:spcPts val="0"/>
              </a:spcBef>
              <a:spcAft>
                <a:spcPts val="0"/>
              </a:spcAft>
              <a:buNone/>
            </a:pPr>
            <a:r>
              <a:t/>
            </a:r>
            <a:endParaRPr/>
          </a:p>
          <a:p>
            <a:pPr indent="0" lvl="0" marL="0">
              <a:spcBef>
                <a:spcPts val="1600"/>
              </a:spcBef>
              <a:spcAft>
                <a:spcPts val="0"/>
              </a:spcAft>
              <a:buNone/>
            </a:pPr>
            <a:r>
              <a:rPr lang="en">
                <a:solidFill>
                  <a:srgbClr val="000000"/>
                </a:solidFill>
              </a:rPr>
              <a:t>In the expression x + 4y, does the term x have a coefficient?  </a:t>
            </a:r>
            <a:endParaRPr>
              <a:solidFill>
                <a:srgbClr val="000000"/>
              </a:solidFill>
            </a:endParaRPr>
          </a:p>
          <a:p>
            <a:pPr indent="-342900" lvl="0" marL="457200" rtl="0">
              <a:spcBef>
                <a:spcPts val="1600"/>
              </a:spcBef>
              <a:spcAft>
                <a:spcPts val="0"/>
              </a:spcAft>
              <a:buClr>
                <a:srgbClr val="000000"/>
              </a:buClr>
              <a:buSzPts val="1800"/>
              <a:buChar char="●"/>
            </a:pPr>
            <a:r>
              <a:rPr lang="en">
                <a:solidFill>
                  <a:srgbClr val="000000"/>
                </a:solidFill>
              </a:rPr>
              <a:t>If not, why not? </a:t>
            </a:r>
            <a:endParaRPr>
              <a:solidFill>
                <a:srgbClr val="000000"/>
              </a:solidFill>
            </a:endParaRPr>
          </a:p>
          <a:p>
            <a:pPr indent="-342900" lvl="0" marL="457200">
              <a:spcBef>
                <a:spcPts val="0"/>
              </a:spcBef>
              <a:spcAft>
                <a:spcPts val="0"/>
              </a:spcAft>
              <a:buClr>
                <a:srgbClr val="000000"/>
              </a:buClr>
              <a:buSzPts val="1800"/>
              <a:buChar char="●"/>
            </a:pPr>
            <a:r>
              <a:rPr lang="en">
                <a:solidFill>
                  <a:srgbClr val="000000"/>
                </a:solidFill>
              </a:rPr>
              <a:t>If so, what is it? </a:t>
            </a:r>
            <a:endParaRPr>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EAD3"/>
        </a:solidFill>
      </p:bgPr>
    </p:bg>
    <p:spTree>
      <p:nvGrpSpPr>
        <p:cNvPr id="109" name="Shape 109"/>
        <p:cNvGrpSpPr/>
        <p:nvPr/>
      </p:nvGrpSpPr>
      <p:grpSpPr>
        <a:xfrm>
          <a:off x="0" y="0"/>
          <a:ext cx="0" cy="0"/>
          <a:chOff x="0" y="0"/>
          <a:chExt cx="0" cy="0"/>
        </a:xfrm>
      </p:grpSpPr>
      <p:sp>
        <p:nvSpPr>
          <p:cNvPr id="110" name="Shape 110"/>
          <p:cNvSpPr txBox="1"/>
          <p:nvPr>
            <p:ph type="title"/>
          </p:nvPr>
        </p:nvSpPr>
        <p:spPr>
          <a:xfrm>
            <a:off x="238000" y="1355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Part 2: Making Equivalent Expressions</a:t>
            </a:r>
            <a:endParaRPr/>
          </a:p>
        </p:txBody>
      </p:sp>
      <p:sp>
        <p:nvSpPr>
          <p:cNvPr id="111" name="Shape 111"/>
          <p:cNvSpPr txBox="1"/>
          <p:nvPr>
            <p:ph idx="1" type="body"/>
          </p:nvPr>
        </p:nvSpPr>
        <p:spPr>
          <a:xfrm>
            <a:off x="311700" y="708225"/>
            <a:ext cx="8520600" cy="3860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solidFill>
                  <a:srgbClr val="000000"/>
                </a:solidFill>
              </a:rPr>
              <a:t>Complete</a:t>
            </a:r>
            <a:r>
              <a:rPr lang="en">
                <a:solidFill>
                  <a:srgbClr val="000000"/>
                </a:solidFill>
              </a:rPr>
              <a:t> 4 then stop and compare with your partner.</a:t>
            </a:r>
            <a:endParaRPr>
              <a:solidFill>
                <a:srgbClr val="000000"/>
              </a:solidFill>
            </a:endParaRPr>
          </a:p>
          <a:p>
            <a:pPr indent="-342900" lvl="0" marL="457200" rtl="0">
              <a:spcBef>
                <a:spcPts val="1600"/>
              </a:spcBef>
              <a:spcAft>
                <a:spcPts val="0"/>
              </a:spcAft>
              <a:buClr>
                <a:srgbClr val="000000"/>
              </a:buClr>
              <a:buSzPts val="1800"/>
              <a:buChar char="●"/>
            </a:pPr>
            <a:r>
              <a:rPr lang="en">
                <a:solidFill>
                  <a:srgbClr val="000000"/>
                </a:solidFill>
              </a:rPr>
              <a:t>Did you have any expressions that are the same?</a:t>
            </a:r>
            <a:endParaRPr>
              <a:solidFill>
                <a:srgbClr val="000000"/>
              </a:solidFill>
            </a:endParaRPr>
          </a:p>
          <a:p>
            <a:pPr indent="-342900" lvl="0" marL="457200" rtl="0">
              <a:spcBef>
                <a:spcPts val="0"/>
              </a:spcBef>
              <a:spcAft>
                <a:spcPts val="0"/>
              </a:spcAft>
              <a:buClr>
                <a:srgbClr val="000000"/>
              </a:buClr>
              <a:buSzPts val="1800"/>
              <a:buChar char="●"/>
            </a:pPr>
            <a:r>
              <a:rPr lang="en">
                <a:solidFill>
                  <a:srgbClr val="000000"/>
                </a:solidFill>
              </a:rPr>
              <a:t>Did you have any expressions that were different?</a:t>
            </a:r>
            <a:endParaRPr>
              <a:solidFill>
                <a:srgbClr val="000000"/>
              </a:solidFill>
            </a:endParaRPr>
          </a:p>
          <a:p>
            <a:pPr indent="-342900" lvl="0" marL="457200" rtl="0">
              <a:spcBef>
                <a:spcPts val="0"/>
              </a:spcBef>
              <a:spcAft>
                <a:spcPts val="0"/>
              </a:spcAft>
              <a:buClr>
                <a:srgbClr val="000000"/>
              </a:buClr>
              <a:buSzPts val="1800"/>
              <a:buChar char="●"/>
            </a:pPr>
            <a:r>
              <a:rPr lang="en">
                <a:solidFill>
                  <a:srgbClr val="000000"/>
                </a:solidFill>
              </a:rPr>
              <a:t>Could you think of any different expressions together?</a:t>
            </a:r>
            <a:endParaRPr>
              <a:solidFill>
                <a:srgbClr val="000000"/>
              </a:solidFill>
            </a:endParaRPr>
          </a:p>
          <a:p>
            <a:pPr indent="0" lvl="0" marL="0">
              <a:spcBef>
                <a:spcPts val="1600"/>
              </a:spcBef>
              <a:spcAft>
                <a:spcPts val="0"/>
              </a:spcAft>
              <a:buNone/>
            </a:pPr>
            <a:r>
              <a:rPr lang="en">
                <a:solidFill>
                  <a:srgbClr val="000000"/>
                </a:solidFill>
              </a:rPr>
              <a:t>Complete 6-9, stop and compare with your partner.</a:t>
            </a:r>
            <a:endParaRPr>
              <a:solidFill>
                <a:srgbClr val="000000"/>
              </a:solidFill>
            </a:endParaRPr>
          </a:p>
          <a:p>
            <a:pPr indent="-342900" lvl="0" marL="457200" rtl="0">
              <a:spcBef>
                <a:spcPts val="1600"/>
              </a:spcBef>
              <a:spcAft>
                <a:spcPts val="0"/>
              </a:spcAft>
              <a:buClr>
                <a:srgbClr val="000000"/>
              </a:buClr>
              <a:buSzPts val="1800"/>
              <a:buChar char="●"/>
            </a:pPr>
            <a:r>
              <a:rPr lang="en">
                <a:solidFill>
                  <a:schemeClr val="dk1"/>
                </a:solidFill>
              </a:rPr>
              <a:t>Can you combine x and xy to get 2xy? Why or why not? Test you answer on the sim.</a:t>
            </a:r>
            <a:endParaRPr>
              <a:solidFill>
                <a:schemeClr val="dk1"/>
              </a:solidFill>
            </a:endParaRPr>
          </a:p>
          <a:p>
            <a:pPr indent="0" lvl="0" marL="0" rtl="0">
              <a:spcBef>
                <a:spcPts val="0"/>
              </a:spcBef>
              <a:spcAft>
                <a:spcPts val="0"/>
              </a:spcAft>
              <a:buNone/>
            </a:pPr>
            <a:r>
              <a:t/>
            </a:r>
            <a:endParaRPr>
              <a:solidFill>
                <a:schemeClr val="dk1"/>
              </a:solidFill>
            </a:endParaRPr>
          </a:p>
          <a:p>
            <a:pPr indent="0" lvl="0" marL="0" rtl="0">
              <a:spcBef>
                <a:spcPts val="0"/>
              </a:spcBef>
              <a:spcAft>
                <a:spcPts val="0"/>
              </a:spcAft>
              <a:buNone/>
            </a:pPr>
            <a:r>
              <a:rPr lang="en">
                <a:solidFill>
                  <a:srgbClr val="000000"/>
                </a:solidFill>
              </a:rPr>
              <a:t>When you finish, try to complete higher levels on the game.</a:t>
            </a:r>
            <a:endParaRPr>
              <a:solidFill>
                <a:srgbClr val="000000"/>
              </a:solidFill>
            </a:endParaRPr>
          </a:p>
          <a:p>
            <a:pPr indent="0" lvl="0" marL="1371600" rtl="0">
              <a:spcBef>
                <a:spcPts val="1600"/>
              </a:spcBef>
              <a:spcAft>
                <a:spcPts val="0"/>
              </a:spcAft>
              <a:buNone/>
            </a:pPr>
            <a:r>
              <a:t/>
            </a:r>
            <a:endParaRPr b="1">
              <a:solidFill>
                <a:srgbClr val="000000"/>
              </a:solidFill>
            </a:endParaRPr>
          </a:p>
          <a:p>
            <a:pPr indent="0" lvl="0" marL="1371600" rtl="0">
              <a:spcBef>
                <a:spcPts val="1600"/>
              </a:spcBef>
              <a:spcAft>
                <a:spcPts val="0"/>
              </a:spcAft>
              <a:buNone/>
            </a:pPr>
            <a:r>
              <a:t/>
            </a:r>
            <a:endParaRPr b="1">
              <a:solidFill>
                <a:srgbClr val="000000"/>
              </a:solidFill>
            </a:endParaRPr>
          </a:p>
          <a:p>
            <a:pPr indent="0" lvl="0" marL="0" rtl="0">
              <a:spcBef>
                <a:spcPts val="1600"/>
              </a:spcBef>
              <a:spcAft>
                <a:spcPts val="1600"/>
              </a:spcAft>
              <a:buClr>
                <a:srgbClr val="000000"/>
              </a:buClr>
              <a:buSzPts val="1100"/>
              <a:buFont typeface="Arial"/>
              <a:buNone/>
            </a:pPr>
            <a:r>
              <a:rPr b="1" lang="en">
                <a:solidFill>
                  <a:srgbClr val="000000"/>
                </a:solidFill>
              </a:rPr>
              <a:t> </a:t>
            </a:r>
            <a:endParaRPr b="1">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