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1E9E07EC-0F42-4D5C-804C-531AEB74C779}">
  <a:tblStyle styleId="{1E9E07EC-0F42-4D5C-804C-531AEB74C77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teachers using CMP 7th grade math, part to part and part to whole will be revisited in Problem 1.3 of Covering and Surrounding.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After 5 minutes, have students share out what they discovered with the app.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phet.colorado.edu/sims/html/proportion-playground/latest/proportion-playground_en.html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hyperlink" Target="http://www.youtube.com/watch?v=4ic6bFOEdzs" TargetMode="External"/><Relationship Id="rId5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Proportion Playground</a:t>
            </a:r>
            <a:endParaRPr/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Comparing Unequal Ratios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idx="1" type="body"/>
          </p:nvPr>
        </p:nvSpPr>
        <p:spPr>
          <a:xfrm>
            <a:off x="3607950" y="802925"/>
            <a:ext cx="2127000" cy="163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Heather: 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3/6 of mixture C is black paint. 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i="1" lang="en"/>
              <a:t>Heather is using a part to part ratio.</a:t>
            </a:r>
            <a:endParaRPr i="1"/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5920100" y="802925"/>
            <a:ext cx="2439000" cy="176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Kathy: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3/9 of mixture C is black paint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i="1" lang="en"/>
              <a:t>Kathy is using a part to whole ratio. </a:t>
            </a:r>
            <a:endParaRPr i="1"/>
          </a:p>
        </p:txBody>
      </p:sp>
      <p:pic>
        <p:nvPicPr>
          <p:cNvPr id="117" name="Shape 1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0025" y="549150"/>
            <a:ext cx="2355600" cy="353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x="986250" y="445025"/>
            <a:ext cx="7066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Kathy’s strategy to complete #6 and #7 on the worksheet. </a:t>
            </a:r>
            <a:endParaRPr/>
          </a:p>
        </p:txBody>
      </p:sp>
      <p:graphicFrame>
        <p:nvGraphicFramePr>
          <p:cNvPr id="123" name="Shape 123"/>
          <p:cNvGraphicFramePr/>
          <p:nvPr/>
        </p:nvGraphicFramePr>
        <p:xfrm>
          <a:off x="1426900" y="1991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{1E9E07EC-0F42-4D5C-804C-531AEB74C779}</a:tableStyleId>
              </a:tblPr>
              <a:tblGrid>
                <a:gridCol w="26073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Number of black balloons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Total number of balloons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124" name="Shape 124"/>
          <p:cNvCxnSpPr/>
          <p:nvPr/>
        </p:nvCxnSpPr>
        <p:spPr>
          <a:xfrm>
            <a:off x="1298325" y="2383400"/>
            <a:ext cx="2634300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type="title"/>
          </p:nvPr>
        </p:nvSpPr>
        <p:spPr>
          <a:xfrm>
            <a:off x="786500" y="445025"/>
            <a:ext cx="8045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Big Ideas for your notes</a:t>
            </a:r>
            <a:endParaRPr/>
          </a:p>
        </p:txBody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6625" y="1152475"/>
            <a:ext cx="7627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strategies did you use to compare unequal ratios?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Exit Ticket</a:t>
            </a:r>
            <a:endParaRPr/>
          </a:p>
        </p:txBody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736150" y="1205000"/>
            <a:ext cx="2759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Saline Water Solution A</a:t>
            </a:r>
            <a:endParaRPr u="sng"/>
          </a:p>
          <a:p>
            <a:pPr indent="0" lvl="0" mar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4</a:t>
            </a:r>
            <a:r>
              <a:rPr lang="en"/>
              <a:t> cups of water</a:t>
            </a:r>
            <a:endParaRPr/>
          </a:p>
          <a:p>
            <a:pPr indent="0" lvl="0" mar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1 cup of salt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4908475" y="1205000"/>
            <a:ext cx="2759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Saline Water Solution</a:t>
            </a:r>
            <a:r>
              <a:rPr lang="en" u="sng"/>
              <a:t> B</a:t>
            </a:r>
            <a:endParaRPr u="sng"/>
          </a:p>
          <a:p>
            <a:pPr indent="0" lvl="0" mar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7</a:t>
            </a:r>
            <a:r>
              <a:rPr lang="en"/>
              <a:t> cups of water</a:t>
            </a:r>
            <a:endParaRPr/>
          </a:p>
          <a:p>
            <a:pPr indent="0" lvl="0" marL="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3 cups of salt</a:t>
            </a:r>
            <a:endParaRPr/>
          </a:p>
        </p:txBody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888550" y="3270875"/>
            <a:ext cx="6851700" cy="15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Which solution is saltier? </a:t>
            </a:r>
            <a:endParaRPr/>
          </a:p>
          <a:p>
            <a:pPr indent="0" lvl="0" marL="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Show work and explain in words to justify your answer. 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39" name="Shape 1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53699" y="3707600"/>
            <a:ext cx="2082575" cy="137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311700" y="2452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Warm Up</a:t>
            </a:r>
            <a:endParaRPr/>
          </a:p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311700" y="10775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1) Create at least three fractions that are equivalent to   ¾</a:t>
            </a:r>
            <a:endParaRPr>
              <a:solidFill>
                <a:schemeClr val="dk1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2) Alice has $6 and Bob has $2. They combine their money to buy a pack of new pencils.</a:t>
            </a:r>
            <a:endParaRPr>
              <a:solidFill>
                <a:schemeClr val="dk1"/>
              </a:solidFill>
            </a:endParaRPr>
          </a:p>
          <a:p>
            <a:pPr indent="-342900" lvl="0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lphaLcParenR"/>
            </a:pPr>
            <a:r>
              <a:rPr lang="en">
                <a:solidFill>
                  <a:schemeClr val="dk1"/>
                </a:solidFill>
              </a:rPr>
              <a:t>What is the ratio of Alice’s money to Bob’s money?</a:t>
            </a:r>
            <a:endParaRPr>
              <a:solidFill>
                <a:schemeClr val="dk1"/>
              </a:solidFill>
            </a:endParaRPr>
          </a:p>
          <a:p>
            <a:pPr indent="-342900" lvl="0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lphaLcParenR"/>
            </a:pPr>
            <a:r>
              <a:rPr lang="en">
                <a:solidFill>
                  <a:schemeClr val="dk1"/>
                </a:solidFill>
              </a:rPr>
              <a:t>What fraction of the total money is Alice’s?</a:t>
            </a:r>
            <a:endParaRPr>
              <a:solidFill>
                <a:schemeClr val="dk1"/>
              </a:solidFill>
            </a:endParaRPr>
          </a:p>
          <a:p>
            <a:pPr indent="-342900" lvl="0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lphaLcParenR"/>
            </a:pPr>
            <a:r>
              <a:rPr lang="en">
                <a:solidFill>
                  <a:schemeClr val="dk1"/>
                </a:solidFill>
              </a:rPr>
              <a:t>What fraction of the total money is Bob’s?</a:t>
            </a:r>
            <a:endParaRPr>
              <a:solidFill>
                <a:schemeClr val="dk1"/>
              </a:solidFill>
            </a:endParaRPr>
          </a:p>
          <a:p>
            <a:pPr indent="-342900" lvl="0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lphaLcParenR"/>
            </a:pPr>
            <a:r>
              <a:rPr lang="en">
                <a:solidFill>
                  <a:schemeClr val="dk1"/>
                </a:solidFill>
              </a:rPr>
              <a:t>Suppose the pack of pencils contains 80 pencils. How many of the pencils should Alice get, and how many of the pencils should Bob get?</a:t>
            </a:r>
            <a:endParaRPr>
              <a:solidFill>
                <a:schemeClr val="dk1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3) Are there any other ways to compare Alice’s and Bob’s money?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574275" y="445025"/>
            <a:ext cx="8258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Learning Targets</a:t>
            </a:r>
            <a:endParaRPr/>
          </a:p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311700" y="1360775"/>
            <a:ext cx="8140200" cy="32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can</a:t>
            </a:r>
            <a:r>
              <a:rPr lang="en"/>
              <a:t> create equivalent ratios.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can compare unequal ratios in a real-world context involving concentration levels. 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561800" y="894450"/>
            <a:ext cx="8270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Proportion Playground</a:t>
            </a:r>
            <a:endParaRPr/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561800" y="1801650"/>
            <a:ext cx="7665300" cy="108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https://phet.colorado.edu/sims/html/proportion-playground/latest/proportion-playground_en.html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Shape 7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9403" y="1585475"/>
            <a:ext cx="4726475" cy="262787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Shape 79"/>
          <p:cNvSpPr txBox="1"/>
          <p:nvPr>
            <p:ph type="title"/>
          </p:nvPr>
        </p:nvSpPr>
        <p:spPr>
          <a:xfrm>
            <a:off x="311700" y="257775"/>
            <a:ext cx="5343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Take 5 minutes to work with the </a:t>
            </a:r>
            <a:r>
              <a:rPr lang="en" u="sng"/>
              <a:t>Explore</a:t>
            </a:r>
            <a:r>
              <a:rPr lang="en"/>
              <a:t> part of the sim.   </a:t>
            </a:r>
            <a:endParaRPr/>
          </a:p>
        </p:txBody>
      </p:sp>
      <p:pic>
        <p:nvPicPr>
          <p:cNvPr id="80" name="Shape 80" title="5 Minute Timer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297725" y="257775"/>
            <a:ext cx="1220675" cy="91550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Shape 81"/>
          <p:cNvSpPr txBox="1"/>
          <p:nvPr>
            <p:ph type="title"/>
          </p:nvPr>
        </p:nvSpPr>
        <p:spPr>
          <a:xfrm>
            <a:off x="5767725" y="2034925"/>
            <a:ext cx="2811600" cy="108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What do you notice?</a:t>
            </a:r>
            <a:endParaRPr sz="2000"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Shape 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7178" y="984450"/>
            <a:ext cx="4726475" cy="2627875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Shape 87"/>
          <p:cNvSpPr txBox="1"/>
          <p:nvPr>
            <p:ph type="title"/>
          </p:nvPr>
        </p:nvSpPr>
        <p:spPr>
          <a:xfrm>
            <a:off x="5705300" y="984450"/>
            <a:ext cx="2811600" cy="26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What do you notice about the paint splats that are the exact same color?</a:t>
            </a:r>
            <a:endParaRPr sz="2000"/>
          </a:p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 </a:t>
            </a:r>
            <a:endParaRPr sz="2000"/>
          </a:p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What can you learn from 2 paint splats that you cannot learn from seeing only one splat?</a:t>
            </a:r>
            <a:endParaRPr sz="2000"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 Sheet Instructions:</a:t>
            </a:r>
            <a:endParaRPr/>
          </a:p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Work with a partner. 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Part A: Use the Explore part of the sim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Part B: Use the Predict part of the sim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will come back together as a class after #5. </a:t>
            </a:r>
            <a:endParaRPr/>
          </a:p>
        </p:txBody>
      </p:sp>
      <p:pic>
        <p:nvPicPr>
          <p:cNvPr id="94" name="Shape 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99750" y="1847675"/>
            <a:ext cx="1030275" cy="935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Shape 9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99738" y="2977944"/>
            <a:ext cx="991500" cy="8855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Strategies Discussion</a:t>
            </a:r>
            <a:endParaRPr/>
          </a:p>
        </p:txBody>
      </p:sp>
      <p:pic>
        <p:nvPicPr>
          <p:cNvPr id="101" name="Shape 101"/>
          <p:cNvPicPr preferRelativeResize="0"/>
          <p:nvPr/>
        </p:nvPicPr>
        <p:blipFill rotWithShape="1">
          <a:blip r:embed="rId3">
            <a:alphaModFix/>
          </a:blip>
          <a:srcRect b="0" l="54425" r="0" t="0"/>
          <a:stretch/>
        </p:blipFill>
        <p:spPr>
          <a:xfrm>
            <a:off x="4477525" y="1170125"/>
            <a:ext cx="2220975" cy="3424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Shape 10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81075" y="1216425"/>
            <a:ext cx="2220975" cy="33314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x="3607950" y="802925"/>
            <a:ext cx="2127000" cy="163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Heather: 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 3/6 of mixture C is black paint. </a:t>
            </a:r>
            <a:endParaRPr/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5920100" y="802925"/>
            <a:ext cx="2439000" cy="176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Kathy</a:t>
            </a:r>
            <a:r>
              <a:rPr lang="en"/>
              <a:t>: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3/9 of mixture C is black paint</a:t>
            </a:r>
            <a:endParaRPr/>
          </a:p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3607950" y="2921300"/>
            <a:ext cx="4394400" cy="79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Do you agree with Heather or Kathy? Justify your answer. </a:t>
            </a:r>
            <a:endParaRPr/>
          </a:p>
        </p:txBody>
      </p:sp>
      <p:pic>
        <p:nvPicPr>
          <p:cNvPr id="110" name="Shape 1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3800" y="549150"/>
            <a:ext cx="2439000" cy="365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