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4"/>
    <p:restoredTop sz="94729"/>
  </p:normalViewPr>
  <p:slideViewPr>
    <p:cSldViewPr snapToGrid="0" snapToObjects="1">
      <p:cViewPr>
        <p:scale>
          <a:sx n="100" d="100"/>
          <a:sy n="100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8FAFB-0B98-5E4D-9F74-1DDB937C3930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AAA2-32BB-F74D-B6B3-E3A52E19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6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esB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0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5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AAA2-32BB-F74D-B6B3-E3A52E192B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0053-18E3-9E4B-8B0C-C71526CA5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7BF9-AEDB-6F43-AFFC-FB14B2BB3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6600D-02A7-7C49-9A3F-9708894C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86E70-9C4A-B143-AC18-5A40F86F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90D26-DA2A-A443-9BAA-E7F5FE3D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A224-A747-E24B-BCF0-CB04D3A1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5EADA-AD5D-B545-8DE9-A262C2695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8ABEE-AD9B-D04E-98AA-2A417EE6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C6A2F-3416-9B43-AE11-85BAE096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AC16-3A70-6F42-B082-D141A8EB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6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B88E7-0265-6644-9169-F7FFF191C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409BE-627B-D549-8E4C-8306751EE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998DF-3D1D-EB4B-8DB6-7119DEDD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7D498-8FEB-6245-B33D-FF3124FC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F8B6-EF53-6A45-836B-E7B5546D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A931-D65C-FF42-BEAC-8C439C0D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2EFDF-B76F-7D4C-8232-1868890D2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57055-3E54-9241-AF1F-A00AA86D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24127-F8FA-854D-9AE5-8CE1509D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A290C-0817-7C44-9E5A-AD078967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6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8978-D86D-3F41-9660-2BEE34BB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D9BE9-947C-4C43-AE90-438FC01F7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ED04E-FD88-3249-B521-153B90DB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874CB-CCBC-5744-A3F9-0E5F782E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E54E-421E-8448-9ACD-87D0E5B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968B-C3CA-5B48-BF8E-12851F22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AFE44-9C9C-A349-A586-2E89B9D54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AE26B-2FF9-2C4D-AC34-84CCEF8A1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CB03C-8EFC-6449-B935-CEE2B151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2EBFD-255A-C544-B17F-A469DF8E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CB6B4-C770-DF4E-B5E7-9C5AE36D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2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677-33E4-E54C-AC62-986133AD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3093B-6803-C64D-AD62-DFDE4F7A2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BAE16-FF95-3D47-BB34-8DED150A0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A2B3E-B92B-C54A-9887-5D3008D18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F995E-CCDB-534C-922F-4839E14A3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A24D1-47E2-FE46-9C51-76DB5BB6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A881D-C0D0-3341-8EA6-7E3DD7C3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00C52-0FF9-0B4B-B619-2B48A3D1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4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01BF-BC9F-F648-A47A-90BB929A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ADECB-152F-8E47-B703-AE5B6773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4818B-74B9-8D41-B12E-262C8B1F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23274-0535-6B46-AD76-0793736D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1CDD7-EA5A-0D4F-80CA-69E6C3BA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5C2E8-4A09-5D4B-A2E9-759B73B9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D0090-6B3B-7643-B552-6170139B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7A4B-520A-F94C-9F40-B78EFC3D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22F65-DC5A-6A4B-BC1D-B800415DC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537E4-881C-FC42-8B6F-9F2684D24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6A260-8ABB-4144-A626-FB10DB59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70F93-A830-C940-8BAF-B981CFA5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5C531-B3AA-1142-9668-59B6A377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7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A082-645F-9542-9063-09063DD1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4D4D5-757B-1B4B-8400-22E0AA920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92D79-CCFA-7541-909A-580DCB567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660B5-C568-4146-B295-29B02561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DAB3-4914-6648-B530-9776DA82604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D64A4-4E63-9446-AEA1-35D584DC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BBF6E-3450-EA42-A4D8-4D204D68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9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23F66-896C-9E41-8DBB-5D0097D7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B3299-F74E-AA4E-899D-4F3589386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31D1B-16F7-E44F-BF9B-7E37EA715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DAB3-4914-6648-B530-9776DA82604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6270E-AD6D-2E41-9F5B-F76575847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2FAE3-D049-7D41-9752-F2C934308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3C981-CAAE-CB4E-AFA5-B390216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1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het.colorado.edu/es/contributions/view/395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9A13-0AED-444A-826C-6B4391950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272" y="1242950"/>
            <a:ext cx="9144000" cy="2387600"/>
          </a:xfrm>
        </p:spPr>
        <p:txBody>
          <a:bodyPr>
            <a:normAutofit/>
          </a:bodyPr>
          <a:lstStyle/>
          <a:p>
            <a:r>
              <a:rPr lang="es-ES_tradnl" sz="4800" b="1" dirty="0"/>
              <a:t>Preguntas </a:t>
            </a:r>
            <a:r>
              <a:rPr lang="es-ES_tradnl" sz="4800" b="1" dirty="0" err="1"/>
              <a:t>Clicker</a:t>
            </a:r>
            <a:r>
              <a:rPr lang="es-ES_tradnl" sz="4800" b="1" dirty="0"/>
              <a:t> sobre Concentración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7B0A4-DF67-DA4A-899E-AB4820B54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56" y="3630550"/>
            <a:ext cx="9144000" cy="3084559"/>
          </a:xfrm>
        </p:spPr>
        <p:txBody>
          <a:bodyPr>
            <a:noAutofit/>
          </a:bodyPr>
          <a:lstStyle/>
          <a:p>
            <a:pPr algn="l"/>
            <a:r>
              <a:rPr lang="es-ES_tradnl" sz="1800" b="1" dirty="0"/>
              <a:t>Autores: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_tradnl" sz="1800" dirty="0" err="1"/>
              <a:t>Yuen</a:t>
            </a:r>
            <a:r>
              <a:rPr lang="es-ES_tradnl" sz="1800" dirty="0"/>
              <a:t>-ying </a:t>
            </a:r>
            <a:r>
              <a:rPr lang="es-ES_tradnl" sz="1800" dirty="0" err="1"/>
              <a:t>Carpenter</a:t>
            </a:r>
            <a:endParaRPr lang="es-ES_tradnl" sz="1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_tradnl" sz="1800" dirty="0"/>
              <a:t>Robert </a:t>
            </a:r>
            <a:r>
              <a:rPr lang="es-ES_tradnl" sz="1800" dirty="0" err="1"/>
              <a:t>Parson</a:t>
            </a:r>
            <a:endParaRPr lang="es-ES_tradnl" sz="1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_tradnl" sz="1800" dirty="0" err="1"/>
              <a:t>Trish</a:t>
            </a:r>
            <a:r>
              <a:rPr lang="es-ES_tradnl" sz="1800" dirty="0"/>
              <a:t> </a:t>
            </a:r>
            <a:r>
              <a:rPr lang="es-ES_tradnl" sz="1800" dirty="0" err="1"/>
              <a:t>Leoblein</a:t>
            </a:r>
            <a:endParaRPr lang="es-ES_tradnl" sz="1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_tradnl" sz="1050" dirty="0"/>
          </a:p>
          <a:p>
            <a:pPr algn="l">
              <a:spcBef>
                <a:spcPts val="0"/>
              </a:spcBef>
            </a:pPr>
            <a:r>
              <a:rPr lang="es-ES_tradnl" sz="1800" b="1" dirty="0"/>
              <a:t>Traducción al español:</a:t>
            </a:r>
          </a:p>
          <a:p>
            <a:pPr algn="l">
              <a:spcBef>
                <a:spcPts val="0"/>
              </a:spcBef>
            </a:pPr>
            <a:r>
              <a:rPr lang="es-ES_tradnl" sz="1800" dirty="0"/>
              <a:t>Diana López</a:t>
            </a:r>
          </a:p>
          <a:p>
            <a:pPr algn="l">
              <a:spcBef>
                <a:spcPts val="0"/>
              </a:spcBef>
            </a:pPr>
            <a:endParaRPr lang="es-ES_tradnl" sz="1100" dirty="0"/>
          </a:p>
          <a:p>
            <a:pPr algn="l">
              <a:spcBef>
                <a:spcPts val="0"/>
              </a:spcBef>
            </a:pPr>
            <a:r>
              <a:rPr lang="es-ES_tradnl" sz="1800" b="1" dirty="0"/>
              <a:t>Curso:</a:t>
            </a:r>
          </a:p>
          <a:p>
            <a:pPr algn="l">
              <a:spcBef>
                <a:spcPts val="0"/>
              </a:spcBef>
            </a:pPr>
            <a:r>
              <a:rPr lang="es-ES_tradnl" sz="1800" dirty="0"/>
              <a:t>Preparatoria o cursos introductorios a la química en Universidad</a:t>
            </a:r>
          </a:p>
          <a:p>
            <a:pPr algn="l">
              <a:spcBef>
                <a:spcPts val="0"/>
              </a:spcBef>
            </a:pPr>
            <a:endParaRPr lang="es-ES_tradnl" sz="1200" dirty="0"/>
          </a:p>
          <a:p>
            <a:pPr algn="l">
              <a:spcBef>
                <a:spcPts val="0"/>
              </a:spcBef>
            </a:pPr>
            <a:r>
              <a:rPr lang="es-ES_tradnl" sz="1800" dirty="0"/>
              <a:t>Este trabajo esta bajo la licencia de </a:t>
            </a:r>
            <a:r>
              <a:rPr lang="es-ES_tradnl" sz="1800" dirty="0">
                <a:hlinkClick r:id="rId2"/>
              </a:rPr>
              <a:t>Creative Commons Atribución 4.0 Internacional </a:t>
            </a:r>
            <a:endParaRPr lang="es-ES_tradnl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43CA9-3775-B641-8E74-BD6F73B2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56" y="268748"/>
            <a:ext cx="2574168" cy="17072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A1153-F1E0-4B4A-8B05-7D6944FC95D3}"/>
              </a:ext>
            </a:extLst>
          </p:cNvPr>
          <p:cNvSpPr txBox="1"/>
          <p:nvPr/>
        </p:nvSpPr>
        <p:spPr>
          <a:xfrm>
            <a:off x="7120128" y="268748"/>
            <a:ext cx="438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Puedes encontrar el documento original </a:t>
            </a:r>
            <a:r>
              <a:rPr lang="es-ES_tradnl" dirty="0">
                <a:hlinkClick r:id="rId4"/>
              </a:rPr>
              <a:t>aquí</a:t>
            </a:r>
            <a:endParaRPr lang="es-ES_tradnl" dirty="0"/>
          </a:p>
          <a:p>
            <a:pPr algn="r"/>
            <a:r>
              <a:rPr lang="es-ES_tradnl" dirty="0"/>
              <a:t>Enero 2018 </a:t>
            </a:r>
          </a:p>
        </p:txBody>
      </p:sp>
    </p:spTree>
    <p:extLst>
      <p:ext uri="{BB962C8B-B14F-4D97-AF65-F5344CB8AC3E}">
        <p14:creationId xmlns:p14="http://schemas.microsoft.com/office/powerpoint/2010/main" val="129905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¿Qu</a:t>
            </a:r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é acciones </a:t>
            </a:r>
            <a:r>
              <a:rPr lang="es-ES" sz="3600" b="1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incrementarán</a:t>
            </a:r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la concentración de la solución?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B541A-6769-BB49-8409-A9E2AACA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184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s-ES_tradnl" dirty="0"/>
              <a:t>Agregar más Co(NO</a:t>
            </a:r>
            <a:r>
              <a:rPr lang="es-ES_tradnl" baseline="-25000" dirty="0"/>
              <a:t>3</a:t>
            </a:r>
            <a:r>
              <a:rPr lang="es-ES_tradnl" dirty="0"/>
              <a:t>)</a:t>
            </a:r>
            <a:r>
              <a:rPr lang="es-ES_tradnl" baseline="-25000" dirty="0"/>
              <a:t>2</a:t>
            </a:r>
            <a:endParaRPr lang="es-ES_tradnl" dirty="0"/>
          </a:p>
          <a:p>
            <a:pPr marL="514350" indent="-514350">
              <a:buFont typeface="+mj-lt"/>
              <a:buAutoNum type="arabicParenR"/>
            </a:pPr>
            <a:r>
              <a:rPr lang="es-ES_tradnl" dirty="0"/>
              <a:t>Evaporar el agua</a:t>
            </a:r>
          </a:p>
          <a:p>
            <a:pPr marL="514350" indent="-514350">
              <a:buFont typeface="+mj-lt"/>
              <a:buAutoNum type="arabicParenR"/>
            </a:pPr>
            <a:r>
              <a:rPr lang="es-ES_tradnl" dirty="0"/>
              <a:t>Abrir la llave de abajo</a:t>
            </a:r>
          </a:p>
          <a:p>
            <a:pPr marL="514350" indent="-514350">
              <a:buFont typeface="+mj-lt"/>
              <a:buAutoNum type="arabicParenR"/>
            </a:pPr>
            <a:endParaRPr lang="es-ES_tradnl" dirty="0"/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Solo 1)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1) y 2)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2) y 3)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1) y 3)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Todos ellos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4297846-CB73-B24A-9A98-7718A3712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47" y="1696755"/>
            <a:ext cx="6658077" cy="39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7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¿Qu</a:t>
            </a:r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é acciones cambiarán el </a:t>
            </a:r>
            <a:r>
              <a:rPr lang="es-ES" sz="3600" b="1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número de moles del soluto </a:t>
            </a:r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dentro del contenedor?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B541A-6769-BB49-8409-A9E2AACA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184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s-ES_tradnl" dirty="0"/>
              <a:t>Agregar más Co(NO</a:t>
            </a:r>
            <a:r>
              <a:rPr lang="es-ES_tradnl" baseline="-25000" dirty="0"/>
              <a:t>3</a:t>
            </a:r>
            <a:r>
              <a:rPr lang="es-ES_tradnl" dirty="0"/>
              <a:t>)</a:t>
            </a:r>
            <a:r>
              <a:rPr lang="es-ES_tradnl" baseline="-25000" dirty="0"/>
              <a:t>2</a:t>
            </a:r>
            <a:endParaRPr lang="es-ES_tradnl" dirty="0"/>
          </a:p>
          <a:p>
            <a:pPr marL="514350" indent="-514350">
              <a:buFont typeface="+mj-lt"/>
              <a:buAutoNum type="arabicParenR"/>
            </a:pPr>
            <a:r>
              <a:rPr lang="es-ES_tradnl" dirty="0"/>
              <a:t>Evaporar el agua</a:t>
            </a:r>
          </a:p>
          <a:p>
            <a:pPr marL="514350" indent="-514350">
              <a:buFont typeface="+mj-lt"/>
              <a:buAutoNum type="arabicParenR"/>
            </a:pPr>
            <a:r>
              <a:rPr lang="es-ES_tradnl" dirty="0"/>
              <a:t>Abrir la llave de abajo</a:t>
            </a:r>
          </a:p>
          <a:p>
            <a:pPr marL="514350" indent="-514350">
              <a:buFont typeface="+mj-lt"/>
              <a:buAutoNum type="arabicParenR"/>
            </a:pPr>
            <a:endParaRPr lang="es-ES_tradnl" dirty="0"/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Solo 1)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Solo 2)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Solo 3)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1) y 2)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2) y 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6745D69-1B59-BD46-8EB0-C0AFEF1FB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00" y="1936635"/>
            <a:ext cx="6190749" cy="36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2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¿</a:t>
            </a:r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Qué le pasará a la </a:t>
            </a:r>
            <a:r>
              <a:rPr lang="es-ES" sz="3600" u="sng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concentración</a:t>
            </a:r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y al </a:t>
            </a:r>
            <a:r>
              <a:rPr lang="es-ES" sz="3600" u="sng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número de moles</a:t>
            </a:r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si se agrega agua?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139BDC-9607-5143-B3F4-0C4A71D5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51287"/>
              </p:ext>
            </p:extLst>
          </p:nvPr>
        </p:nvGraphicFramePr>
        <p:xfrm>
          <a:off x="393700" y="2563231"/>
          <a:ext cx="6248401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752">
                  <a:extLst>
                    <a:ext uri="{9D8B030D-6E8A-4147-A177-3AD203B41FA5}">
                      <a16:colId xmlns:a16="http://schemas.microsoft.com/office/drawing/2014/main" val="2600452560"/>
                    </a:ext>
                  </a:extLst>
                </a:gridCol>
                <a:gridCol w="2720835">
                  <a:extLst>
                    <a:ext uri="{9D8B030D-6E8A-4147-A177-3AD203B41FA5}">
                      <a16:colId xmlns:a16="http://schemas.microsoft.com/office/drawing/2014/main" val="2057561566"/>
                    </a:ext>
                  </a:extLst>
                </a:gridCol>
                <a:gridCol w="3061814">
                  <a:extLst>
                    <a:ext uri="{9D8B030D-6E8A-4147-A177-3AD203B41FA5}">
                      <a16:colId xmlns:a16="http://schemas.microsoft.com/office/drawing/2014/main" val="3231840684"/>
                    </a:ext>
                  </a:extLst>
                </a:gridCol>
              </a:tblGrid>
              <a:tr h="441953">
                <a:tc>
                  <a:txBody>
                    <a:bodyPr/>
                    <a:lstStyle/>
                    <a:p>
                      <a:endParaRPr lang="es-ES_tradnl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u="sng" noProof="0" dirty="0"/>
                        <a:t>Concentración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u="sng" noProof="0" dirty="0"/>
                        <a:t>Numero de moles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470366"/>
                  </a:ext>
                </a:extLst>
              </a:tr>
              <a:tr h="441953">
                <a:tc>
                  <a:txBody>
                    <a:bodyPr/>
                    <a:lstStyle/>
                    <a:p>
                      <a:r>
                        <a:rPr lang="es-ES_tradnl" sz="2400" noProof="0"/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noProof="0" dirty="0"/>
                        <a:t>         Incrementa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noProof="0" dirty="0"/>
                        <a:t>              Decrece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22225"/>
                  </a:ext>
                </a:extLst>
              </a:tr>
              <a:tr h="441953">
                <a:tc>
                  <a:txBody>
                    <a:bodyPr/>
                    <a:lstStyle/>
                    <a:p>
                      <a:r>
                        <a:rPr lang="es-ES_tradnl" sz="2400" noProof="0"/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noProof="0" dirty="0"/>
                        <a:t>         Incrementa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noProof="0" dirty="0"/>
                        <a:t>              Incrementa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803181"/>
                  </a:ext>
                </a:extLst>
              </a:tr>
              <a:tr h="441953">
                <a:tc>
                  <a:txBody>
                    <a:bodyPr/>
                    <a:lstStyle/>
                    <a:p>
                      <a:r>
                        <a:rPr lang="es-ES_tradnl" sz="2400" noProof="0"/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noProof="0" dirty="0"/>
                        <a:t>         No cambia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noProof="0" dirty="0"/>
                        <a:t>              No cambia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986577"/>
                  </a:ext>
                </a:extLst>
              </a:tr>
              <a:tr h="441953">
                <a:tc>
                  <a:txBody>
                    <a:bodyPr/>
                    <a:lstStyle/>
                    <a:p>
                      <a:r>
                        <a:rPr lang="es-ES_tradnl" sz="2400" noProof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noProof="0" dirty="0"/>
                        <a:t>         Decrece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noProof="0" dirty="0"/>
                        <a:t>              Decrece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13860"/>
                  </a:ext>
                </a:extLst>
              </a:tr>
              <a:tr h="441953">
                <a:tc>
                  <a:txBody>
                    <a:bodyPr/>
                    <a:lstStyle/>
                    <a:p>
                      <a:r>
                        <a:rPr lang="es-ES_tradnl" sz="2400" noProof="0"/>
                        <a:t>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noProof="0" dirty="0"/>
                        <a:t>         Decrece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noProof="0" dirty="0"/>
                        <a:t>              No cambia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69849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632B896-8196-1043-A5B4-74BD96D78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2232263"/>
            <a:ext cx="5168166" cy="30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5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¿</a:t>
            </a:r>
            <a:r>
              <a:rPr lang="es-ES" sz="36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Cuántas moles de soluto hay en el contenedor?</a:t>
            </a:r>
            <a:endParaRPr lang="en-US" sz="36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B541A-6769-BB49-8409-A9E2AACA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8491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dirty="0"/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0.05 moles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0.5o moles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1.00 moles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1.5 moles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Ninguna de las anteriores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6745D69-1B59-BD46-8EB0-C0AFEF1FB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52" y="1568335"/>
            <a:ext cx="6873972" cy="40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7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92366"/>
            <a:ext cx="10769600" cy="1549974"/>
          </a:xfrm>
        </p:spPr>
        <p:txBody>
          <a:bodyPr>
            <a:noAutofit/>
          </a:bodyPr>
          <a:lstStyle/>
          <a:p>
            <a:r>
              <a:rPr lang="es-ES" sz="28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Tienes 200 </a:t>
            </a:r>
            <a:r>
              <a:rPr lang="es-ES" sz="2800" dirty="0" err="1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mL</a:t>
            </a:r>
            <a:r>
              <a:rPr lang="es-ES" sz="28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de una solución con una concentración de 0.4 mol/L de KMnO</a:t>
            </a:r>
            <a:r>
              <a:rPr lang="es-ES" sz="2800" baseline="-250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4 </a:t>
            </a:r>
            <a:r>
              <a:rPr lang="es-ES" sz="28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.  </a:t>
            </a:r>
            <a:br>
              <a:rPr lang="es-ES" sz="28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</a:br>
            <a:r>
              <a:rPr lang="es-ES" sz="28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Si se agrega agua hasta tener un volumen de 800 </a:t>
            </a:r>
            <a:r>
              <a:rPr lang="es-ES" sz="2800" dirty="0" err="1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mL</a:t>
            </a:r>
            <a:r>
              <a:rPr lang="es-ES" sz="28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¿Cuál va a ser la concentración final de la solución?</a:t>
            </a:r>
            <a:endParaRPr lang="en-US" sz="28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B541A-6769-BB49-8409-A9E2AACA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1293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dirty="0"/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0.080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0.10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0.20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0.40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1.6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A83D329-0F20-CD43-88E6-BF85AB67E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13" y="2129317"/>
            <a:ext cx="7017175" cy="40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0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175C-E573-244A-BD41-B4EE470D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92366"/>
            <a:ext cx="10769600" cy="1549974"/>
          </a:xfrm>
        </p:spPr>
        <p:txBody>
          <a:bodyPr>
            <a:noAutofit/>
          </a:bodyPr>
          <a:lstStyle/>
          <a:p>
            <a:r>
              <a:rPr lang="es-ES" sz="28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Inicias con 0.1L de una solución con NiCL</a:t>
            </a:r>
            <a:r>
              <a:rPr lang="es-ES" sz="2800" baseline="-250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2 </a:t>
            </a:r>
            <a:r>
              <a:rPr lang="es-ES" sz="2800" dirty="0"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</a:rPr>
              <a:t> con concentración de 5.00 mol/L y planeas diluirla (agregando agua) hasta convertirla en una solución con concentración de 0.625 mol/L ¿Hasta donde debes llenar el recipiente para lograrlo?</a:t>
            </a:r>
            <a:endParaRPr lang="en-US" sz="2800" dirty="0"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B541A-6769-BB49-8409-A9E2AACA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1293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dirty="0"/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200 </a:t>
            </a:r>
            <a:r>
              <a:rPr lang="es-ES_tradnl" dirty="0" err="1"/>
              <a:t>mL</a:t>
            </a:r>
            <a:endParaRPr lang="es-ES_tradnl" dirty="0"/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400 </a:t>
            </a:r>
            <a:r>
              <a:rPr lang="es-ES_tradnl" dirty="0" err="1"/>
              <a:t>mL</a:t>
            </a:r>
            <a:endParaRPr lang="es-ES_tradnl" dirty="0"/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600 </a:t>
            </a:r>
            <a:r>
              <a:rPr lang="es-ES_tradnl" dirty="0" err="1"/>
              <a:t>mL</a:t>
            </a:r>
            <a:endParaRPr lang="es-ES_tradnl" dirty="0"/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800 </a:t>
            </a:r>
            <a:r>
              <a:rPr lang="es-ES_tradnl" dirty="0" err="1"/>
              <a:t>mL</a:t>
            </a:r>
            <a:endParaRPr lang="es-ES_tradnl" dirty="0"/>
          </a:p>
          <a:p>
            <a:pPr marL="514350" indent="-514350">
              <a:buFont typeface="+mj-lt"/>
              <a:buAutoNum type="alphaUcPeriod"/>
            </a:pPr>
            <a:r>
              <a:rPr lang="es-ES_tradnl" dirty="0"/>
              <a:t>1 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E69E-D3B4-BC49-A275-350C1E047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24"/>
          <a:stretch/>
        </p:blipFill>
        <p:spPr>
          <a:xfrm>
            <a:off x="10788452" y="6124271"/>
            <a:ext cx="1196472" cy="581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6AE6B-964B-724B-9B4D-97535ACED35B}"/>
              </a:ext>
            </a:extLst>
          </p:cNvPr>
          <p:cNvCxnSpPr>
            <a:cxnSpLocks/>
          </p:cNvCxnSpPr>
          <p:nvPr/>
        </p:nvCxnSpPr>
        <p:spPr>
          <a:xfrm>
            <a:off x="219644" y="6667630"/>
            <a:ext cx="10568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6030F00-1532-0540-B224-2C85CF532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19" y="1904240"/>
            <a:ext cx="7656681" cy="43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4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323</Words>
  <Application>Microsoft Macintosh PowerPoint</Application>
  <PresentationFormat>Widescreen</PresentationFormat>
  <Paragraphs>86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FangSong</vt:lpstr>
      <vt:lpstr>Arial</vt:lpstr>
      <vt:lpstr>Calibri</vt:lpstr>
      <vt:lpstr>Calibri Light</vt:lpstr>
      <vt:lpstr>Office Theme</vt:lpstr>
      <vt:lpstr>Preguntas Clicker sobre Concentración</vt:lpstr>
      <vt:lpstr>¿Qué acciones incrementarán la concentración de la solución?</vt:lpstr>
      <vt:lpstr>¿Qué acciones cambiarán el número de moles del soluto dentro del contenedor?</vt:lpstr>
      <vt:lpstr>¿Qué le pasará a la concentración y al número de moles si se agrega agua?</vt:lpstr>
      <vt:lpstr>¿Cuántas moles de soluto hay en el contenedor?</vt:lpstr>
      <vt:lpstr>Tienes 200 mL de una solución con una concentración de 0.4 mol/L de KMnO4 .   Si se agrega agua hasta tener un volumen de 800 mL ¿Cuál va a ser la concentración final de la solución?</vt:lpstr>
      <vt:lpstr>Inicias con 0.1L de una solución con NiCL2  con concentración de 5.00 mol/L y planeas diluirla (agregando agua) hasta convertirla en una solución con concentración de 0.625 mol/L ¿Hasta donde debes llenar el recipiente para lograrlo?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Preguntas Clicker sobre Concentración</dc:title>
  <dc:creator>diana lopez</dc:creator>
  <cp:lastModifiedBy>diana lopez</cp:lastModifiedBy>
  <cp:revision>8</cp:revision>
  <dcterms:created xsi:type="dcterms:W3CDTF">2018-02-01T00:14:54Z</dcterms:created>
  <dcterms:modified xsi:type="dcterms:W3CDTF">2018-02-01T01:45:42Z</dcterms:modified>
</cp:coreProperties>
</file>