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4" r:id="rId4"/>
    <p:sldId id="261" r:id="rId5"/>
    <p:sldId id="262" r:id="rId6"/>
    <p:sldId id="263" r:id="rId7"/>
    <p:sldId id="265" r:id="rId8"/>
    <p:sldId id="266" r:id="rId9"/>
    <p:sldId id="269" r:id="rId10"/>
    <p:sldId id="271" r:id="rId11"/>
    <p:sldId id="272" r:id="rId1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12" autoAdjust="0"/>
    <p:restoredTop sz="88852"/>
  </p:normalViewPr>
  <p:slideViewPr>
    <p:cSldViewPr snapToGrid="0">
      <p:cViewPr varScale="1">
        <p:scale>
          <a:sx n="78" d="100"/>
          <a:sy n="78" d="100"/>
        </p:scale>
        <p:origin x="8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859ED6-58E0-4D35-A79C-59031B49C744}" type="datetimeFigureOut">
              <a:rPr lang="es-MX" smtClean="0"/>
              <a:t>30/10/19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5AFE70-BB5D-4C41-B43C-FA1D8BE56347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9837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A) no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alcanzaría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pasar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que no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tiene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suficiente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energía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potencial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Si se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observa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bien la imagen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por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poquito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pero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menor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altura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que el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pico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menos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5 m)</a:t>
            </a:r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5AFE70-BB5D-4C41-B43C-FA1D8BE56347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15271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885E24-DDDF-4393-A560-17AA2BB5D8C4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93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938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B) se ha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detenido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no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tiene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energía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cinética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1178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B)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sí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energía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convierte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cinética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otra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sigue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siendo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potencial</a:t>
            </a:r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5AFE70-BB5D-4C41-B43C-FA1D8BE56347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41616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1" name="Shape 13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B)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sí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la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energía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cinética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crece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es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porque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bajando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837732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7" name="Shape 13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C) La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energía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potencia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debe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disminuir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que la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cinética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crece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 la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energía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total debe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conservarse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847092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B) el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patinador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debe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mas lento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la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energía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cinética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disminuye</a:t>
            </a:r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5AFE70-BB5D-4C41-B43C-FA1D8BE56347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95636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D)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tiene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gran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energía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cinética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 una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pequeña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fracción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del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potencial</a:t>
            </a:r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5AFE70-BB5D-4C41-B43C-FA1D8BE56347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41837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A)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ahora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es al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revés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una gran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porción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energía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potencial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poquita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cinética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esos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significa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mayor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altura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</a:t>
            </a:r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5AFE70-BB5D-4C41-B43C-FA1D8BE56347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330130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885E24-DDDF-4393-A560-17AA2BB5D8C4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93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938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A)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tiene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la maxima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rapidez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que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toda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energía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es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cinética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6029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885E24-DDDF-4393-A560-17AA2BB5D8C4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93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938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C)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rapidez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media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que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la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mitad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trayectoria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No se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tiene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referencia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para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decir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muy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rápido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o “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muy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lento”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porque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al no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tener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números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energía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total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puede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ser de  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haber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soltado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al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patinador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desde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la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mas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alta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la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pista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o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desde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la una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altura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medio metro. Por lo tanto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estas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dos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ultimas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opciones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quedan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descartadas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por ser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subjetivas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5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DF37-983D-4332-A1C0-9A028CDAF658}" type="datetimeFigureOut">
              <a:rPr lang="es-MX" smtClean="0"/>
              <a:t>30/10/19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11DAA-CFA8-425B-96EF-776DAFC04B26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7173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DF37-983D-4332-A1C0-9A028CDAF658}" type="datetimeFigureOut">
              <a:rPr lang="es-MX" smtClean="0"/>
              <a:t>30/10/19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11DAA-CFA8-425B-96EF-776DAFC04B26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0938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DF37-983D-4332-A1C0-9A028CDAF658}" type="datetimeFigureOut">
              <a:rPr lang="es-MX" smtClean="0"/>
              <a:t>30/10/19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11DAA-CFA8-425B-96EF-776DAFC04B26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51345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 - 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21" name="Shape 2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2783825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DF37-983D-4332-A1C0-9A028CDAF658}" type="datetimeFigureOut">
              <a:rPr lang="es-MX" smtClean="0"/>
              <a:t>30/10/19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11DAA-CFA8-425B-96EF-776DAFC04B26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6695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DF37-983D-4332-A1C0-9A028CDAF658}" type="datetimeFigureOut">
              <a:rPr lang="es-MX" smtClean="0"/>
              <a:t>30/10/19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11DAA-CFA8-425B-96EF-776DAFC04B26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32350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DF37-983D-4332-A1C0-9A028CDAF658}" type="datetimeFigureOut">
              <a:rPr lang="es-MX" smtClean="0"/>
              <a:t>30/10/19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11DAA-CFA8-425B-96EF-776DAFC04B26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0327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DF37-983D-4332-A1C0-9A028CDAF658}" type="datetimeFigureOut">
              <a:rPr lang="es-MX" smtClean="0"/>
              <a:t>30/10/19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11DAA-CFA8-425B-96EF-776DAFC04B26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0892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DF37-983D-4332-A1C0-9A028CDAF658}" type="datetimeFigureOut">
              <a:rPr lang="es-MX" smtClean="0"/>
              <a:t>30/10/19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11DAA-CFA8-425B-96EF-776DAFC04B26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2336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DF37-983D-4332-A1C0-9A028CDAF658}" type="datetimeFigureOut">
              <a:rPr lang="es-MX" smtClean="0"/>
              <a:t>30/10/19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11DAA-CFA8-425B-96EF-776DAFC04B26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71892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DF37-983D-4332-A1C0-9A028CDAF658}" type="datetimeFigureOut">
              <a:rPr lang="es-MX" smtClean="0"/>
              <a:t>30/10/19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11DAA-CFA8-425B-96EF-776DAFC04B26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7633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BDF37-983D-4332-A1C0-9A028CDAF658}" type="datetimeFigureOut">
              <a:rPr lang="es-MX" smtClean="0"/>
              <a:t>30/10/19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11DAA-CFA8-425B-96EF-776DAFC04B26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250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BDF37-983D-4332-A1C0-9A028CDAF658}" type="datetimeFigureOut">
              <a:rPr lang="es-MX" smtClean="0"/>
              <a:t>30/10/19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11DAA-CFA8-425B-96EF-776DAFC04B26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30477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Preguntas de Razonamiento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20969" y="3602038"/>
            <a:ext cx="9144000" cy="1655762"/>
          </a:xfrm>
        </p:spPr>
        <p:txBody>
          <a:bodyPr/>
          <a:lstStyle/>
          <a:p>
            <a:r>
              <a:rPr lang="es-MX" dirty="0"/>
              <a:t>Energía cinética, potencial y conservación de la Energía</a:t>
            </a:r>
          </a:p>
        </p:txBody>
      </p:sp>
    </p:spTree>
    <p:extLst>
      <p:ext uri="{BB962C8B-B14F-4D97-AF65-F5344CB8AC3E}">
        <p14:creationId xmlns:p14="http://schemas.microsoft.com/office/powerpoint/2010/main" val="1783163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Text Box 4"/>
          <p:cNvSpPr txBox="1">
            <a:spLocks noChangeArrowheads="1"/>
          </p:cNvSpPr>
          <p:nvPr/>
        </p:nvSpPr>
        <p:spPr bwMode="auto">
          <a:xfrm>
            <a:off x="717996" y="2009104"/>
            <a:ext cx="6120685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s-MX" sz="3200" dirty="0"/>
              <a:t>Tiene su máxima rapidez</a:t>
            </a:r>
          </a:p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s-MX" sz="3200" dirty="0"/>
              <a:t>Se ha detenido</a:t>
            </a:r>
          </a:p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s-MX" sz="3200" dirty="0"/>
              <a:t>Tiene una rapidez media</a:t>
            </a:r>
          </a:p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s-MX" sz="3200" dirty="0"/>
              <a:t>Esta yendo muy lento </a:t>
            </a:r>
          </a:p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s-MX" sz="3200" dirty="0"/>
              <a:t>Esta yendo muy rápido </a:t>
            </a:r>
          </a:p>
        </p:txBody>
      </p:sp>
      <p:sp>
        <p:nvSpPr>
          <p:cNvPr id="9" name="Shape 139"/>
          <p:cNvSpPr txBox="1">
            <a:spLocks/>
          </p:cNvSpPr>
          <p:nvPr/>
        </p:nvSpPr>
        <p:spPr>
          <a:xfrm>
            <a:off x="345047" y="403538"/>
            <a:ext cx="8417953" cy="171449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16052">
              <a:defRPr sz="4004"/>
            </a:pPr>
            <a:r>
              <a:rPr lang="es-MX" sz="3200" b="1" dirty="0">
                <a:solidFill>
                  <a:srgbClr val="002060"/>
                </a:solidFill>
              </a:rPr>
              <a:t>9. De acuerdo con la gráfica ¿Cómo describirías la rapidez de la patinadora?</a:t>
            </a:r>
            <a:endParaRPr lang="es-MX" sz="2912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35949" y="403538"/>
            <a:ext cx="2077188" cy="640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095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Text Box 4"/>
          <p:cNvSpPr txBox="1">
            <a:spLocks noChangeArrowheads="1"/>
          </p:cNvSpPr>
          <p:nvPr/>
        </p:nvSpPr>
        <p:spPr bwMode="auto">
          <a:xfrm>
            <a:off x="717996" y="2009104"/>
            <a:ext cx="6120685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s-MX" sz="3200" dirty="0"/>
              <a:t>Tiene su máxima rapidez</a:t>
            </a:r>
          </a:p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s-MX" sz="3200" dirty="0"/>
              <a:t>Se ha detenido</a:t>
            </a:r>
          </a:p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s-MX" sz="3200" dirty="0"/>
              <a:t>Tiene una rapidez media</a:t>
            </a:r>
          </a:p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s-MX" sz="3200" dirty="0"/>
              <a:t>Esta yendo muy lento </a:t>
            </a:r>
          </a:p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s-MX" sz="3200" dirty="0"/>
              <a:t>Esta yendo muy rápido </a:t>
            </a:r>
          </a:p>
        </p:txBody>
      </p:sp>
      <p:sp>
        <p:nvSpPr>
          <p:cNvPr id="9" name="Shape 139"/>
          <p:cNvSpPr txBox="1">
            <a:spLocks/>
          </p:cNvSpPr>
          <p:nvPr/>
        </p:nvSpPr>
        <p:spPr>
          <a:xfrm>
            <a:off x="345047" y="403538"/>
            <a:ext cx="8417953" cy="171449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16052">
              <a:defRPr sz="4004"/>
            </a:pPr>
            <a:r>
              <a:rPr lang="es-MX" sz="3200" b="1" dirty="0">
                <a:solidFill>
                  <a:srgbClr val="002060"/>
                </a:solidFill>
              </a:rPr>
              <a:t>10. De acuerdo con la gráfica ¿Cómo describirías la rapidez de la patinadora?</a:t>
            </a:r>
            <a:endParaRPr lang="es-MX" sz="2912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65856" y="403538"/>
            <a:ext cx="2093310" cy="6180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400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/>
          </p:cNvSpPr>
          <p:nvPr>
            <p:ph type="title"/>
          </p:nvPr>
        </p:nvSpPr>
        <p:spPr>
          <a:xfrm>
            <a:off x="347729" y="637382"/>
            <a:ext cx="5705341" cy="17526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defTabSz="411479">
              <a:defRPr sz="3509"/>
            </a:pPr>
            <a:r>
              <a:rPr lang="es-MX" sz="3600" b="1" dirty="0">
                <a:solidFill>
                  <a:srgbClr val="002060"/>
                </a:solidFill>
              </a:rPr>
              <a:t>1. ¿Crees que el patinador logrará pasar el primer pico de la pista?</a:t>
            </a:r>
            <a:br>
              <a:rPr lang="es-MX" sz="2800" dirty="0"/>
            </a:br>
            <a:endParaRPr lang="es-MX" sz="2400" dirty="0">
              <a:solidFill>
                <a:srgbClr val="3333CC"/>
              </a:solidFill>
              <a:uFill>
                <a:solidFill>
                  <a:srgbClr val="3333CC"/>
                </a:solidFill>
              </a:uFill>
            </a:endParaRPr>
          </a:p>
        </p:txBody>
      </p:sp>
      <p:sp>
        <p:nvSpPr>
          <p:cNvPr id="112" name="Shape 112"/>
          <p:cNvSpPr>
            <a:spLocks noGrp="1"/>
          </p:cNvSpPr>
          <p:nvPr>
            <p:ph type="body" idx="4294967295"/>
          </p:nvPr>
        </p:nvSpPr>
        <p:spPr>
          <a:xfrm>
            <a:off x="656823" y="2389982"/>
            <a:ext cx="8866031" cy="4114800"/>
          </a:xfrm>
          <a:prstGeom prst="rect">
            <a:avLst/>
          </a:prstGeom>
        </p:spPr>
        <p:txBody>
          <a:bodyPr vert="horz" lIns="50800" tIns="50800" rIns="50800" bIns="50800" rtlCol="0">
            <a:normAutofit/>
          </a:bodyPr>
          <a:lstStyle/>
          <a:p>
            <a:pPr marL="609600" indent="-609600">
              <a:lnSpc>
                <a:spcPct val="81000"/>
              </a:lnSpc>
              <a:buAutoNum type="alphaUcPeriod"/>
            </a:pPr>
            <a:r>
              <a:rPr lang="es-MX" sz="3200" dirty="0"/>
              <a:t>No, debido a que no tiene la </a:t>
            </a:r>
          </a:p>
          <a:p>
            <a:pPr marL="0" indent="0">
              <a:lnSpc>
                <a:spcPct val="81000"/>
              </a:lnSpc>
              <a:buNone/>
            </a:pPr>
            <a:r>
              <a:rPr lang="es-MX" sz="3200" dirty="0"/>
              <a:t>       suficiente energía potencial. </a:t>
            </a:r>
          </a:p>
          <a:p>
            <a:pPr marL="609600" indent="-609600">
              <a:lnSpc>
                <a:spcPct val="81000"/>
              </a:lnSpc>
              <a:buAutoNum type="alphaUcPeriod"/>
            </a:pPr>
            <a:endParaRPr lang="es-MX" sz="3200" dirty="0"/>
          </a:p>
          <a:p>
            <a:pPr marL="609600" indent="-609600">
              <a:lnSpc>
                <a:spcPct val="81000"/>
              </a:lnSpc>
              <a:buAutoNum type="alphaUcPeriod"/>
            </a:pPr>
            <a:r>
              <a:rPr lang="es-MX" sz="3200" dirty="0"/>
              <a:t>Sí, por que toda su energía potencial se convertirá en energía cinética. </a:t>
            </a:r>
          </a:p>
          <a:p>
            <a:pPr marL="609600" indent="-609600">
              <a:lnSpc>
                <a:spcPct val="81000"/>
              </a:lnSpc>
              <a:buAutoNum type="alphaUcPeriod"/>
            </a:pPr>
            <a:endParaRPr lang="es-MX" sz="3200" dirty="0"/>
          </a:p>
          <a:p>
            <a:pPr marL="609600" indent="-609600">
              <a:lnSpc>
                <a:spcPct val="81000"/>
              </a:lnSpc>
              <a:buAutoNum type="alphaUcPeriod"/>
            </a:pPr>
            <a:r>
              <a:rPr lang="es-MX" sz="3200" dirty="0"/>
              <a:t>Sí, porque parte de su energía se convertirá en cinética y otra parte se convertirá en potencial. 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2164" y="128787"/>
            <a:ext cx="5614108" cy="3421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502404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/>
          </p:cNvSpPr>
          <p:nvPr>
            <p:ph type="title"/>
          </p:nvPr>
        </p:nvSpPr>
        <p:spPr>
          <a:xfrm>
            <a:off x="347729" y="637382"/>
            <a:ext cx="5705341" cy="17526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defTabSz="411479">
              <a:defRPr sz="3509"/>
            </a:pPr>
            <a:r>
              <a:rPr lang="es-MX" sz="3600" b="1" dirty="0">
                <a:solidFill>
                  <a:srgbClr val="002060"/>
                </a:solidFill>
              </a:rPr>
              <a:t>2. ¿Crees que el patinador logrará pasar el primer pico de la pista?</a:t>
            </a:r>
            <a:br>
              <a:rPr lang="es-MX" sz="2800" dirty="0"/>
            </a:br>
            <a:endParaRPr lang="es-MX" sz="2400" dirty="0">
              <a:solidFill>
                <a:srgbClr val="3333CC"/>
              </a:solidFill>
              <a:uFill>
                <a:solidFill>
                  <a:srgbClr val="3333CC"/>
                </a:solidFill>
              </a:uFill>
            </a:endParaRPr>
          </a:p>
        </p:txBody>
      </p:sp>
      <p:sp>
        <p:nvSpPr>
          <p:cNvPr id="112" name="Shape 112"/>
          <p:cNvSpPr>
            <a:spLocks noGrp="1"/>
          </p:cNvSpPr>
          <p:nvPr>
            <p:ph type="body" idx="4294967295"/>
          </p:nvPr>
        </p:nvSpPr>
        <p:spPr>
          <a:xfrm>
            <a:off x="656823" y="2389982"/>
            <a:ext cx="8866031" cy="4114800"/>
          </a:xfrm>
          <a:prstGeom prst="rect">
            <a:avLst/>
          </a:prstGeom>
        </p:spPr>
        <p:txBody>
          <a:bodyPr vert="horz" lIns="50800" tIns="50800" rIns="50800" bIns="50800" rtlCol="0">
            <a:normAutofit/>
          </a:bodyPr>
          <a:lstStyle/>
          <a:p>
            <a:pPr marL="609600" indent="-609600">
              <a:lnSpc>
                <a:spcPct val="81000"/>
              </a:lnSpc>
              <a:buAutoNum type="alphaUcPeriod"/>
            </a:pPr>
            <a:r>
              <a:rPr lang="es-MX" sz="3200" dirty="0"/>
              <a:t>No, debido a que no tiene la </a:t>
            </a:r>
          </a:p>
          <a:p>
            <a:pPr marL="0" indent="0">
              <a:lnSpc>
                <a:spcPct val="81000"/>
              </a:lnSpc>
              <a:buNone/>
            </a:pPr>
            <a:r>
              <a:rPr lang="es-MX" sz="3200" dirty="0"/>
              <a:t>      suficiente energía potencial. </a:t>
            </a:r>
          </a:p>
          <a:p>
            <a:pPr marL="609600" indent="-609600">
              <a:lnSpc>
                <a:spcPct val="81000"/>
              </a:lnSpc>
              <a:buAutoNum type="alphaUcPeriod"/>
            </a:pPr>
            <a:endParaRPr lang="es-MX" sz="3200" dirty="0"/>
          </a:p>
          <a:p>
            <a:pPr marL="609600" indent="-609600">
              <a:lnSpc>
                <a:spcPct val="81000"/>
              </a:lnSpc>
              <a:buAutoNum type="alphaUcPeriod"/>
            </a:pPr>
            <a:r>
              <a:rPr lang="es-MX" sz="3200" dirty="0"/>
              <a:t>Sí, por que toda su energía potencial se convertirá en energía cinética. </a:t>
            </a:r>
          </a:p>
          <a:p>
            <a:pPr marL="609600" indent="-609600">
              <a:lnSpc>
                <a:spcPct val="81000"/>
              </a:lnSpc>
              <a:buAutoNum type="alphaUcPeriod"/>
            </a:pPr>
            <a:endParaRPr lang="es-MX" sz="3200" dirty="0"/>
          </a:p>
          <a:p>
            <a:pPr marL="609600" indent="-609600">
              <a:lnSpc>
                <a:spcPct val="81000"/>
              </a:lnSpc>
              <a:buAutoNum type="alphaUcPeriod"/>
            </a:pPr>
            <a:r>
              <a:rPr lang="es-MX" sz="3200" dirty="0"/>
              <a:t>Sí, porque parte de su energía se convertirá en cinética y otra parte se convertirá en potencial. 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5464" y="154547"/>
            <a:ext cx="5790373" cy="3181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15907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/>
          </p:cNvSpPr>
          <p:nvPr>
            <p:ph type="title"/>
          </p:nvPr>
        </p:nvSpPr>
        <p:spPr>
          <a:xfrm>
            <a:off x="904204" y="156371"/>
            <a:ext cx="10612191" cy="13716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352043">
              <a:defRPr sz="3387"/>
            </a:pPr>
            <a:r>
              <a:rPr lang="es-MX" sz="3600" b="1" dirty="0">
                <a:solidFill>
                  <a:srgbClr val="002060"/>
                </a:solidFill>
              </a:rPr>
              <a:t>3. </a:t>
            </a:r>
            <a:r>
              <a:rPr sz="3600" b="1" dirty="0" err="1">
                <a:solidFill>
                  <a:srgbClr val="002060"/>
                </a:solidFill>
              </a:rPr>
              <a:t>En</a:t>
            </a:r>
            <a:r>
              <a:rPr sz="3600" b="1" dirty="0">
                <a:solidFill>
                  <a:srgbClr val="002060"/>
                </a:solidFill>
              </a:rPr>
              <a:t> el </a:t>
            </a:r>
            <a:r>
              <a:rPr sz="3600" b="1" dirty="0" err="1">
                <a:solidFill>
                  <a:srgbClr val="002060"/>
                </a:solidFill>
              </a:rPr>
              <a:t>momento</a:t>
            </a:r>
            <a:r>
              <a:rPr sz="3600" b="1" dirty="0">
                <a:solidFill>
                  <a:srgbClr val="002060"/>
                </a:solidFill>
              </a:rPr>
              <a:t> que </a:t>
            </a:r>
            <a:r>
              <a:rPr sz="3600" b="1" dirty="0" err="1">
                <a:solidFill>
                  <a:srgbClr val="002060"/>
                </a:solidFill>
              </a:rPr>
              <a:t>sigue</a:t>
            </a:r>
            <a:r>
              <a:rPr sz="3600" b="1" dirty="0">
                <a:solidFill>
                  <a:srgbClr val="002060"/>
                </a:solidFill>
              </a:rPr>
              <a:t> </a:t>
            </a:r>
            <a:r>
              <a:rPr sz="3600" b="1" dirty="0" err="1">
                <a:solidFill>
                  <a:srgbClr val="002060"/>
                </a:solidFill>
              </a:rPr>
              <a:t>en</a:t>
            </a:r>
            <a:r>
              <a:rPr sz="3600" b="1" dirty="0">
                <a:solidFill>
                  <a:srgbClr val="002060"/>
                </a:solidFill>
              </a:rPr>
              <a:t> la </a:t>
            </a:r>
            <a:r>
              <a:rPr sz="3600" b="1" dirty="0" err="1">
                <a:solidFill>
                  <a:srgbClr val="002060"/>
                </a:solidFill>
              </a:rPr>
              <a:t>simulación</a:t>
            </a:r>
            <a:r>
              <a:rPr sz="3600" b="1" dirty="0">
                <a:solidFill>
                  <a:srgbClr val="002060"/>
                </a:solidFill>
              </a:rPr>
              <a:t>, la </a:t>
            </a:r>
            <a:r>
              <a:rPr sz="3600" b="1" dirty="0" err="1">
                <a:solidFill>
                  <a:srgbClr val="002060"/>
                </a:solidFill>
              </a:rPr>
              <a:t>porción</a:t>
            </a:r>
            <a:r>
              <a:rPr sz="3600" b="1" dirty="0">
                <a:solidFill>
                  <a:srgbClr val="002060"/>
                </a:solidFill>
              </a:rPr>
              <a:t> de la </a:t>
            </a:r>
            <a:r>
              <a:rPr sz="3600" b="1" dirty="0" err="1">
                <a:solidFill>
                  <a:srgbClr val="002060"/>
                </a:solidFill>
              </a:rPr>
              <a:t>energía</a:t>
            </a:r>
            <a:r>
              <a:rPr sz="3600" b="1" dirty="0">
                <a:solidFill>
                  <a:srgbClr val="002060"/>
                </a:solidFill>
              </a:rPr>
              <a:t> </a:t>
            </a:r>
            <a:r>
              <a:rPr sz="3600" b="1" dirty="0" err="1">
                <a:solidFill>
                  <a:srgbClr val="002060"/>
                </a:solidFill>
              </a:rPr>
              <a:t>cinética</a:t>
            </a:r>
            <a:r>
              <a:rPr sz="3600" b="1" dirty="0">
                <a:solidFill>
                  <a:srgbClr val="002060"/>
                </a:solidFill>
              </a:rPr>
              <a:t> de la </a:t>
            </a:r>
            <a:r>
              <a:rPr sz="3600" b="1" dirty="0" err="1">
                <a:solidFill>
                  <a:srgbClr val="002060"/>
                </a:solidFill>
              </a:rPr>
              <a:t>grafica</a:t>
            </a:r>
            <a:r>
              <a:rPr sz="3600" b="1" dirty="0">
                <a:solidFill>
                  <a:srgbClr val="002060"/>
                </a:solidFill>
              </a:rPr>
              <a:t> circular </a:t>
            </a:r>
            <a:r>
              <a:rPr sz="3600" b="1" dirty="0" err="1">
                <a:solidFill>
                  <a:srgbClr val="002060"/>
                </a:solidFill>
              </a:rPr>
              <a:t>crece</a:t>
            </a:r>
            <a:r>
              <a:rPr sz="3600" b="1" dirty="0">
                <a:solidFill>
                  <a:srgbClr val="002060"/>
                </a:solidFill>
              </a:rPr>
              <a:t>, </a:t>
            </a:r>
            <a:r>
              <a:rPr sz="3600" b="1" dirty="0" err="1">
                <a:solidFill>
                  <a:srgbClr val="002060"/>
                </a:solidFill>
              </a:rPr>
              <a:t>entonces</a:t>
            </a:r>
            <a:r>
              <a:rPr sz="3600" b="1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128" name="Shape 128"/>
          <p:cNvSpPr>
            <a:spLocks noGrp="1"/>
          </p:cNvSpPr>
          <p:nvPr>
            <p:ph type="body" sz="half" idx="4294967295"/>
          </p:nvPr>
        </p:nvSpPr>
        <p:spPr>
          <a:xfrm>
            <a:off x="1309352" y="4303691"/>
            <a:ext cx="9496023" cy="2286000"/>
          </a:xfrm>
          <a:prstGeom prst="rect">
            <a:avLst/>
          </a:prstGeom>
        </p:spPr>
        <p:txBody>
          <a:bodyPr vert="horz" lIns="50800" tIns="50800" rIns="50800" bIns="50800" rtlCol="0">
            <a:normAutofit/>
          </a:bodyPr>
          <a:lstStyle/>
          <a:p>
            <a:pPr marL="609600" indent="-609600">
              <a:lnSpc>
                <a:spcPct val="81000"/>
              </a:lnSpc>
              <a:spcBef>
                <a:spcPts val="600"/>
              </a:spcBef>
              <a:buAutoNum type="alphaUcPeriod"/>
              <a:defRPr sz="2900"/>
            </a:pPr>
            <a:r>
              <a:rPr dirty="0"/>
              <a:t>El </a:t>
            </a:r>
            <a:r>
              <a:rPr dirty="0" err="1"/>
              <a:t>patinador</a:t>
            </a:r>
            <a:r>
              <a:rPr dirty="0"/>
              <a:t> </a:t>
            </a:r>
            <a:r>
              <a:rPr dirty="0" err="1"/>
              <a:t>va</a:t>
            </a:r>
            <a:r>
              <a:rPr dirty="0"/>
              <a:t> </a:t>
            </a:r>
            <a:r>
              <a:rPr dirty="0" err="1"/>
              <a:t>hacia</a:t>
            </a:r>
            <a:r>
              <a:rPr dirty="0"/>
              <a:t> </a:t>
            </a:r>
            <a:r>
              <a:rPr dirty="0" err="1"/>
              <a:t>arriba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la </a:t>
            </a:r>
            <a:r>
              <a:rPr dirty="0" err="1"/>
              <a:t>pista</a:t>
            </a:r>
            <a:r>
              <a:rPr dirty="0"/>
              <a:t> (</a:t>
            </a:r>
            <a:r>
              <a:rPr dirty="0" err="1"/>
              <a:t>hacia</a:t>
            </a:r>
            <a:r>
              <a:rPr dirty="0"/>
              <a:t> la </a:t>
            </a:r>
            <a:r>
              <a:rPr dirty="0" err="1"/>
              <a:t>izquierda</a:t>
            </a:r>
            <a:r>
              <a:rPr dirty="0"/>
              <a:t>)</a:t>
            </a:r>
            <a:endParaRPr lang="es-MX" dirty="0"/>
          </a:p>
          <a:p>
            <a:pPr marL="609600" indent="-609600">
              <a:lnSpc>
                <a:spcPct val="81000"/>
              </a:lnSpc>
              <a:spcBef>
                <a:spcPts val="600"/>
              </a:spcBef>
              <a:buAutoNum type="alphaUcPeriod"/>
              <a:defRPr sz="2900"/>
            </a:pPr>
            <a:endParaRPr lang="es-MX" dirty="0"/>
          </a:p>
          <a:p>
            <a:pPr marL="609600" indent="-609600">
              <a:lnSpc>
                <a:spcPct val="81000"/>
              </a:lnSpc>
              <a:spcBef>
                <a:spcPts val="600"/>
              </a:spcBef>
              <a:buAutoNum type="alphaUcPeriod"/>
              <a:defRPr sz="2900"/>
            </a:pPr>
            <a:r>
              <a:rPr dirty="0"/>
              <a:t>El </a:t>
            </a:r>
            <a:r>
              <a:rPr dirty="0" err="1"/>
              <a:t>patinador</a:t>
            </a:r>
            <a:r>
              <a:rPr dirty="0"/>
              <a:t> </a:t>
            </a:r>
            <a:r>
              <a:rPr dirty="0" err="1"/>
              <a:t>va</a:t>
            </a:r>
            <a:r>
              <a:rPr dirty="0"/>
              <a:t> </a:t>
            </a:r>
            <a:r>
              <a:rPr dirty="0" err="1"/>
              <a:t>hacia</a:t>
            </a:r>
            <a:r>
              <a:rPr dirty="0"/>
              <a:t> </a:t>
            </a:r>
            <a:r>
              <a:rPr dirty="0" err="1"/>
              <a:t>abajo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la </a:t>
            </a:r>
            <a:r>
              <a:rPr dirty="0" err="1"/>
              <a:t>pista</a:t>
            </a:r>
            <a:r>
              <a:rPr dirty="0"/>
              <a:t> (</a:t>
            </a:r>
            <a:r>
              <a:rPr dirty="0" err="1"/>
              <a:t>hacia</a:t>
            </a:r>
            <a:r>
              <a:rPr dirty="0"/>
              <a:t> la </a:t>
            </a:r>
            <a:r>
              <a:rPr dirty="0" err="1"/>
              <a:t>derecha</a:t>
            </a:r>
            <a:r>
              <a:rPr dirty="0"/>
              <a:t>)</a:t>
            </a:r>
            <a:endParaRPr lang="es-MX" dirty="0"/>
          </a:p>
          <a:p>
            <a:pPr marL="609600" indent="-609600">
              <a:lnSpc>
                <a:spcPct val="81000"/>
              </a:lnSpc>
              <a:spcBef>
                <a:spcPts val="600"/>
              </a:spcBef>
              <a:buAutoNum type="alphaUcPeriod"/>
              <a:defRPr sz="2900"/>
            </a:pPr>
            <a:endParaRPr dirty="0"/>
          </a:p>
          <a:p>
            <a:pPr marL="609600" indent="-609600">
              <a:lnSpc>
                <a:spcPct val="81000"/>
              </a:lnSpc>
              <a:spcBef>
                <a:spcPts val="600"/>
              </a:spcBef>
              <a:buAutoNum type="alphaUcPeriod"/>
              <a:defRPr sz="2900"/>
            </a:pPr>
            <a:r>
              <a:rPr dirty="0"/>
              <a:t>No hay </a:t>
            </a:r>
            <a:r>
              <a:rPr dirty="0" err="1"/>
              <a:t>manera</a:t>
            </a:r>
            <a:r>
              <a:rPr dirty="0"/>
              <a:t> de </a:t>
            </a:r>
            <a:r>
              <a:rPr dirty="0" err="1"/>
              <a:t>saberlo</a:t>
            </a:r>
            <a:endParaRPr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9262" y="1527971"/>
            <a:ext cx="5801262" cy="2625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097478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1674254" y="304801"/>
            <a:ext cx="9637690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defTabSz="374904">
              <a:defRPr sz="3607"/>
            </a:pPr>
            <a:r>
              <a:rPr lang="es-MX" sz="3200" b="1" dirty="0">
                <a:solidFill>
                  <a:srgbClr val="002060"/>
                </a:solidFill>
              </a:rPr>
              <a:t>4</a:t>
            </a:r>
            <a:r>
              <a:rPr sz="3200" b="1" dirty="0">
                <a:solidFill>
                  <a:srgbClr val="002060"/>
                </a:solidFill>
              </a:rPr>
              <a:t>. </a:t>
            </a:r>
            <a:r>
              <a:rPr sz="3200" b="1" dirty="0" err="1">
                <a:solidFill>
                  <a:srgbClr val="002060"/>
                </a:solidFill>
              </a:rPr>
              <a:t>En</a:t>
            </a:r>
            <a:r>
              <a:rPr sz="3200" b="1" dirty="0">
                <a:solidFill>
                  <a:srgbClr val="002060"/>
                </a:solidFill>
              </a:rPr>
              <a:t> el </a:t>
            </a:r>
            <a:r>
              <a:rPr sz="3200" b="1" dirty="0" err="1">
                <a:solidFill>
                  <a:srgbClr val="002060"/>
                </a:solidFill>
              </a:rPr>
              <a:t>momento</a:t>
            </a:r>
            <a:r>
              <a:rPr sz="3200" b="1" dirty="0">
                <a:solidFill>
                  <a:srgbClr val="002060"/>
                </a:solidFill>
              </a:rPr>
              <a:t> que </a:t>
            </a:r>
            <a:r>
              <a:rPr sz="3200" b="1" dirty="0" err="1">
                <a:solidFill>
                  <a:srgbClr val="002060"/>
                </a:solidFill>
              </a:rPr>
              <a:t>sigue</a:t>
            </a:r>
            <a:r>
              <a:rPr sz="3200" b="1" dirty="0">
                <a:solidFill>
                  <a:srgbClr val="002060"/>
                </a:solidFill>
              </a:rPr>
              <a:t> </a:t>
            </a:r>
            <a:r>
              <a:rPr sz="3200" b="1" dirty="0" err="1">
                <a:solidFill>
                  <a:srgbClr val="002060"/>
                </a:solidFill>
              </a:rPr>
              <a:t>en</a:t>
            </a:r>
            <a:r>
              <a:rPr sz="3200" b="1" dirty="0">
                <a:solidFill>
                  <a:srgbClr val="002060"/>
                </a:solidFill>
              </a:rPr>
              <a:t> la </a:t>
            </a:r>
            <a:r>
              <a:rPr sz="3200" b="1" dirty="0" err="1">
                <a:solidFill>
                  <a:srgbClr val="002060"/>
                </a:solidFill>
              </a:rPr>
              <a:t>simulación</a:t>
            </a:r>
            <a:r>
              <a:rPr sz="3200" b="1" dirty="0">
                <a:solidFill>
                  <a:srgbClr val="002060"/>
                </a:solidFill>
              </a:rPr>
              <a:t>, la </a:t>
            </a:r>
            <a:r>
              <a:rPr sz="3200" b="1" dirty="0" err="1">
                <a:solidFill>
                  <a:srgbClr val="002060"/>
                </a:solidFill>
              </a:rPr>
              <a:t>porción</a:t>
            </a:r>
            <a:r>
              <a:rPr sz="3200" b="1" dirty="0">
                <a:solidFill>
                  <a:srgbClr val="002060"/>
                </a:solidFill>
              </a:rPr>
              <a:t> de la </a:t>
            </a:r>
            <a:r>
              <a:rPr sz="3200" b="1" dirty="0" err="1">
                <a:solidFill>
                  <a:srgbClr val="002060"/>
                </a:solidFill>
              </a:rPr>
              <a:t>energía</a:t>
            </a:r>
            <a:r>
              <a:rPr sz="3200" b="1" dirty="0">
                <a:solidFill>
                  <a:srgbClr val="002060"/>
                </a:solidFill>
              </a:rPr>
              <a:t> </a:t>
            </a:r>
            <a:r>
              <a:rPr sz="3200" b="1" dirty="0" err="1">
                <a:solidFill>
                  <a:srgbClr val="002060"/>
                </a:solidFill>
              </a:rPr>
              <a:t>cinética</a:t>
            </a:r>
            <a:r>
              <a:rPr sz="3200" b="1" dirty="0">
                <a:solidFill>
                  <a:srgbClr val="002060"/>
                </a:solidFill>
              </a:rPr>
              <a:t> de la </a:t>
            </a:r>
            <a:r>
              <a:rPr sz="3200" b="1" dirty="0" err="1">
                <a:solidFill>
                  <a:srgbClr val="002060"/>
                </a:solidFill>
              </a:rPr>
              <a:t>grafica</a:t>
            </a:r>
            <a:r>
              <a:rPr sz="3200" b="1" dirty="0">
                <a:solidFill>
                  <a:srgbClr val="002060"/>
                </a:solidFill>
              </a:rPr>
              <a:t> circular </a:t>
            </a:r>
            <a:r>
              <a:rPr sz="3200" b="1" dirty="0" err="1">
                <a:solidFill>
                  <a:srgbClr val="002060"/>
                </a:solidFill>
              </a:rPr>
              <a:t>crece</a:t>
            </a:r>
            <a:r>
              <a:rPr sz="3200" b="1" dirty="0">
                <a:solidFill>
                  <a:srgbClr val="002060"/>
                </a:solidFill>
              </a:rPr>
              <a:t>, </a:t>
            </a:r>
            <a:r>
              <a:rPr sz="3200" b="1" dirty="0" err="1">
                <a:solidFill>
                  <a:srgbClr val="002060"/>
                </a:solidFill>
              </a:rPr>
              <a:t>entonces</a:t>
            </a:r>
            <a:r>
              <a:rPr sz="3200" b="1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134" name="Shape 134"/>
          <p:cNvSpPr>
            <a:spLocks noGrp="1"/>
          </p:cNvSpPr>
          <p:nvPr>
            <p:ph type="body" sz="half" idx="4294967295"/>
          </p:nvPr>
        </p:nvSpPr>
        <p:spPr>
          <a:xfrm>
            <a:off x="1776513" y="4387479"/>
            <a:ext cx="8382001" cy="2286001"/>
          </a:xfrm>
          <a:prstGeom prst="rect">
            <a:avLst/>
          </a:prstGeom>
        </p:spPr>
        <p:txBody>
          <a:bodyPr vert="horz" lIns="50800" tIns="50800" rIns="50800" bIns="50800" rtlCol="0">
            <a:normAutofit/>
          </a:bodyPr>
          <a:lstStyle/>
          <a:p>
            <a:pPr marL="685800" indent="-685800">
              <a:lnSpc>
                <a:spcPct val="80000"/>
              </a:lnSpc>
              <a:spcBef>
                <a:spcPts val="600"/>
              </a:spcBef>
              <a:buAutoNum type="alphaUcPeriod"/>
              <a:defRPr sz="2400"/>
            </a:pPr>
            <a:r>
              <a:rPr sz="2700" dirty="0"/>
              <a:t>La </a:t>
            </a:r>
            <a:r>
              <a:rPr sz="2700" dirty="0" err="1"/>
              <a:t>porción</a:t>
            </a:r>
            <a:r>
              <a:rPr sz="2700" dirty="0"/>
              <a:t> de la </a:t>
            </a:r>
            <a:r>
              <a:rPr sz="2700" dirty="0" err="1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</a:rPr>
              <a:t>Energía</a:t>
            </a:r>
            <a:r>
              <a:rPr sz="2700" dirty="0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</a:rPr>
              <a:t> </a:t>
            </a:r>
            <a:r>
              <a:rPr sz="2700" dirty="0" err="1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</a:rPr>
              <a:t>potencial</a:t>
            </a:r>
            <a:r>
              <a:rPr sz="2700" dirty="0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</a:rPr>
              <a:t> </a:t>
            </a:r>
            <a:r>
              <a:rPr sz="2700" dirty="0" err="1"/>
              <a:t>permanece</a:t>
            </a:r>
            <a:r>
              <a:rPr sz="2700" dirty="0"/>
              <a:t> </a:t>
            </a:r>
            <a:r>
              <a:rPr sz="2700" dirty="0" err="1"/>
              <a:t>igual</a:t>
            </a:r>
            <a:endParaRPr sz="3600" dirty="0">
              <a:solidFill>
                <a:srgbClr val="3333CC"/>
              </a:solidFill>
              <a:uFill>
                <a:solidFill>
                  <a:srgbClr val="3333CC"/>
                </a:solidFill>
              </a:uFill>
            </a:endParaRPr>
          </a:p>
          <a:p>
            <a:pPr marL="685800" indent="-685800">
              <a:lnSpc>
                <a:spcPct val="80000"/>
              </a:lnSpc>
              <a:spcBef>
                <a:spcPts val="600"/>
              </a:spcBef>
              <a:buAutoNum type="alphaUcPeriod"/>
              <a:defRPr sz="2400"/>
            </a:pPr>
            <a:r>
              <a:rPr sz="2700" dirty="0"/>
              <a:t>La </a:t>
            </a:r>
            <a:r>
              <a:rPr sz="2700" dirty="0" err="1"/>
              <a:t>porción</a:t>
            </a:r>
            <a:r>
              <a:rPr sz="2700" dirty="0"/>
              <a:t> de la </a:t>
            </a:r>
            <a:r>
              <a:rPr sz="2700" dirty="0" err="1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</a:rPr>
              <a:t>Energía</a:t>
            </a:r>
            <a:r>
              <a:rPr sz="2700" dirty="0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</a:rPr>
              <a:t> </a:t>
            </a:r>
            <a:r>
              <a:rPr sz="2700" dirty="0" err="1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</a:rPr>
              <a:t>potencial</a:t>
            </a:r>
            <a:r>
              <a:rPr sz="2700" dirty="0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</a:rPr>
              <a:t> </a:t>
            </a:r>
            <a:r>
              <a:rPr sz="2700" dirty="0" err="1"/>
              <a:t>también</a:t>
            </a:r>
            <a:r>
              <a:rPr sz="2700" dirty="0"/>
              <a:t> </a:t>
            </a:r>
            <a:r>
              <a:rPr sz="2700" dirty="0" err="1"/>
              <a:t>crece</a:t>
            </a:r>
            <a:endParaRPr sz="3600" dirty="0">
              <a:solidFill>
                <a:srgbClr val="3333CC"/>
              </a:solidFill>
              <a:uFill>
                <a:solidFill>
                  <a:srgbClr val="3333CC"/>
                </a:solidFill>
              </a:uFill>
            </a:endParaRPr>
          </a:p>
          <a:p>
            <a:pPr marL="685800" indent="-685800">
              <a:lnSpc>
                <a:spcPct val="80000"/>
              </a:lnSpc>
              <a:spcBef>
                <a:spcPts val="600"/>
              </a:spcBef>
              <a:buAutoNum type="alphaUcPeriod"/>
              <a:defRPr sz="2400"/>
            </a:pPr>
            <a:r>
              <a:rPr sz="2700" dirty="0"/>
              <a:t>La </a:t>
            </a:r>
            <a:r>
              <a:rPr sz="2700" dirty="0" err="1"/>
              <a:t>porción</a:t>
            </a:r>
            <a:r>
              <a:rPr sz="2700" dirty="0"/>
              <a:t> de la </a:t>
            </a:r>
            <a:r>
              <a:rPr sz="2700" dirty="0" err="1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</a:rPr>
              <a:t>Energía</a:t>
            </a:r>
            <a:r>
              <a:rPr sz="2700" dirty="0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</a:rPr>
              <a:t> </a:t>
            </a:r>
            <a:r>
              <a:rPr sz="2700" dirty="0" err="1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</a:rPr>
              <a:t>potencial</a:t>
            </a:r>
            <a:r>
              <a:rPr sz="2700" dirty="0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</a:rPr>
              <a:t> </a:t>
            </a:r>
            <a:r>
              <a:rPr sz="2700" dirty="0" err="1"/>
              <a:t>disminuye</a:t>
            </a:r>
            <a:endParaRPr sz="3600" dirty="0">
              <a:solidFill>
                <a:srgbClr val="3333CC"/>
              </a:solidFill>
              <a:uFill>
                <a:solidFill>
                  <a:srgbClr val="3333CC"/>
                </a:solidFill>
              </a:uFill>
            </a:endParaRPr>
          </a:p>
          <a:p>
            <a:pPr marL="685800" indent="-685800">
              <a:lnSpc>
                <a:spcPct val="80000"/>
              </a:lnSpc>
              <a:spcBef>
                <a:spcPts val="600"/>
              </a:spcBef>
              <a:buAutoNum type="alphaUcPeriod"/>
              <a:defRPr sz="2400"/>
            </a:pPr>
            <a:r>
              <a:rPr sz="2700" dirty="0"/>
              <a:t>No hay </a:t>
            </a:r>
            <a:r>
              <a:rPr sz="2700" dirty="0" err="1"/>
              <a:t>manera</a:t>
            </a:r>
            <a:r>
              <a:rPr sz="2700" dirty="0"/>
              <a:t> de </a:t>
            </a:r>
            <a:r>
              <a:rPr sz="2700" dirty="0" err="1"/>
              <a:t>saberlo</a:t>
            </a:r>
            <a:endParaRPr sz="27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6882" y="1604904"/>
            <a:ext cx="5801262" cy="2625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35474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>
            <a:spLocks noGrp="1"/>
          </p:cNvSpPr>
          <p:nvPr>
            <p:ph type="title"/>
          </p:nvPr>
        </p:nvSpPr>
        <p:spPr>
          <a:xfrm>
            <a:off x="1076457" y="279042"/>
            <a:ext cx="9831947" cy="1447800"/>
          </a:xfrm>
          <a:prstGeom prst="rect">
            <a:avLst/>
          </a:prstGeom>
        </p:spPr>
        <p:txBody>
          <a:bodyPr/>
          <a:lstStyle/>
          <a:p>
            <a:pPr defTabSz="416052">
              <a:defRPr sz="4004"/>
            </a:pPr>
            <a:r>
              <a:rPr lang="es-ES_tradnl" sz="3200" b="1">
                <a:solidFill>
                  <a:srgbClr val="002060"/>
                </a:solidFill>
              </a:rPr>
              <a:t>5. En el momento que sigue en la simulación, la porción de la energía cinética de la gráfica circular disminuye, entonces</a:t>
            </a:r>
            <a:r>
              <a:rPr lang="es-ES_tradnl" sz="2912"/>
              <a:t>:</a:t>
            </a:r>
          </a:p>
        </p:txBody>
      </p:sp>
      <p:sp>
        <p:nvSpPr>
          <p:cNvPr id="140" name="Shape 140"/>
          <p:cNvSpPr>
            <a:spLocks noGrp="1"/>
          </p:cNvSpPr>
          <p:nvPr>
            <p:ph type="body" sz="half" idx="4294967295"/>
          </p:nvPr>
        </p:nvSpPr>
        <p:spPr>
          <a:xfrm>
            <a:off x="793124" y="4412515"/>
            <a:ext cx="7772400" cy="1905000"/>
          </a:xfrm>
          <a:prstGeom prst="rect">
            <a:avLst/>
          </a:prstGeom>
        </p:spPr>
        <p:txBody>
          <a:bodyPr vert="horz" lIns="50800" tIns="50800" rIns="50800" bIns="50800" rtlCol="0">
            <a:noAutofit/>
          </a:bodyPr>
          <a:lstStyle/>
          <a:p>
            <a:pPr marL="609600" indent="-609600">
              <a:lnSpc>
                <a:spcPct val="150000"/>
              </a:lnSpc>
              <a:buAutoNum type="alphaUcPeriod"/>
            </a:pPr>
            <a:r>
              <a:rPr lang="es-ES_tradnl"/>
              <a:t>El patinador va mas rápido</a:t>
            </a:r>
            <a:endParaRPr lang="es-ES_tradnl" sz="2000"/>
          </a:p>
          <a:p>
            <a:pPr marL="609600" indent="-609600">
              <a:lnSpc>
                <a:spcPct val="150000"/>
              </a:lnSpc>
              <a:buAutoNum type="alphaUcPeriod"/>
            </a:pPr>
            <a:r>
              <a:rPr lang="es-ES_tradnl"/>
              <a:t>El patinador va mas lento </a:t>
            </a:r>
          </a:p>
          <a:p>
            <a:pPr marL="609600" indent="-609600">
              <a:lnSpc>
                <a:spcPct val="150000"/>
              </a:lnSpc>
              <a:buAutoNum type="alphaUcPeriod"/>
            </a:pPr>
            <a:r>
              <a:rPr lang="es-ES_tradnl"/>
              <a:t>No hay manera de saberlo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8653" y="1726842"/>
            <a:ext cx="5801262" cy="2625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99292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5"/>
          <p:cNvGrpSpPr/>
          <p:nvPr/>
        </p:nvGrpSpPr>
        <p:grpSpPr>
          <a:xfrm>
            <a:off x="4529647" y="1726842"/>
            <a:ext cx="5773451" cy="4622075"/>
            <a:chOff x="0" y="0"/>
            <a:chExt cx="2465223" cy="2228369"/>
          </a:xfrm>
        </p:grpSpPr>
        <p:pic>
          <p:nvPicPr>
            <p:cNvPr id="5" name="Picture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3891"/>
              <a:ext cx="2465223" cy="2179930"/>
            </a:xfrm>
            <a:prstGeom prst="rect">
              <a:avLst/>
            </a:prstGeom>
          </p:spPr>
        </p:pic>
        <p:sp>
          <p:nvSpPr>
            <p:cNvPr id="6" name="Oval 22"/>
            <p:cNvSpPr/>
            <p:nvPr/>
          </p:nvSpPr>
          <p:spPr>
            <a:xfrm>
              <a:off x="43892" y="73152"/>
              <a:ext cx="128678" cy="12868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MX"/>
            </a:p>
          </p:txBody>
        </p:sp>
        <p:sp>
          <p:nvSpPr>
            <p:cNvPr id="8" name="Oval 24"/>
            <p:cNvSpPr/>
            <p:nvPr/>
          </p:nvSpPr>
          <p:spPr>
            <a:xfrm>
              <a:off x="577901" y="1016813"/>
              <a:ext cx="128678" cy="12868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MX"/>
            </a:p>
          </p:txBody>
        </p:sp>
        <p:sp>
          <p:nvSpPr>
            <p:cNvPr id="9" name="Oval 25"/>
            <p:cNvSpPr/>
            <p:nvPr/>
          </p:nvSpPr>
          <p:spPr>
            <a:xfrm>
              <a:off x="943661" y="1572768"/>
              <a:ext cx="128678" cy="12868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MX"/>
            </a:p>
          </p:txBody>
        </p:sp>
        <p:sp>
          <p:nvSpPr>
            <p:cNvPr id="10" name="Oval 26"/>
            <p:cNvSpPr/>
            <p:nvPr/>
          </p:nvSpPr>
          <p:spPr>
            <a:xfrm>
              <a:off x="1660551" y="2099462"/>
              <a:ext cx="128901" cy="12890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MX"/>
            </a:p>
          </p:txBody>
        </p:sp>
        <p:sp>
          <p:nvSpPr>
            <p:cNvPr id="11" name="Text Box 27"/>
            <p:cNvSpPr txBox="1"/>
            <p:nvPr/>
          </p:nvSpPr>
          <p:spPr>
            <a:xfrm>
              <a:off x="160629" y="0"/>
              <a:ext cx="357195" cy="354786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000" b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A</a:t>
              </a:r>
              <a:endParaRPr lang="es-MX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Text Box 28"/>
            <p:cNvSpPr txBox="1"/>
            <p:nvPr/>
          </p:nvSpPr>
          <p:spPr>
            <a:xfrm>
              <a:off x="408675" y="401485"/>
              <a:ext cx="348345" cy="344328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000" b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B</a:t>
              </a:r>
              <a:endParaRPr lang="es-MX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Text Box 29"/>
            <p:cNvSpPr txBox="1"/>
            <p:nvPr/>
          </p:nvSpPr>
          <p:spPr>
            <a:xfrm>
              <a:off x="686319" y="861795"/>
              <a:ext cx="342714" cy="34030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000" b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C</a:t>
              </a:r>
              <a:endParaRPr lang="es-MX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 Box 30"/>
            <p:cNvSpPr txBox="1"/>
            <p:nvPr/>
          </p:nvSpPr>
          <p:spPr>
            <a:xfrm>
              <a:off x="1044083" y="1394936"/>
              <a:ext cx="362022" cy="35720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000" b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D</a:t>
              </a:r>
              <a:endParaRPr lang="es-MX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 Box 31"/>
            <p:cNvSpPr txBox="1"/>
            <p:nvPr/>
          </p:nvSpPr>
          <p:spPr>
            <a:xfrm>
              <a:off x="1620881" y="1803927"/>
              <a:ext cx="334669" cy="346741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000" b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E</a:t>
              </a:r>
              <a:endParaRPr lang="es-MX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7" name="Shape 139"/>
          <p:cNvSpPr>
            <a:spLocks noGrp="1"/>
          </p:cNvSpPr>
          <p:nvPr>
            <p:ph type="title"/>
          </p:nvPr>
        </p:nvSpPr>
        <p:spPr>
          <a:xfrm>
            <a:off x="1076457" y="279042"/>
            <a:ext cx="9831947" cy="1447800"/>
          </a:xfrm>
          <a:prstGeom prst="rect">
            <a:avLst/>
          </a:prstGeom>
        </p:spPr>
        <p:txBody>
          <a:bodyPr/>
          <a:lstStyle/>
          <a:p>
            <a:pPr defTabSz="416052">
              <a:defRPr sz="4004"/>
            </a:pPr>
            <a:r>
              <a:rPr lang="es-MX" sz="3200" b="1" dirty="0">
                <a:solidFill>
                  <a:srgbClr val="002060"/>
                </a:solidFill>
              </a:rPr>
              <a:t>6</a:t>
            </a:r>
            <a:r>
              <a:rPr sz="3200" b="1" dirty="0">
                <a:solidFill>
                  <a:srgbClr val="002060"/>
                </a:solidFill>
              </a:rPr>
              <a:t>. </a:t>
            </a:r>
            <a:r>
              <a:rPr lang="es-MX" sz="3200" b="1" dirty="0">
                <a:solidFill>
                  <a:srgbClr val="002060"/>
                </a:solidFill>
              </a:rPr>
              <a:t>La gráfica de barras muestra la energía de la patinadora ¿En que parte de la pista se encuentra?</a:t>
            </a:r>
            <a:endParaRPr sz="2912" dirty="0"/>
          </a:p>
        </p:txBody>
      </p:sp>
      <p:sp>
        <p:nvSpPr>
          <p:cNvPr id="18" name="Oval 24"/>
          <p:cNvSpPr/>
          <p:nvPr/>
        </p:nvSpPr>
        <p:spPr>
          <a:xfrm>
            <a:off x="5173422" y="2783245"/>
            <a:ext cx="301359" cy="26691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MX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3393" y="1695757"/>
            <a:ext cx="1653458" cy="476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287001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724404" y="5181600"/>
            <a:ext cx="275929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MX" sz="3600" dirty="0">
                <a:solidFill>
                  <a:schemeClr val="accent1">
                    <a:lumMod val="75000"/>
                  </a:schemeClr>
                </a:solidFill>
              </a:rPr>
              <a:t>Energía Potencial</a:t>
            </a:r>
          </a:p>
        </p:txBody>
      </p:sp>
      <p:graphicFrame>
        <p:nvGraphicFramePr>
          <p:cNvPr id="11" name="Object 11"/>
          <p:cNvGraphicFramePr>
            <a:graphicFrameLocks noChangeAspect="1"/>
          </p:cNvGraphicFramePr>
          <p:nvPr/>
        </p:nvGraphicFramePr>
        <p:xfrm>
          <a:off x="228600" y="2590800"/>
          <a:ext cx="2428875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Bitmap Image" r:id="rId4" imgW="1905165" imgH="1912786" progId="PBrush">
                  <p:embed/>
                </p:oleObj>
              </mc:Choice>
              <mc:Fallback>
                <p:oleObj name="Bitmap Image" r:id="rId4" imgW="1905165" imgH="1912786" progId="PBrush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590800"/>
                        <a:ext cx="2428875" cy="243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2242400" y="1857107"/>
            <a:ext cx="269480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MX" sz="3600" dirty="0">
                <a:solidFill>
                  <a:srgbClr val="00CC00"/>
                </a:solidFill>
              </a:rPr>
              <a:t>Energía Cinética</a:t>
            </a:r>
          </a:p>
        </p:txBody>
      </p:sp>
      <p:sp>
        <p:nvSpPr>
          <p:cNvPr id="13" name="Shape 139"/>
          <p:cNvSpPr txBox="1">
            <a:spLocks/>
          </p:cNvSpPr>
          <p:nvPr/>
        </p:nvSpPr>
        <p:spPr>
          <a:xfrm>
            <a:off x="521120" y="546994"/>
            <a:ext cx="9831947" cy="14478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16052">
              <a:defRPr sz="4004"/>
            </a:pPr>
            <a:r>
              <a:rPr lang="es-MX" sz="3200" b="1" dirty="0">
                <a:solidFill>
                  <a:srgbClr val="002060"/>
                </a:solidFill>
              </a:rPr>
              <a:t>7. La gráfica de pastel muestra la energía de la patinadora ¿En que parte de la pista se encuentra?</a:t>
            </a:r>
            <a:endParaRPr lang="es-MX" sz="2912" dirty="0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71275" y="1714634"/>
            <a:ext cx="5353050" cy="4819650"/>
          </a:xfrm>
          <a:prstGeom prst="rect">
            <a:avLst/>
          </a:prstGeom>
        </p:spPr>
      </p:pic>
      <p:sp>
        <p:nvSpPr>
          <p:cNvPr id="15" name="Elipse 14"/>
          <p:cNvSpPr/>
          <p:nvPr/>
        </p:nvSpPr>
        <p:spPr>
          <a:xfrm>
            <a:off x="5385577" y="3810000"/>
            <a:ext cx="294006" cy="31445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Elipse 15"/>
          <p:cNvSpPr/>
          <p:nvPr/>
        </p:nvSpPr>
        <p:spPr>
          <a:xfrm>
            <a:off x="5769797" y="4541949"/>
            <a:ext cx="294006" cy="31445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Elipse 16"/>
          <p:cNvSpPr/>
          <p:nvPr/>
        </p:nvSpPr>
        <p:spPr>
          <a:xfrm>
            <a:off x="6205532" y="5351172"/>
            <a:ext cx="294006" cy="31445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Elipse 17"/>
          <p:cNvSpPr/>
          <p:nvPr/>
        </p:nvSpPr>
        <p:spPr>
          <a:xfrm>
            <a:off x="7200797" y="6224699"/>
            <a:ext cx="294006" cy="31445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9" name="CuadroTexto 18"/>
          <p:cNvSpPr txBox="1"/>
          <p:nvPr/>
        </p:nvSpPr>
        <p:spPr>
          <a:xfrm>
            <a:off x="5697921" y="3548060"/>
            <a:ext cx="393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/>
              <a:t>A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6073324" y="4320746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/>
              <a:t>B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6509059" y="5214732"/>
            <a:ext cx="375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/>
              <a:t>C</a:t>
            </a:r>
          </a:p>
        </p:txBody>
      </p:sp>
      <p:sp>
        <p:nvSpPr>
          <p:cNvPr id="22" name="CuadroTexto 21"/>
          <p:cNvSpPr txBox="1"/>
          <p:nvPr/>
        </p:nvSpPr>
        <p:spPr>
          <a:xfrm>
            <a:off x="7200797" y="5788779"/>
            <a:ext cx="4058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813935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Text Box 4"/>
          <p:cNvSpPr txBox="1">
            <a:spLocks noChangeArrowheads="1"/>
          </p:cNvSpPr>
          <p:nvPr/>
        </p:nvSpPr>
        <p:spPr bwMode="auto">
          <a:xfrm>
            <a:off x="717996" y="2009104"/>
            <a:ext cx="6120685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s-MX" sz="3200" dirty="0"/>
              <a:t>Tiene su máxima rapidez</a:t>
            </a:r>
          </a:p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s-MX" sz="3200" dirty="0"/>
              <a:t>Se ha detenido</a:t>
            </a:r>
          </a:p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s-MX" sz="3200" dirty="0"/>
              <a:t>Tiene una rapidez media</a:t>
            </a:r>
          </a:p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s-MX" sz="3200" dirty="0"/>
              <a:t>Esta yendo muy lento </a:t>
            </a:r>
          </a:p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s-MX" sz="3200" dirty="0"/>
              <a:t>Esta yendo muy rápido 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2333" y="223233"/>
            <a:ext cx="2176528" cy="6275184"/>
          </a:xfrm>
          <a:prstGeom prst="rect">
            <a:avLst/>
          </a:prstGeom>
        </p:spPr>
      </p:pic>
      <p:sp>
        <p:nvSpPr>
          <p:cNvPr id="9" name="Shape 139"/>
          <p:cNvSpPr txBox="1">
            <a:spLocks/>
          </p:cNvSpPr>
          <p:nvPr/>
        </p:nvSpPr>
        <p:spPr>
          <a:xfrm>
            <a:off x="345047" y="403538"/>
            <a:ext cx="8417953" cy="171449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16052">
              <a:defRPr sz="4004"/>
            </a:pPr>
            <a:r>
              <a:rPr lang="es-MX" sz="3200" b="1" dirty="0">
                <a:solidFill>
                  <a:srgbClr val="002060"/>
                </a:solidFill>
              </a:rPr>
              <a:t>8. De acuerdo con la gráfica ¿Cómo describirías la rapidez de la patinadora?</a:t>
            </a:r>
            <a:endParaRPr lang="es-MX" sz="2912" dirty="0"/>
          </a:p>
        </p:txBody>
      </p:sp>
    </p:spTree>
    <p:extLst>
      <p:ext uri="{BB962C8B-B14F-4D97-AF65-F5344CB8AC3E}">
        <p14:creationId xmlns:p14="http://schemas.microsoft.com/office/powerpoint/2010/main" val="11905339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619</Words>
  <Application>Microsoft Macintosh PowerPoint</Application>
  <PresentationFormat>Widescreen</PresentationFormat>
  <Paragraphs>80</Paragraphs>
  <Slides>11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Tema de Office</vt:lpstr>
      <vt:lpstr>Bitmap Image</vt:lpstr>
      <vt:lpstr>Preguntas de Razonamiento</vt:lpstr>
      <vt:lpstr>1. ¿Crees que el patinador logrará pasar el primer pico de la pista? </vt:lpstr>
      <vt:lpstr>2. ¿Crees que el patinador logrará pasar el primer pico de la pista? </vt:lpstr>
      <vt:lpstr>3. En el momento que sigue en la simulación, la porción de la energía cinética de la grafica circular crece, entonces:</vt:lpstr>
      <vt:lpstr>4. En el momento que sigue en la simulación, la porción de la energía cinética de la grafica circular crece, entonces:</vt:lpstr>
      <vt:lpstr>5. En el momento que sigue en la simulación, la porción de la energía cinética de la gráfica circular disminuye, entonces:</vt:lpstr>
      <vt:lpstr>6. La gráfica de barras muestra la energía de la patinadora ¿En que parte de la pista se encuentra?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diana lopez</dc:creator>
  <cp:lastModifiedBy>diana lopez</cp:lastModifiedBy>
  <cp:revision>11</cp:revision>
  <dcterms:created xsi:type="dcterms:W3CDTF">2017-02-25T00:35:52Z</dcterms:created>
  <dcterms:modified xsi:type="dcterms:W3CDTF">2019-10-30T17:38:37Z</dcterms:modified>
</cp:coreProperties>
</file>