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339" r:id="rId2"/>
    <p:sldId id="312" r:id="rId3"/>
    <p:sldId id="311" r:id="rId4"/>
    <p:sldId id="313" r:id="rId5"/>
    <p:sldId id="327" r:id="rId6"/>
    <p:sldId id="330" r:id="rId7"/>
    <p:sldId id="331" r:id="rId8"/>
    <p:sldId id="334" r:id="rId9"/>
    <p:sldId id="338" r:id="rId10"/>
    <p:sldId id="33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333" autoAdjust="0"/>
  </p:normalViewPr>
  <p:slideViewPr>
    <p:cSldViewPr snapToGrid="0">
      <p:cViewPr>
        <p:scale>
          <a:sx n="50" d="100"/>
          <a:sy n="50" d="100"/>
        </p:scale>
        <p:origin x="-3224" y="-6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20B590-6E48-C547-B88B-EB1083FB8503}" type="datetimeFigureOut">
              <a:rPr lang="en-US" smtClean="0"/>
              <a:t>11/5/14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5C3360-0AB0-7B4C-A260-7ECB6BD944A0}" type="slidenum">
              <a:rPr lang="en-US" smtClean="0"/>
              <a:t>‹#›</a:t>
            </a:fld>
            <a:endParaRPr lang="en-US"/>
          </a:p>
        </p:txBody>
      </p:sp>
    </p:spTree>
    <p:extLst>
      <p:ext uri="{BB962C8B-B14F-4D97-AF65-F5344CB8AC3E}">
        <p14:creationId xmlns:p14="http://schemas.microsoft.com/office/powerpoint/2010/main" val="25502638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5BF77-EBD2-1A49-A9B8-C3A94F1D288F}" type="datetimeFigureOut">
              <a:rPr lang="en-US" smtClean="0"/>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B6A0C-C09F-0044-85E5-71092E5D9900}" type="slidenum">
              <a:rPr lang="en-US" smtClean="0"/>
              <a:t>‹#›</a:t>
            </a:fld>
            <a:endParaRPr lang="en-US"/>
          </a:p>
        </p:txBody>
      </p:sp>
    </p:spTree>
    <p:extLst>
      <p:ext uri="{BB962C8B-B14F-4D97-AF65-F5344CB8AC3E}">
        <p14:creationId xmlns:p14="http://schemas.microsoft.com/office/powerpoint/2010/main" val="4534799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50ED8C-D28F-40EA-A0CB-ACA08BEF77F9}" type="slidenum">
              <a:rPr lang="en-US"/>
              <a:pPr/>
              <a:t>2</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that this question does not require expanded octets.</a:t>
            </a:r>
            <a:endParaRPr lang="en-US" b="1"/>
          </a:p>
          <a:p>
            <a:endParaRPr lang="en-US" b="1"/>
          </a:p>
          <a:p>
            <a:r>
              <a:rPr lang="en-US" b="1"/>
              <a:t>Goal</a:t>
            </a:r>
            <a:r>
              <a:rPr lang="en-US" b="1" baseline="0"/>
              <a:t>:</a:t>
            </a:r>
            <a:r>
              <a:rPr lang="en-US" b="0" baseline="0"/>
              <a:t> Connect Lewis structure of a familiar molecule to the name of the molecule geometry</a:t>
            </a:r>
          </a:p>
          <a:p>
            <a:r>
              <a:rPr lang="en-US" b="1"/>
              <a:t>Correct answer: </a:t>
            </a:r>
            <a:r>
              <a:rPr lang="en-US" b="0"/>
              <a:t>B</a:t>
            </a:r>
          </a:p>
          <a:p>
            <a:r>
              <a:rPr lang="en-US" b="1"/>
              <a:t>Representative</a:t>
            </a:r>
            <a:r>
              <a:rPr lang="en-US" b="1" baseline="0"/>
              <a:t> </a:t>
            </a:r>
            <a:r>
              <a:rPr lang="en-US" b="1"/>
              <a:t>results from pre-general chemistry:</a:t>
            </a:r>
            <a:r>
              <a:rPr lang="en-US" b="0"/>
              <a:t> 60-67% correct (remaining</a:t>
            </a:r>
            <a:r>
              <a:rPr lang="en-US" b="0" baseline="0"/>
              <a:t> votes roughly split between </a:t>
            </a:r>
            <a:r>
              <a:rPr lang="en-US" b="0"/>
              <a:t>C and D</a:t>
            </a:r>
            <a:r>
              <a:rPr lang="en-US" b="0" baseline="0"/>
              <a:t>)</a:t>
            </a:r>
            <a:endParaRPr lang="en-US" b="1" baseline="0"/>
          </a:p>
          <a:p>
            <a:r>
              <a:rPr lang="en-US" b="1" baseline="0"/>
              <a:t>Follow-up discussion:</a:t>
            </a:r>
            <a:r>
              <a:rPr lang="en-US" b="0" baseline="0"/>
              <a:t> Ask students about the lewis structure of water. Use the simulation (either the model or real molecules screen) to demonstrate the answer once a Lewis structure is agreed upon.</a:t>
            </a:r>
          </a:p>
        </p:txBody>
      </p:sp>
    </p:spTree>
    <p:extLst>
      <p:ext uri="{BB962C8B-B14F-4D97-AF65-F5344CB8AC3E}">
        <p14:creationId xmlns:p14="http://schemas.microsoft.com/office/powerpoint/2010/main" val="2514120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that this question does not require expanded octets.</a:t>
            </a:r>
          </a:p>
          <a:p>
            <a:endParaRPr lang="en-US" b="1"/>
          </a:p>
          <a:p>
            <a:r>
              <a:rPr lang="en-US" b="1"/>
              <a:t>Goal</a:t>
            </a:r>
            <a:r>
              <a:rPr lang="en-US" b="1" baseline="0"/>
              <a:t>:</a:t>
            </a:r>
            <a:r>
              <a:rPr lang="en-US" b="0" baseline="0"/>
              <a:t> Contrast electron pair geometry with the more familiar molecule geometry of ammonia (often seen in textbook figures). Review Lewis structures.</a:t>
            </a:r>
          </a:p>
          <a:p>
            <a:r>
              <a:rPr lang="en-US" b="1"/>
              <a:t>Correct answer: </a:t>
            </a:r>
            <a:r>
              <a:rPr lang="en-US" b="0"/>
              <a:t>C</a:t>
            </a:r>
          </a:p>
          <a:p>
            <a:r>
              <a:rPr lang="en-US" b="1"/>
              <a:t>Representative</a:t>
            </a:r>
            <a:r>
              <a:rPr lang="en-US" b="1" baseline="0"/>
              <a:t> </a:t>
            </a:r>
            <a:r>
              <a:rPr lang="en-US" b="1"/>
              <a:t>results from pre-general chemistry:</a:t>
            </a:r>
            <a:r>
              <a:rPr lang="en-US" b="0"/>
              <a:t> 50-67% correct (next most popular</a:t>
            </a:r>
            <a:r>
              <a:rPr lang="en-US" b="0" baseline="0"/>
              <a:t> answer is B)</a:t>
            </a:r>
            <a:endParaRPr lang="en-US" b="1" baseline="0"/>
          </a:p>
          <a:p>
            <a:r>
              <a:rPr lang="en-US" b="1" baseline="0"/>
              <a:t>Follow-up discussion:</a:t>
            </a:r>
            <a:r>
              <a:rPr lang="en-US" b="0" baseline="0"/>
              <a:t> Ask students about the lewis structure of ammonia. Use the simulation (either the model or real molecules screen) to demonstrate the answer once a Lewis structure is agreed upon.</a:t>
            </a:r>
          </a:p>
        </p:txBody>
      </p:sp>
      <p:sp>
        <p:nvSpPr>
          <p:cNvPr id="4" name="Slide Number Placeholder 3"/>
          <p:cNvSpPr>
            <a:spLocks noGrp="1"/>
          </p:cNvSpPr>
          <p:nvPr>
            <p:ph type="sldNum" sz="quarter" idx="10"/>
          </p:nvPr>
        </p:nvSpPr>
        <p:spPr/>
        <p:txBody>
          <a:bodyPr/>
          <a:lstStyle/>
          <a:p>
            <a:fld id="{0E2B6A0C-C09F-0044-85E5-71092E5D9900}" type="slidenum">
              <a:rPr lang="en-US" smtClean="0"/>
              <a:t>3</a:t>
            </a:fld>
            <a:endParaRPr lang="en-US"/>
          </a:p>
        </p:txBody>
      </p:sp>
    </p:spTree>
    <p:extLst>
      <p:ext uri="{BB962C8B-B14F-4D97-AF65-F5344CB8AC3E}">
        <p14:creationId xmlns:p14="http://schemas.microsoft.com/office/powerpoint/2010/main" val="773950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597DE-1CF0-48C7-9D10-6B577392FEC4}" type="slidenum">
              <a:rPr lang="en-US"/>
              <a:pPr/>
              <a:t>4</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that this question does not require expanded octets.</a:t>
            </a:r>
            <a:endParaRPr lang="en-US" b="1"/>
          </a:p>
          <a:p>
            <a:pPr marL="0" marR="0" indent="0" algn="l" defTabSz="457200" rtl="0" eaLnBrk="1" fontAlgn="auto" latinLnBrk="0" hangingPunct="1">
              <a:lnSpc>
                <a:spcPct val="100000"/>
              </a:lnSpc>
              <a:spcBef>
                <a:spcPts val="0"/>
              </a:spcBef>
              <a:spcAft>
                <a:spcPts val="0"/>
              </a:spcAft>
              <a:buClrTx/>
              <a:buSzTx/>
              <a:buFontTx/>
              <a:buNone/>
              <a:tabLst/>
              <a:defRPr/>
            </a:pPr>
            <a:endParaRPr lang="en-US" b="1"/>
          </a:p>
          <a:p>
            <a:pPr marL="0" marR="0" indent="0" algn="l" defTabSz="457200" rtl="0" eaLnBrk="1" fontAlgn="auto" latinLnBrk="0" hangingPunct="1">
              <a:lnSpc>
                <a:spcPct val="100000"/>
              </a:lnSpc>
              <a:spcBef>
                <a:spcPts val="0"/>
              </a:spcBef>
              <a:spcAft>
                <a:spcPts val="0"/>
              </a:spcAft>
              <a:buClrTx/>
              <a:buSzTx/>
              <a:buFontTx/>
              <a:buNone/>
              <a:tabLst/>
              <a:defRPr/>
            </a:pPr>
            <a:r>
              <a:rPr lang="en-US" b="1"/>
              <a:t>Goal</a:t>
            </a:r>
            <a:r>
              <a:rPr lang="en-US" b="1" baseline="0"/>
              <a:t>: </a:t>
            </a:r>
            <a:r>
              <a:rPr lang="en-US" b="0" baseline="0"/>
              <a:t>Extend students application of VSEPR to unfamiliar molecules (carbon dioxide is frequently shown in textbooks as an examples, so many students recall their structure from memory without the need to apply geometry modelling or VSEPR). Ozone is less familiar.</a:t>
            </a:r>
            <a:endParaRPr lang="en-US" b="1" baseline="0"/>
          </a:p>
          <a:p>
            <a:r>
              <a:rPr lang="en-US" b="1"/>
              <a:t>Correct answer: </a:t>
            </a:r>
            <a:r>
              <a:rPr lang="en-US" b="0"/>
              <a:t>A</a:t>
            </a:r>
          </a:p>
          <a:p>
            <a:r>
              <a:rPr lang="en-US" b="1"/>
              <a:t>Representative</a:t>
            </a:r>
            <a:r>
              <a:rPr lang="en-US" b="1" baseline="0"/>
              <a:t> </a:t>
            </a:r>
            <a:r>
              <a:rPr lang="en-US" b="1"/>
              <a:t>results from pre-general chemistry:</a:t>
            </a:r>
            <a:r>
              <a:rPr lang="en-US" b="0"/>
              <a:t> 52% correct (next most popular</a:t>
            </a:r>
            <a:r>
              <a:rPr lang="en-US" b="0" baseline="0"/>
              <a:t> answer is C)</a:t>
            </a:r>
            <a:endParaRPr lang="en-US" b="1" baseline="0"/>
          </a:p>
          <a:p>
            <a:r>
              <a:rPr lang="en-US" b="1" baseline="0"/>
              <a:t>Follow-up discussion:</a:t>
            </a:r>
            <a:r>
              <a:rPr lang="en-US" b="0" baseline="0"/>
              <a:t> Ask students about the lewis structure of each. Use the simulation (either the model or real molecules screen) to demonstrate the answer once a Lewis structure is agreed upon. Follow-up slide can also be shown.</a:t>
            </a:r>
          </a:p>
          <a:p>
            <a:endParaRPr lang="en-US" b="0" baseline="0"/>
          </a:p>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While </a:t>
            </a:r>
            <a:r>
              <a:rPr lang="en-US" i="1" baseline="0" dirty="0" smtClean="0"/>
              <a:t>SO</a:t>
            </a:r>
            <a:r>
              <a:rPr lang="en-US" i="1" baseline="-25000" dirty="0" smtClean="0"/>
              <a:t>2</a:t>
            </a:r>
            <a:r>
              <a:rPr lang="en-US" i="1" baseline="0" dirty="0" smtClean="0"/>
              <a:t> provides a more obvious contrasting case to CO</a:t>
            </a:r>
            <a:r>
              <a:rPr lang="en-US" i="1" baseline="-25000" dirty="0" smtClean="0"/>
              <a:t>2</a:t>
            </a:r>
            <a:r>
              <a:rPr lang="en-US" i="1" baseline="0" dirty="0" smtClean="0"/>
              <a:t> than O</a:t>
            </a:r>
            <a:r>
              <a:rPr lang="en-US" i="1" baseline="-25000" dirty="0" smtClean="0"/>
              <a:t>3</a:t>
            </a:r>
            <a:r>
              <a:rPr lang="en-US" i="1" baseline="0" dirty="0" smtClean="0"/>
              <a:t> does (and SO</a:t>
            </a:r>
            <a:r>
              <a:rPr lang="en-US" i="1" baseline="-25000" dirty="0" smtClean="0"/>
              <a:t>2</a:t>
            </a:r>
            <a:r>
              <a:rPr lang="en-US" i="1" baseline="0" dirty="0" smtClean="0"/>
              <a:t> is shown in the real molecules screen of the sim), we chose to use ozone to avoid both the use of expanded octets. Additionally, there is some controversy concerning the best Lewis structure for SO</a:t>
            </a:r>
            <a:r>
              <a:rPr lang="en-US" i="1" baseline="-25000" dirty="0" smtClean="0"/>
              <a:t>2</a:t>
            </a:r>
            <a:r>
              <a:rPr lang="en-US" i="1" baseline="0" dirty="0" smtClean="0"/>
              <a:t> which instructors should be aware of. Some textbooks treat it as analogous to O3, with one single and one double bond, while others give it two single bonds and an extra lone pair on S (as shown in the simulation). Both Lewis structures lead to a bent geometry.</a:t>
            </a:r>
            <a:endParaRPr lang="en-US" i="1" dirty="0" smtClean="0"/>
          </a:p>
          <a:p>
            <a:endParaRPr lang="en-US" b="0" baseline="0"/>
          </a:p>
        </p:txBody>
      </p:sp>
    </p:spTree>
    <p:extLst>
      <p:ext uri="{BB962C8B-B14F-4D97-AF65-F5344CB8AC3E}">
        <p14:creationId xmlns:p14="http://schemas.microsoft.com/office/powerpoint/2010/main" val="1833174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For follow-up discussion to previous question.</a:t>
            </a:r>
          </a:p>
        </p:txBody>
      </p:sp>
      <p:sp>
        <p:nvSpPr>
          <p:cNvPr id="4" name="Slide Number Placeholder 3"/>
          <p:cNvSpPr>
            <a:spLocks noGrp="1"/>
          </p:cNvSpPr>
          <p:nvPr>
            <p:ph type="sldNum" sz="quarter" idx="10"/>
          </p:nvPr>
        </p:nvSpPr>
        <p:spPr/>
        <p:txBody>
          <a:bodyPr/>
          <a:lstStyle/>
          <a:p>
            <a:fld id="{0E2B6A0C-C09F-0044-85E5-71092E5D9900}" type="slidenum">
              <a:rPr lang="en-US" smtClean="0"/>
              <a:t>5</a:t>
            </a:fld>
            <a:endParaRPr lang="en-US"/>
          </a:p>
        </p:txBody>
      </p:sp>
    </p:spTree>
    <p:extLst>
      <p:ext uri="{BB962C8B-B14F-4D97-AF65-F5344CB8AC3E}">
        <p14:creationId xmlns:p14="http://schemas.microsoft.com/office/powerpoint/2010/main" val="2082300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597DE-1CF0-48C7-9D10-6B577392FEC4}" type="slidenum">
              <a:rPr lang="en-US"/>
              <a:pPr/>
              <a:t>6</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that this question does not require expanded octets.</a:t>
            </a:r>
            <a:endParaRPr lang="en-US" b="1"/>
          </a:p>
          <a:p>
            <a:endParaRPr lang="en-US" b="1"/>
          </a:p>
          <a:p>
            <a:r>
              <a:rPr lang="en-US" b="1"/>
              <a:t>Goal</a:t>
            </a:r>
            <a:r>
              <a:rPr lang="en-US" b="1" baseline="0"/>
              <a:t>: </a:t>
            </a:r>
            <a:r>
              <a:rPr lang="en-US" b="0" baseline="0"/>
              <a:t>Connect 3D representations to students’ Lewis structure drawings, contrasting the first row elements.</a:t>
            </a:r>
            <a:endParaRPr lang="en-US" b="1" baseline="0"/>
          </a:p>
          <a:p>
            <a:r>
              <a:rPr lang="en-US" b="1"/>
              <a:t>Correct answer: </a:t>
            </a:r>
            <a:r>
              <a:rPr lang="en-US" b="0"/>
              <a:t>C</a:t>
            </a:r>
          </a:p>
          <a:p>
            <a:r>
              <a:rPr lang="en-US" b="1"/>
              <a:t>Representative</a:t>
            </a:r>
            <a:r>
              <a:rPr lang="en-US" b="1" baseline="0"/>
              <a:t> </a:t>
            </a:r>
            <a:r>
              <a:rPr lang="en-US" b="1"/>
              <a:t>results from pre-general chemistry:</a:t>
            </a:r>
            <a:r>
              <a:rPr lang="en-US" b="0"/>
              <a:t> 70-80% correct (next most popular</a:t>
            </a:r>
            <a:r>
              <a:rPr lang="en-US" b="0" baseline="0"/>
              <a:t> answer is A)</a:t>
            </a:r>
            <a:endParaRPr lang="en-US" b="1" baseline="0"/>
          </a:p>
          <a:p>
            <a:r>
              <a:rPr lang="en-US" b="1" baseline="0"/>
              <a:t>Follow-up discussion:</a:t>
            </a:r>
            <a:r>
              <a:rPr lang="en-US" b="0" baseline="0"/>
              <a:t> Ask students about the number of valence electrons of B vs N.</a:t>
            </a:r>
          </a:p>
        </p:txBody>
      </p:sp>
    </p:spTree>
    <p:extLst>
      <p:ext uri="{BB962C8B-B14F-4D97-AF65-F5344CB8AC3E}">
        <p14:creationId xmlns:p14="http://schemas.microsoft.com/office/powerpoint/2010/main" val="2077720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baseline="0"/>
              <a:t>Note that this question does not require the use of expanded octets.</a:t>
            </a:r>
            <a:endParaRPr lang="en-US" b="1"/>
          </a:p>
          <a:p>
            <a:endParaRPr lang="en-US" b="1"/>
          </a:p>
          <a:p>
            <a:r>
              <a:rPr lang="en-US" b="1"/>
              <a:t>Goal</a:t>
            </a:r>
            <a:r>
              <a:rPr lang="en-US" b="1" baseline="0"/>
              <a:t>: </a:t>
            </a:r>
            <a:r>
              <a:rPr lang="en-US" b="0" baseline="0"/>
              <a:t>Extend students application of VSEPR to unfamiliar molecules (water and ammonia are frequently shown in textbooks as examples, so many students recall their structure from memory without the need to apply geometry modelling or VSEPR)</a:t>
            </a:r>
          </a:p>
          <a:p>
            <a:r>
              <a:rPr lang="en-US" b="1"/>
              <a:t>Correct answer: </a:t>
            </a:r>
            <a:r>
              <a:rPr lang="en-US" b="0"/>
              <a:t>D</a:t>
            </a:r>
          </a:p>
          <a:p>
            <a:r>
              <a:rPr lang="en-US" b="1"/>
              <a:t>Representative</a:t>
            </a:r>
            <a:r>
              <a:rPr lang="en-US" b="1" baseline="0"/>
              <a:t> </a:t>
            </a:r>
            <a:r>
              <a:rPr lang="en-US" b="1"/>
              <a:t>results from pre-general chemistry:</a:t>
            </a:r>
            <a:r>
              <a:rPr lang="en-US" b="0"/>
              <a:t> 71% correct (next most popular</a:t>
            </a:r>
            <a:r>
              <a:rPr lang="en-US" b="0" baseline="0"/>
              <a:t> answer is A)</a:t>
            </a:r>
            <a:endParaRPr lang="en-US" b="1" baseline="0"/>
          </a:p>
          <a:p>
            <a:r>
              <a:rPr lang="en-US" b="1" baseline="0"/>
              <a:t>Follow-up discussion:</a:t>
            </a:r>
            <a:r>
              <a:rPr lang="en-US" b="0" baseline="0"/>
              <a:t> Ask students about the lewis structure then use the simulation (either the model or real molecules screen) to demonstrate the answer once a Lewis structure is agreed upon</a:t>
            </a:r>
          </a:p>
        </p:txBody>
      </p:sp>
      <p:sp>
        <p:nvSpPr>
          <p:cNvPr id="4" name="Slide Number Placeholder 3"/>
          <p:cNvSpPr>
            <a:spLocks noGrp="1"/>
          </p:cNvSpPr>
          <p:nvPr>
            <p:ph type="sldNum" sz="quarter" idx="10"/>
          </p:nvPr>
        </p:nvSpPr>
        <p:spPr/>
        <p:txBody>
          <a:bodyPr/>
          <a:lstStyle/>
          <a:p>
            <a:fld id="{0E2B6A0C-C09F-0044-85E5-71092E5D9900}" type="slidenum">
              <a:rPr lang="en-US" smtClean="0"/>
              <a:t>7</a:t>
            </a:fld>
            <a:endParaRPr lang="en-US"/>
          </a:p>
        </p:txBody>
      </p:sp>
    </p:spTree>
    <p:extLst>
      <p:ext uri="{BB962C8B-B14F-4D97-AF65-F5344CB8AC3E}">
        <p14:creationId xmlns:p14="http://schemas.microsoft.com/office/powerpoint/2010/main" val="3867903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baseline="0"/>
              <a:t>Note that this question does not require students to have mastered Lewis structures but does involve expanded octets.</a:t>
            </a:r>
          </a:p>
          <a:p>
            <a:endParaRPr lang="en-US" b="0" i="1" baseline="0"/>
          </a:p>
          <a:p>
            <a:r>
              <a:rPr lang="en-US" b="1"/>
              <a:t>Goal</a:t>
            </a:r>
            <a:r>
              <a:rPr lang="en-US" b="1" baseline="0"/>
              <a:t>:</a:t>
            </a:r>
            <a:r>
              <a:rPr lang="en-US" b="0" baseline="0"/>
              <a:t> Have students rationalize lone pair vs. bond orientation in axial vs. equatorial sites of a trigonal bipyramidal electron geometry, where not all positions are equidistant from each other. </a:t>
            </a:r>
          </a:p>
          <a:p>
            <a:r>
              <a:rPr lang="en-US" b="1"/>
              <a:t>Correct answer: </a:t>
            </a:r>
            <a:r>
              <a:rPr lang="en-US" b="0"/>
              <a:t>C</a:t>
            </a:r>
          </a:p>
          <a:p>
            <a:r>
              <a:rPr lang="en-US" b="1" baseline="0"/>
              <a:t>Follow-up demo to accompany discussion:</a:t>
            </a:r>
            <a:r>
              <a:rPr lang="en-US" b="0" baseline="0"/>
              <a:t> </a:t>
            </a:r>
            <a:r>
              <a:rPr lang="en-US" sz="1200" baseline="0"/>
              <a:t> Ask students whether the preferred geometry maximizes spacing between bond pairs or lone pairs (since the linear geometry happens to do both). </a:t>
            </a:r>
            <a:r>
              <a:rPr lang="en-US" b="0" baseline="0"/>
              <a:t>Use the simulation with 5 bonded atoms on the central atom and bond angles shown to indicate which angles are 120</a:t>
            </a:r>
            <a:r>
              <a:rPr lang="en-US" sz="1200" b="0"/>
              <a:t>° and which are 90</a:t>
            </a:r>
            <a:r>
              <a:rPr lang="en-US" sz="1200"/>
              <a:t>°.</a:t>
            </a:r>
            <a:r>
              <a:rPr lang="en-US" sz="1200" baseline="0"/>
              <a:t> To help students distinguish clearly between the 3 co-planar atoms and the remaining two atoms, you can build the molecule with differing bond orders. To do this, add bonds in the following order: (1) double, (2),(3),(4) single, and (5) double, resulting 3 co-planar singly bonded atoms. Build AX</a:t>
            </a:r>
            <a:r>
              <a:rPr lang="en-US" sz="1200" baseline="-25000"/>
              <a:t>2</a:t>
            </a:r>
            <a:r>
              <a:rPr lang="en-US" sz="1200" baseline="0"/>
              <a:t>E</a:t>
            </a:r>
            <a:r>
              <a:rPr lang="en-US" sz="1200" baseline="-25000"/>
              <a:t>3</a:t>
            </a:r>
            <a:r>
              <a:rPr lang="en-US" sz="1200" baseline="0"/>
              <a:t> with the 2 atoms and 3 lone pairs and demonstrate that any attempts to rearrange the positions of the substituents re-equilibrates to the linear geometry.</a:t>
            </a:r>
            <a:endParaRPr lang="en-US" b="0" baseline="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8</a:t>
            </a:fld>
            <a:endParaRPr lang="en-US"/>
          </a:p>
        </p:txBody>
      </p:sp>
    </p:spTree>
    <p:extLst>
      <p:ext uri="{BB962C8B-B14F-4D97-AF65-F5344CB8AC3E}">
        <p14:creationId xmlns:p14="http://schemas.microsoft.com/office/powerpoint/2010/main" val="3058994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baseline="0"/>
              <a:t>Alternative to previous question. Note that this question does not require students to have mastered Lewis structures but does involve expanded octets.</a:t>
            </a:r>
          </a:p>
          <a:p>
            <a:endParaRPr lang="en-US" b="0" i="1" baseline="0"/>
          </a:p>
          <a:p>
            <a:r>
              <a:rPr lang="en-US" b="1"/>
              <a:t>Goal</a:t>
            </a:r>
            <a:r>
              <a:rPr lang="en-US" b="1" baseline="0"/>
              <a:t>:</a:t>
            </a:r>
            <a:r>
              <a:rPr lang="en-US" b="0" baseline="0"/>
              <a:t> Have students rationalize lone pair vs. bond orientation in axial vs. equatorial sites of a trigonal bipyramidal electron geometry, where not all positions are equidistant from each other. </a:t>
            </a:r>
          </a:p>
          <a:p>
            <a:r>
              <a:rPr lang="en-US" b="1"/>
              <a:t>Correct answer: </a:t>
            </a:r>
            <a:r>
              <a:rPr lang="en-US" b="0"/>
              <a:t>B</a:t>
            </a:r>
          </a:p>
          <a:p>
            <a:r>
              <a:rPr lang="en-US" b="1" baseline="0"/>
              <a:t>Follow-up demo to accompany discussion:</a:t>
            </a:r>
            <a:r>
              <a:rPr lang="en-US" b="0" baseline="0"/>
              <a:t> </a:t>
            </a:r>
            <a:r>
              <a:rPr lang="en-US" sz="1200" baseline="0"/>
              <a:t> Ask students whether the preferred geometry maximizes spacing between bond pairs or lone pairs (since the linear geometry happens to do both). </a:t>
            </a:r>
            <a:r>
              <a:rPr lang="en-US" b="0" baseline="0"/>
              <a:t>Use the simulation with 5 bonded atoms on the central atom and bond angles shown to indicate which angles are 120</a:t>
            </a:r>
            <a:r>
              <a:rPr lang="en-US" sz="1200" b="0"/>
              <a:t>° and which are 90</a:t>
            </a:r>
            <a:r>
              <a:rPr lang="en-US" sz="1200"/>
              <a:t>°.</a:t>
            </a:r>
            <a:r>
              <a:rPr lang="en-US" sz="1200" baseline="0"/>
              <a:t> To help students distinguish clearly between the 3 co-planar atoms and the remaining two atoms, you can build the molecule with differing bond orders. To do this, add bonds in the following order: (1) double, (2),(3),(4) single, and (5) double, resulting 3 co-planar singly bonded atoms. To demonstrate the model geometry, you can use the model version of SF</a:t>
            </a:r>
            <a:r>
              <a:rPr lang="en-US" sz="1200" baseline="-25000"/>
              <a:t>4</a:t>
            </a:r>
            <a:r>
              <a:rPr lang="en-US" sz="1200" baseline="0"/>
              <a:t> in the </a:t>
            </a:r>
            <a:r>
              <a:rPr lang="en-US" sz="1200" i="1" baseline="0"/>
              <a:t>Real Molecules</a:t>
            </a:r>
            <a:r>
              <a:rPr lang="en-US" sz="1200" baseline="0"/>
              <a:t> screen of the simulation.</a:t>
            </a:r>
            <a:endParaRPr lang="en-US" b="0" baseline="0"/>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9</a:t>
            </a:fld>
            <a:endParaRPr lang="en-US"/>
          </a:p>
        </p:txBody>
      </p:sp>
    </p:spTree>
    <p:extLst>
      <p:ext uri="{BB962C8B-B14F-4D97-AF65-F5344CB8AC3E}">
        <p14:creationId xmlns:p14="http://schemas.microsoft.com/office/powerpoint/2010/main" val="3058994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baseline="0"/>
              <a:t>Note that this question does not require students to have mastered Lewis structures but does involve expanded octets.</a:t>
            </a:r>
          </a:p>
          <a:p>
            <a:endParaRPr lang="en-US" b="1" i="1"/>
          </a:p>
          <a:p>
            <a:r>
              <a:rPr lang="en-US" b="1"/>
              <a:t>Goal</a:t>
            </a:r>
            <a:r>
              <a:rPr lang="en-US" b="1" baseline="0"/>
              <a:t>: </a:t>
            </a:r>
            <a:r>
              <a:rPr lang="en-US" b="0" baseline="0"/>
              <a:t>Predict when real molecules may have bond angles that deviate from ideal (equal) model angles.</a:t>
            </a:r>
            <a:endParaRPr lang="en-US" b="1" baseline="0"/>
          </a:p>
          <a:p>
            <a:r>
              <a:rPr lang="en-US" b="1"/>
              <a:t>Correct answer: </a:t>
            </a:r>
            <a:r>
              <a:rPr lang="en-US" b="0"/>
              <a:t>B</a:t>
            </a:r>
          </a:p>
          <a:p>
            <a:r>
              <a:rPr lang="en-US" b="1" baseline="0"/>
              <a:t>Follow-up discussion:</a:t>
            </a:r>
            <a:r>
              <a:rPr lang="en-US" b="0" baseline="0"/>
              <a:t> Ask students how they predicted that there would be a deviation from model bond angles. Discuss examples with no lone pairs, and also compare the contrasting examples B and C which both have lone pairs but are not both shown to deviate from model geometry. Also, ask students if they expect the real world (measured) bond angles to be smaller than or larger than those in the model. If desired, this can also be extended to comment on molecules with different substituents with unequal size (steric demand). Each molecule can be modelled with the Real Molecules screen of the simulation except CF</a:t>
            </a:r>
            <a:r>
              <a:rPr lang="en-US" b="0" baseline="-25000"/>
              <a:t>4</a:t>
            </a:r>
            <a:r>
              <a:rPr lang="en-US" b="0" baseline="0"/>
              <a:t>, for which methane can be used as a substitute. Use the Real and Model radio buttons to compare and contrast.</a:t>
            </a:r>
          </a:p>
          <a:p>
            <a:endParaRPr lang="en-US" b="0" baseline="0"/>
          </a:p>
          <a:p>
            <a:r>
              <a:rPr lang="en-US" b="0" i="1" baseline="0"/>
              <a:t>Note: Although other explanations such as Bent’s rule may have stronger theoretical basis, VSEPR bond angle deviation predictions are sufficient for the level of detail required for this question. </a:t>
            </a:r>
          </a:p>
          <a:p>
            <a:endParaRPr lang="en-US"/>
          </a:p>
        </p:txBody>
      </p:sp>
      <p:sp>
        <p:nvSpPr>
          <p:cNvPr id="4" name="Slide Number Placeholder 3"/>
          <p:cNvSpPr>
            <a:spLocks noGrp="1"/>
          </p:cNvSpPr>
          <p:nvPr>
            <p:ph type="sldNum" sz="quarter" idx="10"/>
          </p:nvPr>
        </p:nvSpPr>
        <p:spPr/>
        <p:txBody>
          <a:bodyPr/>
          <a:lstStyle/>
          <a:p>
            <a:fld id="{0E2B6A0C-C09F-0044-85E5-71092E5D9900}" type="slidenum">
              <a:rPr lang="en-US" smtClean="0"/>
              <a:t>10</a:t>
            </a:fld>
            <a:endParaRPr lang="en-US"/>
          </a:p>
        </p:txBody>
      </p:sp>
    </p:spTree>
    <p:extLst>
      <p:ext uri="{BB962C8B-B14F-4D97-AF65-F5344CB8AC3E}">
        <p14:creationId xmlns:p14="http://schemas.microsoft.com/office/powerpoint/2010/main" val="1007480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23016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146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6650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5097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11570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719429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512440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373032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643600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292549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36C50-9E8B-4A56-9A1C-10F1237E23EA}" type="slidenum">
              <a:rPr lang="en-US" smtClean="0"/>
              <a:t>‹#›</a:t>
            </a:fld>
            <a:endParaRPr lang="en-US"/>
          </a:p>
        </p:txBody>
      </p:sp>
    </p:spTree>
    <p:extLst>
      <p:ext uri="{BB962C8B-B14F-4D97-AF65-F5344CB8AC3E}">
        <p14:creationId xmlns:p14="http://schemas.microsoft.com/office/powerpoint/2010/main" val="42025400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36C50-9E8B-4A56-9A1C-10F1237E23EA}" type="slidenum">
              <a:rPr lang="en-US" smtClean="0"/>
              <a:t>‹#›</a:t>
            </a:fld>
            <a:endParaRPr lang="en-US"/>
          </a:p>
        </p:txBody>
      </p:sp>
    </p:spTree>
    <p:extLst>
      <p:ext uri="{BB962C8B-B14F-4D97-AF65-F5344CB8AC3E}">
        <p14:creationId xmlns:p14="http://schemas.microsoft.com/office/powerpoint/2010/main" val="466422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Molecule Shapes</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r>
              <a:rPr lang="en-US" sz="1800" dirty="0" smtClean="0">
                <a:solidFill>
                  <a:schemeClr val="tx1"/>
                </a:solidFill>
              </a:rPr>
              <a:t>Yuen-</a:t>
            </a:r>
            <a:r>
              <a:rPr lang="en-US" sz="1800" dirty="0" err="1" smtClean="0">
                <a:solidFill>
                  <a:schemeClr val="tx1"/>
                </a:solidFill>
              </a:rPr>
              <a:t>ying</a:t>
            </a:r>
            <a:r>
              <a:rPr lang="en-US" sz="1800" dirty="0" smtClean="0">
                <a:solidFill>
                  <a:schemeClr val="tx1"/>
                </a:solidFill>
              </a:rPr>
              <a:t> Carpenter (University of Colorado Boulder) </a:t>
            </a:r>
          </a:p>
          <a:p>
            <a:pPr algn="l"/>
            <a:r>
              <a:rPr lang="en-US" sz="1800" dirty="0" smtClean="0">
                <a:solidFill>
                  <a:schemeClr val="tx1"/>
                </a:solidFill>
              </a:rPr>
              <a:t>Robert Parson (University of Colorado Boulder)</a:t>
            </a:r>
          </a:p>
          <a:p>
            <a:pPr algn="l"/>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r>
              <a:rPr lang="en-US" sz="1800" b="1" dirty="0" smtClean="0">
                <a:solidFill>
                  <a:schemeClr val="tx1"/>
                </a:solidFill>
              </a:rPr>
              <a:t>COURSE: </a:t>
            </a:r>
          </a:p>
          <a:p>
            <a:pPr algn="l"/>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10320705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0" y="367605"/>
            <a:ext cx="7467600" cy="1384995"/>
          </a:xfrm>
          <a:prstGeom prst="rect">
            <a:avLst/>
          </a:prstGeom>
          <a:noFill/>
        </p:spPr>
        <p:txBody>
          <a:bodyPr wrap="square" rtlCol="0">
            <a:spAutoFit/>
          </a:bodyPr>
          <a:lstStyle/>
          <a:p>
            <a:r>
              <a:rPr lang="en-US" sz="2800"/>
              <a:t>Which of these molecules would you expect to have </a:t>
            </a:r>
            <a:r>
              <a:rPr lang="en-US" sz="2800" i="1"/>
              <a:t>different bond angles in the real world </a:t>
            </a:r>
            <a:r>
              <a:rPr lang="en-US" sz="2800"/>
              <a:t>than are predicted by the model?</a:t>
            </a:r>
          </a:p>
        </p:txBody>
      </p:sp>
      <p:sp>
        <p:nvSpPr>
          <p:cNvPr id="10" name="Rectangle 9"/>
          <p:cNvSpPr/>
          <p:nvPr/>
        </p:nvSpPr>
        <p:spPr>
          <a:xfrm>
            <a:off x="3200400" y="2743200"/>
            <a:ext cx="2590800" cy="28194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3" name="Rectangle 32"/>
          <p:cNvSpPr/>
          <p:nvPr/>
        </p:nvSpPr>
        <p:spPr>
          <a:xfrm>
            <a:off x="381000" y="2743200"/>
            <a:ext cx="2590800" cy="28194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3" name="TextBox 12"/>
          <p:cNvSpPr txBox="1"/>
          <p:nvPr/>
        </p:nvSpPr>
        <p:spPr>
          <a:xfrm>
            <a:off x="381000" y="2143780"/>
            <a:ext cx="402674" cy="523220"/>
          </a:xfrm>
          <a:prstGeom prst="rect">
            <a:avLst/>
          </a:prstGeom>
          <a:noFill/>
        </p:spPr>
        <p:txBody>
          <a:bodyPr wrap="none" rtlCol="0">
            <a:spAutoFit/>
          </a:bodyPr>
          <a:lstStyle/>
          <a:p>
            <a:r>
              <a:rPr lang="en-US" sz="2800" b="1">
                <a:solidFill>
                  <a:schemeClr val="tx2"/>
                </a:solidFill>
              </a:rPr>
              <a:t>A</a:t>
            </a:r>
          </a:p>
        </p:txBody>
      </p:sp>
      <p:sp>
        <p:nvSpPr>
          <p:cNvPr id="35" name="TextBox 34"/>
          <p:cNvSpPr txBox="1"/>
          <p:nvPr/>
        </p:nvSpPr>
        <p:spPr>
          <a:xfrm>
            <a:off x="3200400" y="2143780"/>
            <a:ext cx="385943" cy="523220"/>
          </a:xfrm>
          <a:prstGeom prst="rect">
            <a:avLst/>
          </a:prstGeom>
          <a:noFill/>
        </p:spPr>
        <p:txBody>
          <a:bodyPr wrap="none" rtlCol="0">
            <a:spAutoFit/>
          </a:bodyPr>
          <a:lstStyle/>
          <a:p>
            <a:r>
              <a:rPr lang="en-US" sz="2800" b="1">
                <a:solidFill>
                  <a:schemeClr val="tx2"/>
                </a:solidFill>
              </a:rPr>
              <a:t>B</a:t>
            </a:r>
          </a:p>
        </p:txBody>
      </p:sp>
      <p:sp>
        <p:nvSpPr>
          <p:cNvPr id="36" name="TextBox 35"/>
          <p:cNvSpPr txBox="1"/>
          <p:nvPr/>
        </p:nvSpPr>
        <p:spPr>
          <a:xfrm>
            <a:off x="6019800" y="2143780"/>
            <a:ext cx="385943" cy="523220"/>
          </a:xfrm>
          <a:prstGeom prst="rect">
            <a:avLst/>
          </a:prstGeom>
          <a:noFill/>
        </p:spPr>
        <p:txBody>
          <a:bodyPr wrap="none" rtlCol="0">
            <a:spAutoFit/>
          </a:bodyPr>
          <a:lstStyle/>
          <a:p>
            <a:r>
              <a:rPr lang="en-US" sz="2800" b="1">
                <a:solidFill>
                  <a:schemeClr val="tx2"/>
                </a:solidFill>
              </a:rPr>
              <a:t>C</a:t>
            </a:r>
          </a:p>
        </p:txBody>
      </p:sp>
      <p:sp>
        <p:nvSpPr>
          <p:cNvPr id="37" name="TextBox 36"/>
          <p:cNvSpPr txBox="1"/>
          <p:nvPr/>
        </p:nvSpPr>
        <p:spPr>
          <a:xfrm>
            <a:off x="609600" y="5939135"/>
            <a:ext cx="7467600" cy="461665"/>
          </a:xfrm>
          <a:prstGeom prst="rect">
            <a:avLst/>
          </a:prstGeom>
          <a:noFill/>
        </p:spPr>
        <p:txBody>
          <a:bodyPr wrap="square" rtlCol="0">
            <a:spAutoFit/>
          </a:bodyPr>
          <a:lstStyle/>
          <a:p>
            <a:pPr algn="ctr"/>
            <a:r>
              <a:rPr lang="en-US" sz="2400" i="1"/>
              <a:t>Explain your reasoning.</a:t>
            </a:r>
          </a:p>
        </p:txBody>
      </p:sp>
      <p:grpSp>
        <p:nvGrpSpPr>
          <p:cNvPr id="12" name="Group 11"/>
          <p:cNvGrpSpPr/>
          <p:nvPr/>
        </p:nvGrpSpPr>
        <p:grpSpPr>
          <a:xfrm>
            <a:off x="793042" y="3124200"/>
            <a:ext cx="1757408" cy="1981200"/>
            <a:chOff x="640642" y="3124200"/>
            <a:chExt cx="1757408" cy="1981200"/>
          </a:xfrm>
        </p:grpSpPr>
        <p:sp>
          <p:nvSpPr>
            <p:cNvPr id="20" name="TextBox 19"/>
            <p:cNvSpPr txBox="1"/>
            <p:nvPr/>
          </p:nvSpPr>
          <p:spPr>
            <a:xfrm>
              <a:off x="1312244" y="3853190"/>
              <a:ext cx="444352" cy="523220"/>
            </a:xfrm>
            <a:prstGeom prst="rect">
              <a:avLst/>
            </a:prstGeom>
            <a:noFill/>
          </p:spPr>
          <p:txBody>
            <a:bodyPr wrap="none" rtlCol="0">
              <a:spAutoFit/>
            </a:bodyPr>
            <a:lstStyle/>
            <a:p>
              <a:r>
                <a:rPr lang="en-US" sz="2800" dirty="0" smtClean="0">
                  <a:latin typeface="Arial" pitchFamily="34" charset="0"/>
                  <a:cs typeface="Arial" pitchFamily="34" charset="0"/>
                </a:rPr>
                <a:t>C</a:t>
              </a:r>
              <a:endParaRPr lang="en-US" sz="2800" dirty="0">
                <a:latin typeface="Arial" pitchFamily="34" charset="0"/>
                <a:cs typeface="Arial" pitchFamily="34" charset="0"/>
              </a:endParaRPr>
            </a:p>
          </p:txBody>
        </p:sp>
        <p:sp>
          <p:nvSpPr>
            <p:cNvPr id="21" name="TextBox 20"/>
            <p:cNvSpPr txBox="1"/>
            <p:nvPr/>
          </p:nvSpPr>
          <p:spPr>
            <a:xfrm>
              <a:off x="1312244" y="458218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sp>
          <p:nvSpPr>
            <p:cNvPr id="22" name="TextBox 21"/>
            <p:cNvSpPr txBox="1"/>
            <p:nvPr/>
          </p:nvSpPr>
          <p:spPr>
            <a:xfrm>
              <a:off x="1994048" y="385319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sp>
          <p:nvSpPr>
            <p:cNvPr id="23" name="TextBox 22"/>
            <p:cNvSpPr txBox="1"/>
            <p:nvPr/>
          </p:nvSpPr>
          <p:spPr>
            <a:xfrm>
              <a:off x="640642" y="385319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24" name="Straight Connector 23"/>
            <p:cNvCxnSpPr/>
            <p:nvPr/>
          </p:nvCxnSpPr>
          <p:spPr>
            <a:xfrm>
              <a:off x="1516786" y="4330148"/>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669170" y="4133955"/>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018653" y="4114800"/>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295400" y="31242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39" name="Straight Connector 38"/>
            <p:cNvCxnSpPr/>
            <p:nvPr/>
          </p:nvCxnSpPr>
          <p:spPr>
            <a:xfrm>
              <a:off x="1524000" y="3581400"/>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6324600" y="3200400"/>
            <a:ext cx="1963006" cy="1981200"/>
            <a:chOff x="3352800" y="3200400"/>
            <a:chExt cx="1963006" cy="1981200"/>
          </a:xfrm>
        </p:grpSpPr>
        <p:sp>
          <p:nvSpPr>
            <p:cNvPr id="40" name="TextBox 39"/>
            <p:cNvSpPr txBox="1"/>
            <p:nvPr/>
          </p:nvSpPr>
          <p:spPr>
            <a:xfrm>
              <a:off x="4024402" y="3886200"/>
              <a:ext cx="623864" cy="523220"/>
            </a:xfrm>
            <a:prstGeom prst="rect">
              <a:avLst/>
            </a:prstGeom>
            <a:noFill/>
          </p:spPr>
          <p:txBody>
            <a:bodyPr wrap="none" rtlCol="0">
              <a:spAutoFit/>
            </a:bodyPr>
            <a:lstStyle/>
            <a:p>
              <a:r>
                <a:rPr lang="en-US" sz="2800" dirty="0">
                  <a:latin typeface="Arial" pitchFamily="34" charset="0"/>
                  <a:cs typeface="Arial" pitchFamily="34" charset="0"/>
                </a:rPr>
                <a:t>Xe</a:t>
              </a:r>
            </a:p>
          </p:txBody>
        </p:sp>
        <p:sp>
          <p:nvSpPr>
            <p:cNvPr id="41" name="TextBox 40"/>
            <p:cNvSpPr txBox="1"/>
            <p:nvPr/>
          </p:nvSpPr>
          <p:spPr>
            <a:xfrm>
              <a:off x="4911804" y="38862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sp>
          <p:nvSpPr>
            <p:cNvPr id="42" name="TextBox 41"/>
            <p:cNvSpPr txBox="1"/>
            <p:nvPr/>
          </p:nvSpPr>
          <p:spPr>
            <a:xfrm>
              <a:off x="3352800" y="38862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43" name="Straight Connector 42"/>
            <p:cNvCxnSpPr/>
            <p:nvPr/>
          </p:nvCxnSpPr>
          <p:spPr>
            <a:xfrm>
              <a:off x="4586926" y="4166965"/>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730811" y="4147810"/>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5" name="Group 44"/>
            <p:cNvGrpSpPr/>
            <p:nvPr/>
          </p:nvGrpSpPr>
          <p:grpSpPr>
            <a:xfrm rot="2700000" flipV="1">
              <a:off x="3960837" y="4361943"/>
              <a:ext cx="194639" cy="76200"/>
              <a:chOff x="2019215" y="3037036"/>
              <a:chExt cx="194639" cy="76200"/>
            </a:xfrm>
          </p:grpSpPr>
          <p:sp>
            <p:nvSpPr>
              <p:cNvPr id="46" name="Oval 45"/>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rot="2700000" flipH="1">
              <a:off x="4418037" y="3867657"/>
              <a:ext cx="194639" cy="76200"/>
              <a:chOff x="2019215" y="3037036"/>
              <a:chExt cx="194639" cy="76200"/>
            </a:xfrm>
          </p:grpSpPr>
          <p:sp>
            <p:nvSpPr>
              <p:cNvPr id="49" name="Oval 48"/>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 name="TextBox 50"/>
            <p:cNvSpPr txBox="1"/>
            <p:nvPr/>
          </p:nvSpPr>
          <p:spPr>
            <a:xfrm>
              <a:off x="4091798" y="32004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52" name="Straight Connector 51"/>
            <p:cNvCxnSpPr/>
            <p:nvPr/>
          </p:nvCxnSpPr>
          <p:spPr>
            <a:xfrm>
              <a:off x="4267200" y="3647420"/>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4267200" y="4372736"/>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4091798" y="465838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grpSp>
      <p:sp>
        <p:nvSpPr>
          <p:cNvPr id="55" name="Rectangle 54"/>
          <p:cNvSpPr/>
          <p:nvPr/>
        </p:nvSpPr>
        <p:spPr>
          <a:xfrm>
            <a:off x="6019800" y="2743200"/>
            <a:ext cx="2590800" cy="28194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nvGrpSpPr>
          <p:cNvPr id="56" name="Group 55"/>
          <p:cNvGrpSpPr/>
          <p:nvPr/>
        </p:nvGrpSpPr>
        <p:grpSpPr>
          <a:xfrm>
            <a:off x="3558398" y="3200400"/>
            <a:ext cx="1851802" cy="1981200"/>
            <a:chOff x="3352800" y="3200400"/>
            <a:chExt cx="1851802" cy="1981200"/>
          </a:xfrm>
        </p:grpSpPr>
        <p:sp>
          <p:nvSpPr>
            <p:cNvPr id="57" name="TextBox 56"/>
            <p:cNvSpPr txBox="1"/>
            <p:nvPr/>
          </p:nvSpPr>
          <p:spPr>
            <a:xfrm>
              <a:off x="4061602" y="3886200"/>
              <a:ext cx="424165" cy="523220"/>
            </a:xfrm>
            <a:prstGeom prst="rect">
              <a:avLst/>
            </a:prstGeom>
            <a:noFill/>
          </p:spPr>
          <p:txBody>
            <a:bodyPr wrap="none" rtlCol="0">
              <a:spAutoFit/>
            </a:bodyPr>
            <a:lstStyle/>
            <a:p>
              <a:r>
                <a:rPr lang="en-US" sz="2800" dirty="0">
                  <a:latin typeface="Arial" pitchFamily="34" charset="0"/>
                  <a:cs typeface="Arial" pitchFamily="34" charset="0"/>
                </a:rPr>
                <a:t>S</a:t>
              </a:r>
            </a:p>
          </p:txBody>
        </p:sp>
        <p:sp>
          <p:nvSpPr>
            <p:cNvPr id="58" name="TextBox 57"/>
            <p:cNvSpPr txBox="1"/>
            <p:nvPr/>
          </p:nvSpPr>
          <p:spPr>
            <a:xfrm>
              <a:off x="4800600" y="38862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sp>
          <p:nvSpPr>
            <p:cNvPr id="59" name="TextBox 58"/>
            <p:cNvSpPr txBox="1"/>
            <p:nvPr/>
          </p:nvSpPr>
          <p:spPr>
            <a:xfrm>
              <a:off x="3352800" y="38862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60" name="Straight Connector 59"/>
            <p:cNvCxnSpPr/>
            <p:nvPr/>
          </p:nvCxnSpPr>
          <p:spPr>
            <a:xfrm>
              <a:off x="4419600" y="4166965"/>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3730811" y="4147810"/>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2" name="Group 61"/>
            <p:cNvGrpSpPr/>
            <p:nvPr/>
          </p:nvGrpSpPr>
          <p:grpSpPr>
            <a:xfrm rot="2700000" flipV="1">
              <a:off x="3960837" y="4361943"/>
              <a:ext cx="194639" cy="76200"/>
              <a:chOff x="2019215" y="3037036"/>
              <a:chExt cx="194639" cy="76200"/>
            </a:xfrm>
          </p:grpSpPr>
          <p:sp>
            <p:nvSpPr>
              <p:cNvPr id="70" name="Oval 69"/>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TextBox 63"/>
            <p:cNvSpPr txBox="1"/>
            <p:nvPr/>
          </p:nvSpPr>
          <p:spPr>
            <a:xfrm>
              <a:off x="4091798" y="320040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cxnSp>
          <p:nvCxnSpPr>
            <p:cNvPr id="65" name="Straight Connector 64"/>
            <p:cNvCxnSpPr/>
            <p:nvPr/>
          </p:nvCxnSpPr>
          <p:spPr>
            <a:xfrm>
              <a:off x="4267200" y="3647420"/>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267200" y="4372736"/>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4091798" y="4658380"/>
              <a:ext cx="404002" cy="523220"/>
            </a:xfrm>
            <a:prstGeom prst="rect">
              <a:avLst/>
            </a:prstGeom>
            <a:noFill/>
          </p:spPr>
          <p:txBody>
            <a:bodyPr wrap="none" rtlCol="0">
              <a:spAutoFit/>
            </a:bodyPr>
            <a:lstStyle/>
            <a:p>
              <a:r>
                <a:rPr lang="en-US" sz="2800" dirty="0">
                  <a:latin typeface="Arial" pitchFamily="34" charset="0"/>
                  <a:cs typeface="Arial" pitchFamily="34" charset="0"/>
                </a:rPr>
                <a:t>F</a:t>
              </a:r>
            </a:p>
          </p:txBody>
        </p:sp>
      </p:grpSp>
      <p:sp>
        <p:nvSpPr>
          <p:cNvPr id="72" name="Rectangle 71"/>
          <p:cNvSpPr/>
          <p:nvPr/>
        </p:nvSpPr>
        <p:spPr>
          <a:xfrm>
            <a:off x="3044825" y="2199870"/>
            <a:ext cx="2876550" cy="35151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25960" y="6136354"/>
            <a:ext cx="8998476" cy="719390"/>
          </a:xfrm>
          <a:prstGeom prst="rect">
            <a:avLst/>
          </a:prstGeom>
        </p:spPr>
      </p:pic>
    </p:spTree>
    <p:extLst>
      <p:ext uri="{BB962C8B-B14F-4D97-AF65-F5344CB8AC3E}">
        <p14:creationId xmlns:p14="http://schemas.microsoft.com/office/powerpoint/2010/main" val="13666552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533400"/>
            <a:ext cx="8610600" cy="1143000"/>
          </a:xfrm>
        </p:spPr>
        <p:txBody>
          <a:bodyPr/>
          <a:lstStyle/>
          <a:p>
            <a:pPr algn="l"/>
            <a:r>
              <a:rPr lang="en-US" b="1" dirty="0" smtClean="0">
                <a:solidFill>
                  <a:srgbClr val="000000"/>
                </a:solidFill>
              </a:rPr>
              <a:t> </a:t>
            </a:r>
            <a:r>
              <a:rPr lang="en-US" dirty="0" smtClean="0">
                <a:solidFill>
                  <a:srgbClr val="000000"/>
                </a:solidFill>
              </a:rPr>
              <a:t>What shape is water?</a:t>
            </a:r>
            <a:endParaRPr lang="en-US" baseline="30000" dirty="0">
              <a:solidFill>
                <a:srgbClr val="000000"/>
              </a:solidFill>
            </a:endParaRPr>
          </a:p>
        </p:txBody>
      </p:sp>
      <p:sp>
        <p:nvSpPr>
          <p:cNvPr id="11267" name="Rectangle 3"/>
          <p:cNvSpPr>
            <a:spLocks noGrp="1" noChangeArrowheads="1"/>
          </p:cNvSpPr>
          <p:nvPr>
            <p:ph type="body" idx="1"/>
          </p:nvPr>
        </p:nvSpPr>
        <p:spPr>
          <a:xfrm>
            <a:off x="1143000" y="2209800"/>
            <a:ext cx="6781800" cy="4038600"/>
          </a:xfrm>
        </p:spPr>
        <p:txBody>
          <a:bodyPr/>
          <a:lstStyle/>
          <a:p>
            <a:pPr marL="742950" indent="-742950">
              <a:buFont typeface="+mj-lt"/>
              <a:buAutoNum type="alphaLcPeriod"/>
            </a:pPr>
            <a:r>
              <a:rPr lang="en-US" sz="4000" dirty="0">
                <a:solidFill>
                  <a:srgbClr val="000000"/>
                </a:solidFill>
              </a:rPr>
              <a:t>T</a:t>
            </a:r>
            <a:r>
              <a:rPr lang="en-US" sz="4000" dirty="0" smtClean="0">
                <a:solidFill>
                  <a:srgbClr val="000000"/>
                </a:solidFill>
              </a:rPr>
              <a:t>etrahedral</a:t>
            </a:r>
            <a:endParaRPr lang="en-US" sz="4000" baseline="-25000" dirty="0" smtClean="0">
              <a:solidFill>
                <a:srgbClr val="000000"/>
              </a:solidFill>
            </a:endParaRPr>
          </a:p>
          <a:p>
            <a:pPr marL="609600" indent="-609600">
              <a:buFontTx/>
              <a:buAutoNum type="alphaLcPeriod"/>
            </a:pPr>
            <a:r>
              <a:rPr lang="en-US" sz="4000" dirty="0" smtClean="0">
                <a:solidFill>
                  <a:srgbClr val="000000"/>
                </a:solidFill>
              </a:rPr>
              <a:t> Bent</a:t>
            </a:r>
          </a:p>
          <a:p>
            <a:pPr marL="609600" indent="-609600">
              <a:buFontTx/>
              <a:buAutoNum type="alphaLcPeriod"/>
            </a:pPr>
            <a:r>
              <a:rPr lang="en-US" sz="4000" dirty="0" smtClean="0">
                <a:solidFill>
                  <a:srgbClr val="000000"/>
                </a:solidFill>
              </a:rPr>
              <a:t> </a:t>
            </a:r>
            <a:r>
              <a:rPr lang="en-US" sz="4000" dirty="0" err="1" smtClean="0">
                <a:solidFill>
                  <a:srgbClr val="000000"/>
                </a:solidFill>
              </a:rPr>
              <a:t>Trigonal</a:t>
            </a:r>
            <a:r>
              <a:rPr lang="en-US" sz="4000" dirty="0" smtClean="0">
                <a:solidFill>
                  <a:srgbClr val="000000"/>
                </a:solidFill>
              </a:rPr>
              <a:t> planar</a:t>
            </a:r>
          </a:p>
          <a:p>
            <a:pPr marL="609600" indent="-609600">
              <a:buFontTx/>
              <a:buAutoNum type="alphaLcPeriod"/>
            </a:pPr>
            <a:r>
              <a:rPr lang="en-US" sz="4000" dirty="0" smtClean="0">
                <a:solidFill>
                  <a:srgbClr val="000000"/>
                </a:solidFill>
              </a:rPr>
              <a:t> Linear</a:t>
            </a:r>
          </a:p>
          <a:p>
            <a:pPr marL="0" indent="0">
              <a:buClr>
                <a:schemeClr val="tx1"/>
              </a:buClr>
              <a:buNone/>
            </a:pPr>
            <a:endParaRPr lang="en-US" sz="4000" b="1" dirty="0" smtClean="0">
              <a:solidFill>
                <a:srgbClr val="000000"/>
              </a:solidFill>
            </a:endParaRPr>
          </a:p>
          <a:p>
            <a:pPr marL="0" indent="0">
              <a:buClr>
                <a:schemeClr val="tx1"/>
              </a:buClr>
              <a:buNone/>
            </a:pPr>
            <a:endParaRPr lang="en-US" sz="4000" b="1" baseline="-25000" dirty="0">
              <a:solidFill>
                <a:srgbClr val="000000"/>
              </a:solidFill>
            </a:endParaRPr>
          </a:p>
        </p:txBody>
      </p:sp>
      <p:sp>
        <p:nvSpPr>
          <p:cNvPr id="4" name="Rectangle 3"/>
          <p:cNvSpPr/>
          <p:nvPr/>
        </p:nvSpPr>
        <p:spPr>
          <a:xfrm>
            <a:off x="1143000" y="2957052"/>
            <a:ext cx="2514600" cy="6336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14478389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89745"/>
            <a:ext cx="8229600" cy="4525963"/>
          </a:xfrm>
        </p:spPr>
        <p:txBody>
          <a:bodyPr/>
          <a:lstStyle/>
          <a:p>
            <a:pPr marL="0" indent="0">
              <a:buNone/>
            </a:pPr>
            <a:r>
              <a:rPr lang="en-US" dirty="0" smtClean="0">
                <a:latin typeface="+mj-lt"/>
                <a:cs typeface="Arial" pitchFamily="34" charset="0"/>
              </a:rPr>
              <a:t>What is the</a:t>
            </a:r>
            <a:r>
              <a:rPr lang="en-US" i="1" dirty="0" smtClean="0">
                <a:latin typeface="+mj-lt"/>
                <a:cs typeface="Arial" pitchFamily="34" charset="0"/>
              </a:rPr>
              <a:t> </a:t>
            </a:r>
            <a:r>
              <a:rPr lang="en-US" b="1" i="1" u="sng" dirty="0" smtClean="0">
                <a:latin typeface="+mj-lt"/>
                <a:cs typeface="Arial" pitchFamily="34" charset="0"/>
              </a:rPr>
              <a:t>electron pair</a:t>
            </a:r>
            <a:r>
              <a:rPr lang="en-US" dirty="0" smtClean="0">
                <a:latin typeface="+mj-lt"/>
                <a:cs typeface="Arial" pitchFamily="34" charset="0"/>
              </a:rPr>
              <a:t> geometry of NH</a:t>
            </a:r>
            <a:r>
              <a:rPr lang="en-US" baseline="-25000" dirty="0" smtClean="0">
                <a:latin typeface="+mj-lt"/>
                <a:cs typeface="Arial" pitchFamily="34" charset="0"/>
              </a:rPr>
              <a:t>3</a:t>
            </a:r>
            <a:r>
              <a:rPr lang="en-US" dirty="0" smtClean="0">
                <a:latin typeface="+mj-lt"/>
                <a:cs typeface="Arial" pitchFamily="34" charset="0"/>
              </a:rPr>
              <a:t>?</a:t>
            </a:r>
          </a:p>
          <a:p>
            <a:pPr marL="0" indent="0">
              <a:buNone/>
            </a:pPr>
            <a:endParaRPr lang="en-US" sz="2000" dirty="0" smtClean="0">
              <a:latin typeface="Arial" pitchFamily="34" charset="0"/>
              <a:cs typeface="Arial" pitchFamily="34" charset="0"/>
            </a:endParaRPr>
          </a:p>
          <a:p>
            <a:pPr marL="514350" indent="-514350">
              <a:buFont typeface="+mj-lt"/>
              <a:buAutoNum type="alphaLcPeriod"/>
            </a:pPr>
            <a:r>
              <a:rPr lang="en-US" dirty="0" smtClean="0">
                <a:latin typeface="+mj-lt"/>
                <a:cs typeface="Arial" pitchFamily="34" charset="0"/>
              </a:rPr>
              <a:t>Linear</a:t>
            </a:r>
          </a:p>
          <a:p>
            <a:pPr marL="514350" indent="-514350">
              <a:buFont typeface="+mj-lt"/>
              <a:buAutoNum type="alphaLcPeriod"/>
            </a:pPr>
            <a:endParaRPr lang="en-US" sz="1000" dirty="0" smtClean="0">
              <a:latin typeface="+mj-lt"/>
              <a:cs typeface="Arial" pitchFamily="34" charset="0"/>
            </a:endParaRPr>
          </a:p>
          <a:p>
            <a:pPr marL="514350" indent="-514350">
              <a:buFont typeface="+mj-lt"/>
              <a:buAutoNum type="alphaLcPeriod"/>
            </a:pPr>
            <a:r>
              <a:rPr lang="en-US" dirty="0" smtClean="0">
                <a:latin typeface="+mj-lt"/>
                <a:cs typeface="Arial" pitchFamily="34" charset="0"/>
              </a:rPr>
              <a:t>Trigonal Planar</a:t>
            </a:r>
          </a:p>
          <a:p>
            <a:pPr marL="514350" indent="-514350">
              <a:buFont typeface="+mj-lt"/>
              <a:buAutoNum type="alphaLcPeriod"/>
            </a:pPr>
            <a:endParaRPr lang="en-US" sz="1000" dirty="0" smtClean="0">
              <a:latin typeface="+mj-lt"/>
              <a:cs typeface="Arial" pitchFamily="34" charset="0"/>
            </a:endParaRPr>
          </a:p>
          <a:p>
            <a:pPr marL="514350" indent="-514350">
              <a:buFont typeface="+mj-lt"/>
              <a:buAutoNum type="alphaLcPeriod"/>
            </a:pPr>
            <a:r>
              <a:rPr lang="en-US" dirty="0" smtClean="0">
                <a:latin typeface="+mj-lt"/>
                <a:cs typeface="Arial" pitchFamily="34" charset="0"/>
              </a:rPr>
              <a:t>Tetrahedral</a:t>
            </a:r>
          </a:p>
          <a:p>
            <a:pPr marL="514350" indent="-514350">
              <a:buFont typeface="+mj-lt"/>
              <a:buAutoNum type="alphaLcPeriod"/>
            </a:pPr>
            <a:endParaRPr lang="en-US" sz="1000" dirty="0" smtClean="0">
              <a:latin typeface="+mj-lt"/>
              <a:cs typeface="Arial" pitchFamily="34" charset="0"/>
            </a:endParaRPr>
          </a:p>
          <a:p>
            <a:pPr marL="514350" indent="-514350">
              <a:buFont typeface="+mj-lt"/>
              <a:buAutoNum type="alphaLcPeriod"/>
            </a:pPr>
            <a:r>
              <a:rPr lang="en-US" dirty="0" err="1" smtClean="0">
                <a:latin typeface="+mj-lt"/>
                <a:cs typeface="Arial" pitchFamily="34" charset="0"/>
              </a:rPr>
              <a:t>Trigonal</a:t>
            </a:r>
            <a:r>
              <a:rPr lang="en-US" dirty="0" smtClean="0">
                <a:latin typeface="+mj-lt"/>
                <a:cs typeface="Arial" pitchFamily="34" charset="0"/>
              </a:rPr>
              <a:t> </a:t>
            </a:r>
            <a:r>
              <a:rPr lang="en-US" dirty="0" err="1">
                <a:latin typeface="+mj-lt"/>
                <a:cs typeface="Arial" pitchFamily="34" charset="0"/>
              </a:rPr>
              <a:t>P</a:t>
            </a:r>
            <a:r>
              <a:rPr lang="en-US" dirty="0" err="1" smtClean="0">
                <a:latin typeface="+mj-lt"/>
                <a:cs typeface="Arial" pitchFamily="34" charset="0"/>
              </a:rPr>
              <a:t>yramidal</a:t>
            </a:r>
            <a:endParaRPr lang="en-US" dirty="0">
              <a:latin typeface="+mj-lt"/>
              <a:cs typeface="Arial" pitchFamily="34" charset="0"/>
            </a:endParaRPr>
          </a:p>
        </p:txBody>
      </p:sp>
      <p:sp>
        <p:nvSpPr>
          <p:cNvPr id="7" name="TextBox 6"/>
          <p:cNvSpPr txBox="1"/>
          <p:nvPr/>
        </p:nvSpPr>
        <p:spPr>
          <a:xfrm>
            <a:off x="6096000" y="3733800"/>
            <a:ext cx="444352" cy="523220"/>
          </a:xfrm>
          <a:prstGeom prst="rect">
            <a:avLst/>
          </a:prstGeom>
          <a:noFill/>
        </p:spPr>
        <p:txBody>
          <a:bodyPr wrap="none" rtlCol="0">
            <a:spAutoFit/>
          </a:bodyPr>
          <a:lstStyle/>
          <a:p>
            <a:r>
              <a:rPr lang="en-US" sz="2800" dirty="0" smtClean="0">
                <a:latin typeface="Arial" pitchFamily="34" charset="0"/>
                <a:cs typeface="Arial" pitchFamily="34" charset="0"/>
              </a:rPr>
              <a:t>N</a:t>
            </a:r>
            <a:endParaRPr lang="en-US" sz="2800" dirty="0">
              <a:latin typeface="Arial" pitchFamily="34" charset="0"/>
              <a:cs typeface="Arial" pitchFamily="34" charset="0"/>
            </a:endParaRPr>
          </a:p>
        </p:txBody>
      </p:sp>
      <p:sp>
        <p:nvSpPr>
          <p:cNvPr id="8" name="TextBox 7"/>
          <p:cNvSpPr txBox="1"/>
          <p:nvPr/>
        </p:nvSpPr>
        <p:spPr>
          <a:xfrm>
            <a:off x="6096000" y="4386590"/>
            <a:ext cx="444352" cy="523220"/>
          </a:xfrm>
          <a:prstGeom prst="rect">
            <a:avLst/>
          </a:prstGeom>
          <a:noFill/>
        </p:spPr>
        <p:txBody>
          <a:bodyPr wrap="none" rtlCol="0">
            <a:spAutoFit/>
          </a:bodyPr>
          <a:lstStyle/>
          <a:p>
            <a:r>
              <a:rPr lang="en-US" sz="2800" dirty="0">
                <a:latin typeface="Arial" pitchFamily="34" charset="0"/>
                <a:cs typeface="Arial" pitchFamily="34" charset="0"/>
              </a:rPr>
              <a:t>H</a:t>
            </a:r>
          </a:p>
        </p:txBody>
      </p:sp>
      <p:sp>
        <p:nvSpPr>
          <p:cNvPr id="9" name="TextBox 8"/>
          <p:cNvSpPr txBox="1"/>
          <p:nvPr/>
        </p:nvSpPr>
        <p:spPr>
          <a:xfrm>
            <a:off x="6777804" y="3733800"/>
            <a:ext cx="444352" cy="523220"/>
          </a:xfrm>
          <a:prstGeom prst="rect">
            <a:avLst/>
          </a:prstGeom>
          <a:noFill/>
        </p:spPr>
        <p:txBody>
          <a:bodyPr wrap="none" rtlCol="0">
            <a:spAutoFit/>
          </a:bodyPr>
          <a:lstStyle/>
          <a:p>
            <a:r>
              <a:rPr lang="en-US" sz="2800" dirty="0">
                <a:latin typeface="Arial" pitchFamily="34" charset="0"/>
                <a:cs typeface="Arial" pitchFamily="34" charset="0"/>
              </a:rPr>
              <a:t>H</a:t>
            </a:r>
          </a:p>
        </p:txBody>
      </p:sp>
      <p:sp>
        <p:nvSpPr>
          <p:cNvPr id="10" name="TextBox 9"/>
          <p:cNvSpPr txBox="1"/>
          <p:nvPr/>
        </p:nvSpPr>
        <p:spPr>
          <a:xfrm>
            <a:off x="5424398" y="3733800"/>
            <a:ext cx="444352" cy="523220"/>
          </a:xfrm>
          <a:prstGeom prst="rect">
            <a:avLst/>
          </a:prstGeom>
          <a:noFill/>
        </p:spPr>
        <p:txBody>
          <a:bodyPr wrap="none" rtlCol="0">
            <a:spAutoFit/>
          </a:bodyPr>
          <a:lstStyle/>
          <a:p>
            <a:r>
              <a:rPr lang="en-US" sz="2800" dirty="0">
                <a:latin typeface="Arial" pitchFamily="34" charset="0"/>
                <a:cs typeface="Arial" pitchFamily="34" charset="0"/>
              </a:rPr>
              <a:t>H</a:t>
            </a:r>
          </a:p>
        </p:txBody>
      </p:sp>
      <p:cxnSp>
        <p:nvCxnSpPr>
          <p:cNvPr id="11" name="Straight Connector 10"/>
          <p:cNvCxnSpPr/>
          <p:nvPr/>
        </p:nvCxnSpPr>
        <p:spPr>
          <a:xfrm>
            <a:off x="6300542" y="4210758"/>
            <a:ext cx="1" cy="3516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452926" y="4014565"/>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819253" y="3995410"/>
            <a:ext cx="3529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6240852" y="3733800"/>
            <a:ext cx="194639" cy="76200"/>
            <a:chOff x="2019215" y="3037036"/>
            <a:chExt cx="194639" cy="76200"/>
          </a:xfrm>
        </p:grpSpPr>
        <p:sp>
          <p:nvSpPr>
            <p:cNvPr id="16" name="Oval 15"/>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p:cNvSpPr/>
          <p:nvPr/>
        </p:nvSpPr>
        <p:spPr>
          <a:xfrm>
            <a:off x="4899024" y="2686758"/>
            <a:ext cx="3429000" cy="3048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964771" y="2658070"/>
            <a:ext cx="3128485" cy="923330"/>
          </a:xfrm>
          <a:prstGeom prst="rect">
            <a:avLst/>
          </a:prstGeom>
          <a:noFill/>
        </p:spPr>
        <p:txBody>
          <a:bodyPr wrap="none" rtlCol="0">
            <a:spAutoFit/>
          </a:bodyPr>
          <a:lstStyle/>
          <a:p>
            <a:r>
              <a:rPr lang="en-US" dirty="0" smtClean="0">
                <a:latin typeface="+mj-lt"/>
                <a:cs typeface="Arial" pitchFamily="34" charset="0"/>
              </a:rPr>
              <a:t>N has 4 groups around it;</a:t>
            </a:r>
          </a:p>
          <a:p>
            <a:r>
              <a:rPr lang="en-US" dirty="0">
                <a:latin typeface="+mj-lt"/>
                <a:cs typeface="Arial" pitchFamily="34" charset="0"/>
              </a:rPr>
              <a:t>t</a:t>
            </a:r>
            <a:r>
              <a:rPr lang="en-US" dirty="0" smtClean="0">
                <a:latin typeface="+mj-lt"/>
                <a:cs typeface="Arial" pitchFamily="34" charset="0"/>
              </a:rPr>
              <a:t>hus, it is a tetrahedral electron</a:t>
            </a:r>
          </a:p>
          <a:p>
            <a:r>
              <a:rPr lang="en-US" dirty="0">
                <a:latin typeface="+mj-lt"/>
                <a:cs typeface="Arial" pitchFamily="34" charset="0"/>
              </a:rPr>
              <a:t>p</a:t>
            </a:r>
            <a:r>
              <a:rPr lang="en-US" dirty="0" smtClean="0">
                <a:latin typeface="+mj-lt"/>
                <a:cs typeface="Arial" pitchFamily="34" charset="0"/>
              </a:rPr>
              <a:t>air geometry</a:t>
            </a:r>
            <a:endParaRPr lang="en-US" dirty="0">
              <a:latin typeface="+mj-lt"/>
              <a:cs typeface="Arial" pitchFamily="34" charset="0"/>
            </a:endParaRPr>
          </a:p>
        </p:txBody>
      </p:sp>
      <p:sp>
        <p:nvSpPr>
          <p:cNvPr id="20" name="TextBox 19"/>
          <p:cNvSpPr txBox="1"/>
          <p:nvPr/>
        </p:nvSpPr>
        <p:spPr>
          <a:xfrm>
            <a:off x="5796476" y="5094476"/>
            <a:ext cx="1125629" cy="369332"/>
          </a:xfrm>
          <a:prstGeom prst="rect">
            <a:avLst/>
          </a:prstGeom>
          <a:noFill/>
        </p:spPr>
        <p:txBody>
          <a:bodyPr wrap="none" rtlCol="0">
            <a:spAutoFit/>
          </a:bodyPr>
          <a:lstStyle/>
          <a:p>
            <a:r>
              <a:rPr lang="en-US" dirty="0" smtClean="0">
                <a:latin typeface="+mj-lt"/>
                <a:cs typeface="Arial" pitchFamily="34" charset="0"/>
              </a:rPr>
              <a:t>Answer: C</a:t>
            </a:r>
            <a:endParaRPr lang="en-US" dirty="0">
              <a:latin typeface="+mj-lt"/>
              <a:cs typeface="Arial" pitchFamily="34" charset="0"/>
            </a:endParaRPr>
          </a:p>
        </p:txBody>
      </p:sp>
      <p:sp>
        <p:nvSpPr>
          <p:cNvPr id="21" name="Rectangle 20"/>
          <p:cNvSpPr/>
          <p:nvPr/>
        </p:nvSpPr>
        <p:spPr>
          <a:xfrm>
            <a:off x="381000" y="3697747"/>
            <a:ext cx="3124200" cy="6336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16466"/>
            <a:ext cx="8998476" cy="719390"/>
          </a:xfrm>
          <a:prstGeom prst="rect">
            <a:avLst/>
          </a:prstGeom>
        </p:spPr>
      </p:pic>
    </p:spTree>
    <p:extLst>
      <p:ext uri="{BB962C8B-B14F-4D97-AF65-F5344CB8AC3E}">
        <p14:creationId xmlns:p14="http://schemas.microsoft.com/office/powerpoint/2010/main" val="40318227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62000" y="283464"/>
            <a:ext cx="7620000" cy="2209800"/>
          </a:xfrm>
        </p:spPr>
        <p:txBody>
          <a:bodyPr>
            <a:normAutofit/>
          </a:bodyPr>
          <a:lstStyle/>
          <a:p>
            <a:pPr algn="l"/>
            <a:r>
              <a:rPr lang="en-US" sz="4000" dirty="0" smtClean="0"/>
              <a:t>Which of these molecules has a linear molecule geometry?</a:t>
            </a:r>
            <a:endParaRPr lang="en-US" sz="4000" baseline="30000" dirty="0">
              <a:solidFill>
                <a:srgbClr val="CC0000"/>
              </a:solidFill>
            </a:endParaRPr>
          </a:p>
        </p:txBody>
      </p:sp>
      <p:sp>
        <p:nvSpPr>
          <p:cNvPr id="8196" name="Rectangle 4"/>
          <p:cNvSpPr>
            <a:spLocks noGrp="1" noChangeArrowheads="1"/>
          </p:cNvSpPr>
          <p:nvPr>
            <p:ph type="body" idx="1"/>
          </p:nvPr>
        </p:nvSpPr>
        <p:spPr>
          <a:xfrm>
            <a:off x="1524000" y="2667000"/>
            <a:ext cx="5105400" cy="3200400"/>
          </a:xfrm>
          <a:noFill/>
          <a:ln/>
        </p:spPr>
        <p:txBody>
          <a:bodyPr/>
          <a:lstStyle/>
          <a:p>
            <a:pPr marL="742950" indent="-742950">
              <a:buFont typeface="+mj-lt"/>
              <a:buAutoNum type="alphaLcPeriod"/>
            </a:pPr>
            <a:r>
              <a:rPr lang="en-US" sz="4000" dirty="0" smtClean="0">
                <a:solidFill>
                  <a:srgbClr val="000000"/>
                </a:solidFill>
              </a:rPr>
              <a:t>CO</a:t>
            </a:r>
            <a:r>
              <a:rPr lang="en-US" sz="4000" baseline="-25000" dirty="0" smtClean="0">
                <a:solidFill>
                  <a:srgbClr val="000000"/>
                </a:solidFill>
              </a:rPr>
              <a:t>2</a:t>
            </a:r>
            <a:endParaRPr lang="en-US" sz="4000" baseline="-25000" dirty="0">
              <a:solidFill>
                <a:srgbClr val="000000"/>
              </a:solidFill>
            </a:endParaRPr>
          </a:p>
          <a:p>
            <a:pPr marL="742950" indent="-742950">
              <a:buFont typeface="+mj-lt"/>
              <a:buAutoNum type="alphaLcPeriod"/>
            </a:pPr>
            <a:r>
              <a:rPr lang="en-US" sz="4000" dirty="0" smtClean="0">
                <a:solidFill>
                  <a:srgbClr val="000000"/>
                </a:solidFill>
              </a:rPr>
              <a:t>O</a:t>
            </a:r>
            <a:r>
              <a:rPr lang="en-US" sz="4000" baseline="-25000" dirty="0">
                <a:solidFill>
                  <a:srgbClr val="000000"/>
                </a:solidFill>
              </a:rPr>
              <a:t>3</a:t>
            </a:r>
          </a:p>
          <a:p>
            <a:pPr marL="742950" indent="-742950">
              <a:buFont typeface="+mj-lt"/>
              <a:buAutoNum type="alphaLcPeriod"/>
            </a:pPr>
            <a:r>
              <a:rPr lang="en-US" sz="4000" dirty="0" smtClean="0">
                <a:solidFill>
                  <a:srgbClr val="000000"/>
                </a:solidFill>
              </a:rPr>
              <a:t>Both </a:t>
            </a:r>
          </a:p>
          <a:p>
            <a:pPr marL="742950" indent="-742950">
              <a:buFont typeface="+mj-lt"/>
              <a:buAutoNum type="alphaLcPeriod"/>
            </a:pPr>
            <a:r>
              <a:rPr lang="en-US" sz="4000" dirty="0" smtClean="0">
                <a:solidFill>
                  <a:srgbClr val="000000"/>
                </a:solidFill>
              </a:rPr>
              <a:t>Neither </a:t>
            </a:r>
            <a:endParaRPr lang="en-US" sz="4000" dirty="0">
              <a:solidFill>
                <a:srgbClr val="000000"/>
              </a:solidFill>
            </a:endParaRPr>
          </a:p>
        </p:txBody>
      </p:sp>
      <p:sp>
        <p:nvSpPr>
          <p:cNvPr id="4" name="Rectangle 3"/>
          <p:cNvSpPr/>
          <p:nvPr/>
        </p:nvSpPr>
        <p:spPr>
          <a:xfrm>
            <a:off x="1447800" y="2795365"/>
            <a:ext cx="2057400" cy="6336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118147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14474"/>
            <a:ext cx="8229600" cy="4525963"/>
          </a:xfrm>
        </p:spPr>
        <p:txBody>
          <a:bodyPr/>
          <a:lstStyle/>
          <a:p>
            <a:pPr marL="0" indent="0">
              <a:buNone/>
            </a:pPr>
            <a:r>
              <a:rPr lang="en-US" dirty="0" smtClean="0">
                <a:latin typeface="Arial" pitchFamily="34" charset="0"/>
                <a:cs typeface="Arial" pitchFamily="34" charset="0"/>
              </a:rPr>
              <a:t>O</a:t>
            </a:r>
            <a:r>
              <a:rPr lang="en-US" baseline="-25000" dirty="0" smtClean="0">
                <a:latin typeface="Arial" pitchFamily="34" charset="0"/>
                <a:cs typeface="Arial" pitchFamily="34" charset="0"/>
              </a:rPr>
              <a:t>3</a:t>
            </a:r>
            <a:r>
              <a:rPr lang="en-US" dirty="0" smtClean="0">
                <a:latin typeface="Arial" pitchFamily="34" charset="0"/>
                <a:cs typeface="Arial" pitchFamily="34" charset="0"/>
              </a:rPr>
              <a:t> has 18 valence electrons:</a:t>
            </a:r>
          </a:p>
          <a:p>
            <a:pPr marL="0" indent="0">
              <a:buNone/>
            </a:pPr>
            <a:endParaRPr lang="en-US" dirty="0">
              <a:latin typeface="Arial" pitchFamily="34" charset="0"/>
              <a:cs typeface="Arial" pitchFamily="34" charset="0"/>
            </a:endParaRPr>
          </a:p>
        </p:txBody>
      </p:sp>
      <p:sp>
        <p:nvSpPr>
          <p:cNvPr id="4" name="TextBox 3"/>
          <p:cNvSpPr txBox="1"/>
          <p:nvPr/>
        </p:nvSpPr>
        <p:spPr>
          <a:xfrm>
            <a:off x="1781974" y="2806556"/>
            <a:ext cx="421910" cy="523220"/>
          </a:xfrm>
          <a:prstGeom prst="rect">
            <a:avLst/>
          </a:prstGeom>
          <a:noFill/>
        </p:spPr>
        <p:txBody>
          <a:bodyPr wrap="none" rtlCol="0">
            <a:spAutoFit/>
          </a:bodyPr>
          <a:lstStyle/>
          <a:p>
            <a:r>
              <a:rPr lang="en-US" sz="2800" dirty="0"/>
              <a:t>O</a:t>
            </a:r>
          </a:p>
        </p:txBody>
      </p:sp>
      <p:sp>
        <p:nvSpPr>
          <p:cNvPr id="5" name="TextBox 4"/>
          <p:cNvSpPr txBox="1"/>
          <p:nvPr/>
        </p:nvSpPr>
        <p:spPr>
          <a:xfrm>
            <a:off x="1178837" y="2806556"/>
            <a:ext cx="421910" cy="523220"/>
          </a:xfrm>
          <a:prstGeom prst="rect">
            <a:avLst/>
          </a:prstGeom>
          <a:noFill/>
        </p:spPr>
        <p:txBody>
          <a:bodyPr wrap="none" rtlCol="0">
            <a:spAutoFit/>
          </a:bodyPr>
          <a:lstStyle/>
          <a:p>
            <a:r>
              <a:rPr lang="en-US" sz="2800" dirty="0" smtClean="0"/>
              <a:t>O</a:t>
            </a:r>
            <a:endParaRPr lang="en-US" sz="2800" dirty="0"/>
          </a:p>
        </p:txBody>
      </p:sp>
      <p:sp>
        <p:nvSpPr>
          <p:cNvPr id="6" name="TextBox 5"/>
          <p:cNvSpPr txBox="1"/>
          <p:nvPr/>
        </p:nvSpPr>
        <p:spPr>
          <a:xfrm>
            <a:off x="2372285" y="2856242"/>
            <a:ext cx="421910" cy="523220"/>
          </a:xfrm>
          <a:prstGeom prst="rect">
            <a:avLst/>
          </a:prstGeom>
          <a:noFill/>
        </p:spPr>
        <p:txBody>
          <a:bodyPr wrap="none" rtlCol="0">
            <a:spAutoFit/>
          </a:bodyPr>
          <a:lstStyle/>
          <a:p>
            <a:r>
              <a:rPr lang="en-US" sz="2800" dirty="0" smtClean="0"/>
              <a:t>O</a:t>
            </a:r>
            <a:endParaRPr lang="en-US" sz="2800" dirty="0"/>
          </a:p>
        </p:txBody>
      </p:sp>
      <p:grpSp>
        <p:nvGrpSpPr>
          <p:cNvPr id="7" name="Group 6"/>
          <p:cNvGrpSpPr/>
          <p:nvPr/>
        </p:nvGrpSpPr>
        <p:grpSpPr>
          <a:xfrm>
            <a:off x="2485920" y="2802587"/>
            <a:ext cx="194639" cy="76200"/>
            <a:chOff x="2019215" y="3037036"/>
            <a:chExt cx="194639" cy="76200"/>
          </a:xfrm>
        </p:grpSpPr>
        <p:sp>
          <p:nvSpPr>
            <p:cNvPr id="8" name="Oval 7"/>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2485920" y="3344136"/>
            <a:ext cx="194639" cy="76200"/>
            <a:chOff x="2019215" y="3037036"/>
            <a:chExt cx="194639" cy="76200"/>
          </a:xfrm>
        </p:grpSpPr>
        <p:sp>
          <p:nvSpPr>
            <p:cNvPr id="11" name="Oval 10"/>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1292472" y="2784579"/>
            <a:ext cx="194639" cy="76200"/>
            <a:chOff x="2019215" y="3037036"/>
            <a:chExt cx="194639" cy="76200"/>
          </a:xfrm>
        </p:grpSpPr>
        <p:sp>
          <p:nvSpPr>
            <p:cNvPr id="14" name="Oval 13"/>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1292472" y="3253576"/>
            <a:ext cx="194639" cy="76200"/>
            <a:chOff x="2019215" y="3037036"/>
            <a:chExt cx="194639" cy="76200"/>
          </a:xfrm>
        </p:grpSpPr>
        <p:sp>
          <p:nvSpPr>
            <p:cNvPr id="17" name="Oval 16"/>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9" name="Straight Connector 18"/>
          <p:cNvCxnSpPr/>
          <p:nvPr/>
        </p:nvCxnSpPr>
        <p:spPr>
          <a:xfrm flipH="1">
            <a:off x="1595581" y="3076901"/>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170545" y="3043757"/>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170545" y="3180168"/>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1146727" y="2950478"/>
            <a:ext cx="76200" cy="252845"/>
            <a:chOff x="1066800" y="5562600"/>
            <a:chExt cx="76200" cy="252845"/>
          </a:xfrm>
        </p:grpSpPr>
        <p:sp>
          <p:nvSpPr>
            <p:cNvPr id="23" name="Oval 22"/>
            <p:cNvSpPr/>
            <p:nvPr/>
          </p:nvSpPr>
          <p:spPr>
            <a:xfrm>
              <a:off x="1066800" y="55626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066800" y="573924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1869451" y="2780042"/>
            <a:ext cx="194639" cy="76200"/>
            <a:chOff x="2019215" y="3037036"/>
            <a:chExt cx="194639" cy="76200"/>
          </a:xfrm>
        </p:grpSpPr>
        <p:sp>
          <p:nvSpPr>
            <p:cNvPr id="26" name="Oval 25"/>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Left-Right Arrow 27"/>
          <p:cNvSpPr/>
          <p:nvPr/>
        </p:nvSpPr>
        <p:spPr>
          <a:xfrm>
            <a:off x="3803073" y="2850285"/>
            <a:ext cx="990600" cy="398661"/>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5962889" y="2815827"/>
            <a:ext cx="421910" cy="523220"/>
          </a:xfrm>
          <a:prstGeom prst="rect">
            <a:avLst/>
          </a:prstGeom>
          <a:noFill/>
        </p:spPr>
        <p:txBody>
          <a:bodyPr wrap="none" rtlCol="0">
            <a:spAutoFit/>
          </a:bodyPr>
          <a:lstStyle/>
          <a:p>
            <a:r>
              <a:rPr lang="en-US" sz="2800" dirty="0"/>
              <a:t>O</a:t>
            </a:r>
          </a:p>
        </p:txBody>
      </p:sp>
      <p:sp>
        <p:nvSpPr>
          <p:cNvPr id="30" name="TextBox 29"/>
          <p:cNvSpPr txBox="1"/>
          <p:nvPr/>
        </p:nvSpPr>
        <p:spPr>
          <a:xfrm>
            <a:off x="5394388" y="2831314"/>
            <a:ext cx="421910" cy="523220"/>
          </a:xfrm>
          <a:prstGeom prst="rect">
            <a:avLst/>
          </a:prstGeom>
          <a:noFill/>
        </p:spPr>
        <p:txBody>
          <a:bodyPr wrap="none" rtlCol="0">
            <a:spAutoFit/>
          </a:bodyPr>
          <a:lstStyle/>
          <a:p>
            <a:r>
              <a:rPr lang="en-US" sz="2800" dirty="0" smtClean="0"/>
              <a:t>O</a:t>
            </a:r>
            <a:endParaRPr lang="en-US" sz="2800" dirty="0"/>
          </a:p>
        </p:txBody>
      </p:sp>
      <p:sp>
        <p:nvSpPr>
          <p:cNvPr id="31" name="TextBox 30"/>
          <p:cNvSpPr txBox="1"/>
          <p:nvPr/>
        </p:nvSpPr>
        <p:spPr>
          <a:xfrm>
            <a:off x="6553200" y="2822679"/>
            <a:ext cx="421910" cy="523220"/>
          </a:xfrm>
          <a:prstGeom prst="rect">
            <a:avLst/>
          </a:prstGeom>
          <a:noFill/>
        </p:spPr>
        <p:txBody>
          <a:bodyPr wrap="none" rtlCol="0">
            <a:spAutoFit/>
          </a:bodyPr>
          <a:lstStyle/>
          <a:p>
            <a:r>
              <a:rPr lang="en-US" sz="2800" dirty="0" smtClean="0"/>
              <a:t>O</a:t>
            </a:r>
            <a:endParaRPr lang="en-US" sz="2800" dirty="0"/>
          </a:p>
        </p:txBody>
      </p:sp>
      <p:cxnSp>
        <p:nvCxnSpPr>
          <p:cNvPr id="32" name="Straight Connector 31"/>
          <p:cNvCxnSpPr/>
          <p:nvPr/>
        </p:nvCxnSpPr>
        <p:spPr>
          <a:xfrm flipH="1">
            <a:off x="5781662" y="3012044"/>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5781662" y="3148455"/>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5508023" y="2761713"/>
            <a:ext cx="194639" cy="76200"/>
            <a:chOff x="2019215" y="3037036"/>
            <a:chExt cx="194639" cy="76200"/>
          </a:xfrm>
        </p:grpSpPr>
        <p:sp>
          <p:nvSpPr>
            <p:cNvPr id="35" name="Oval 34"/>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5508023" y="3303262"/>
            <a:ext cx="194639" cy="76200"/>
            <a:chOff x="2019215" y="3037036"/>
            <a:chExt cx="194639" cy="76200"/>
          </a:xfrm>
        </p:grpSpPr>
        <p:sp>
          <p:nvSpPr>
            <p:cNvPr id="38" name="Oval 37"/>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 name="Group 39"/>
          <p:cNvGrpSpPr/>
          <p:nvPr/>
        </p:nvGrpSpPr>
        <p:grpSpPr>
          <a:xfrm>
            <a:off x="6076524" y="2822679"/>
            <a:ext cx="194639" cy="76200"/>
            <a:chOff x="2019215" y="3037036"/>
            <a:chExt cx="194639" cy="76200"/>
          </a:xfrm>
        </p:grpSpPr>
        <p:sp>
          <p:nvSpPr>
            <p:cNvPr id="41" name="Oval 40"/>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6937010" y="2966501"/>
            <a:ext cx="76200" cy="252845"/>
            <a:chOff x="1066800" y="5562600"/>
            <a:chExt cx="76200" cy="252845"/>
          </a:xfrm>
        </p:grpSpPr>
        <p:sp>
          <p:nvSpPr>
            <p:cNvPr id="44" name="Oval 43"/>
            <p:cNvSpPr/>
            <p:nvPr/>
          </p:nvSpPr>
          <p:spPr>
            <a:xfrm>
              <a:off x="1066800" y="55626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066800" y="573924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6" name="Straight Connector 45"/>
          <p:cNvCxnSpPr/>
          <p:nvPr/>
        </p:nvCxnSpPr>
        <p:spPr>
          <a:xfrm flipH="1">
            <a:off x="6290125" y="3092924"/>
            <a:ext cx="2795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a:xfrm>
            <a:off x="6666835" y="2831129"/>
            <a:ext cx="194639" cy="76200"/>
            <a:chOff x="2019215" y="3037036"/>
            <a:chExt cx="194639" cy="76200"/>
          </a:xfrm>
        </p:grpSpPr>
        <p:sp>
          <p:nvSpPr>
            <p:cNvPr id="48" name="Oval 47"/>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6652315" y="3301256"/>
            <a:ext cx="194639" cy="76200"/>
            <a:chOff x="2019215" y="3037036"/>
            <a:chExt cx="194639" cy="76200"/>
          </a:xfrm>
        </p:grpSpPr>
        <p:sp>
          <p:nvSpPr>
            <p:cNvPr id="51" name="Oval 50"/>
            <p:cNvSpPr/>
            <p:nvPr/>
          </p:nvSpPr>
          <p:spPr>
            <a:xfrm>
              <a:off x="2019215"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137654" y="3037036"/>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3" name="TextBox 52"/>
          <p:cNvSpPr txBox="1"/>
          <p:nvPr/>
        </p:nvSpPr>
        <p:spPr>
          <a:xfrm>
            <a:off x="799775" y="4419600"/>
            <a:ext cx="6623778" cy="830997"/>
          </a:xfrm>
          <a:prstGeom prst="rect">
            <a:avLst/>
          </a:prstGeom>
          <a:noFill/>
        </p:spPr>
        <p:txBody>
          <a:bodyPr wrap="none" rtlCol="0">
            <a:spAutoFit/>
          </a:bodyPr>
          <a:lstStyle/>
          <a:p>
            <a:r>
              <a:rPr lang="en-US" sz="2400" dirty="0" smtClean="0">
                <a:latin typeface="Arial" pitchFamily="34" charset="0"/>
                <a:cs typeface="Arial" pitchFamily="34" charset="0"/>
              </a:rPr>
              <a:t>The bonding in ozone is best represented as a </a:t>
            </a:r>
          </a:p>
          <a:p>
            <a:r>
              <a:rPr lang="en-US" sz="2400" dirty="0">
                <a:latin typeface="Arial" pitchFamily="34" charset="0"/>
                <a:cs typeface="Arial" pitchFamily="34" charset="0"/>
              </a:rPr>
              <a:t> </a:t>
            </a:r>
            <a:r>
              <a:rPr lang="en-US" sz="2400" dirty="0" smtClean="0">
                <a:latin typeface="Arial" pitchFamily="34" charset="0"/>
                <a:cs typeface="Arial" pitchFamily="34" charset="0"/>
              </a:rPr>
              <a:t>    a blend of these two “resonance structures”.</a:t>
            </a:r>
          </a:p>
        </p:txBody>
      </p:sp>
      <p:pic>
        <p:nvPicPr>
          <p:cNvPr id="2" name="Picture 1"/>
          <p:cNvPicPr>
            <a:picLocks noChangeAspect="1"/>
          </p:cNvPicPr>
          <p:nvPr/>
        </p:nvPicPr>
        <p:blipFill>
          <a:blip r:embed="rId3"/>
          <a:stretch>
            <a:fillRect/>
          </a:stretch>
        </p:blipFill>
        <p:spPr>
          <a:xfrm>
            <a:off x="145524" y="6132600"/>
            <a:ext cx="8998476" cy="719390"/>
          </a:xfrm>
          <a:prstGeom prst="rect">
            <a:avLst/>
          </a:prstGeom>
        </p:spPr>
      </p:pic>
    </p:spTree>
    <p:extLst>
      <p:ext uri="{BB962C8B-B14F-4D97-AF65-F5344CB8AC3E}">
        <p14:creationId xmlns:p14="http://schemas.microsoft.com/office/powerpoint/2010/main" val="3595914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685800"/>
            <a:ext cx="5471160" cy="1697736"/>
          </a:xfrm>
        </p:spPr>
        <p:txBody>
          <a:bodyPr>
            <a:normAutofit fontScale="90000"/>
          </a:bodyPr>
          <a:lstStyle/>
          <a:p>
            <a:pPr algn="l"/>
            <a:r>
              <a:rPr lang="en-US" dirty="0" smtClean="0"/>
              <a:t>Which molecule could be represented with this diagram?</a:t>
            </a:r>
            <a:endParaRPr lang="en-US" baseline="30000" dirty="0">
              <a:solidFill>
                <a:srgbClr val="CC0000"/>
              </a:solidFill>
            </a:endParaRPr>
          </a:p>
        </p:txBody>
      </p:sp>
      <p:sp>
        <p:nvSpPr>
          <p:cNvPr id="8196" name="Rectangle 4"/>
          <p:cNvSpPr>
            <a:spLocks noGrp="1" noChangeArrowheads="1"/>
          </p:cNvSpPr>
          <p:nvPr>
            <p:ph type="body" idx="1"/>
          </p:nvPr>
        </p:nvSpPr>
        <p:spPr>
          <a:xfrm>
            <a:off x="685800" y="2743200"/>
            <a:ext cx="4419600" cy="2438400"/>
          </a:xfrm>
          <a:noFill/>
          <a:ln/>
        </p:spPr>
        <p:txBody>
          <a:bodyPr/>
          <a:lstStyle/>
          <a:p>
            <a:pPr marL="742950" indent="-742950">
              <a:buFont typeface="+mj-lt"/>
              <a:buAutoNum type="alphaLcPeriod"/>
            </a:pPr>
            <a:r>
              <a:rPr lang="en-US" sz="4000" dirty="0" smtClean="0">
                <a:solidFill>
                  <a:srgbClr val="000000"/>
                </a:solidFill>
              </a:rPr>
              <a:t>BH</a:t>
            </a:r>
            <a:r>
              <a:rPr lang="en-US" sz="4000" baseline="-25000" dirty="0" smtClean="0">
                <a:solidFill>
                  <a:srgbClr val="000000"/>
                </a:solidFill>
              </a:rPr>
              <a:t>3</a:t>
            </a:r>
            <a:endParaRPr lang="en-US" sz="4000" baseline="-25000" dirty="0">
              <a:solidFill>
                <a:srgbClr val="000000"/>
              </a:solidFill>
            </a:endParaRPr>
          </a:p>
          <a:p>
            <a:pPr marL="609600" indent="-609600">
              <a:buFontTx/>
              <a:buAutoNum type="alphaLcPeriod"/>
            </a:pPr>
            <a:r>
              <a:rPr lang="en-US" sz="4000" dirty="0" smtClean="0">
                <a:solidFill>
                  <a:srgbClr val="000000"/>
                </a:solidFill>
              </a:rPr>
              <a:t> CH</a:t>
            </a:r>
            <a:r>
              <a:rPr lang="en-US" sz="4000" baseline="-25000" dirty="0" smtClean="0">
                <a:solidFill>
                  <a:srgbClr val="000000"/>
                </a:solidFill>
              </a:rPr>
              <a:t>4</a:t>
            </a:r>
            <a:endParaRPr lang="en-US" sz="4000" baseline="-25000" dirty="0">
              <a:solidFill>
                <a:srgbClr val="000000"/>
              </a:solidFill>
            </a:endParaRPr>
          </a:p>
          <a:p>
            <a:pPr marL="609600" indent="-609600">
              <a:buFontTx/>
              <a:buAutoNum type="alphaLcPeriod"/>
            </a:pPr>
            <a:r>
              <a:rPr lang="en-US" sz="4000" dirty="0" smtClean="0">
                <a:solidFill>
                  <a:srgbClr val="000000"/>
                </a:solidFill>
              </a:rPr>
              <a:t> NH</a:t>
            </a:r>
            <a:r>
              <a:rPr lang="en-US" sz="4000" baseline="-25000" dirty="0" smtClean="0">
                <a:solidFill>
                  <a:srgbClr val="000000"/>
                </a:solidFill>
              </a:rPr>
              <a:t>3</a:t>
            </a:r>
            <a:endParaRPr lang="en-US" sz="4000" baseline="-25000" dirty="0">
              <a:solidFill>
                <a:srgbClr val="00000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0715" y="152400"/>
            <a:ext cx="3438525" cy="340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81000" y="4340225"/>
            <a:ext cx="3124200" cy="6336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1071837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25331"/>
            <a:ext cx="8229600" cy="4525963"/>
          </a:xfrm>
        </p:spPr>
        <p:txBody>
          <a:bodyPr/>
          <a:lstStyle/>
          <a:p>
            <a:pPr marL="0" indent="0">
              <a:buNone/>
            </a:pPr>
            <a:r>
              <a:rPr lang="en-US" dirty="0" smtClean="0">
                <a:latin typeface="Arial" pitchFamily="34" charset="0"/>
                <a:cs typeface="Arial" pitchFamily="34" charset="0"/>
              </a:rPr>
              <a:t>What is the molecular geometry of H</a:t>
            </a:r>
            <a:r>
              <a:rPr lang="en-US" baseline="-25000" dirty="0" smtClean="0">
                <a:latin typeface="Arial" pitchFamily="34" charset="0"/>
                <a:cs typeface="Arial" pitchFamily="34" charset="0"/>
              </a:rPr>
              <a:t>2</a:t>
            </a:r>
            <a:r>
              <a:rPr lang="en-US" dirty="0" smtClean="0">
                <a:latin typeface="Arial" pitchFamily="34" charset="0"/>
                <a:cs typeface="Arial" pitchFamily="34" charset="0"/>
              </a:rPr>
              <a:t>S?</a:t>
            </a:r>
          </a:p>
          <a:p>
            <a:pPr marL="0" indent="0">
              <a:buNone/>
            </a:pPr>
            <a:r>
              <a:rPr lang="en-US" dirty="0" smtClean="0">
                <a:latin typeface="Arial" pitchFamily="34" charset="0"/>
                <a:cs typeface="Arial" pitchFamily="34" charset="0"/>
              </a:rPr>
              <a:t> </a:t>
            </a:r>
          </a:p>
          <a:p>
            <a:pPr marL="514350" indent="-514350">
              <a:buFont typeface="+mj-lt"/>
              <a:buAutoNum type="alphaLcPeriod"/>
            </a:pPr>
            <a:r>
              <a:rPr lang="en-US" dirty="0" smtClean="0">
                <a:latin typeface="Arial" pitchFamily="34" charset="0"/>
                <a:cs typeface="Arial" pitchFamily="34" charset="0"/>
              </a:rPr>
              <a:t>Linear</a:t>
            </a:r>
          </a:p>
          <a:p>
            <a:pPr marL="514350" indent="-514350">
              <a:buFont typeface="+mj-lt"/>
              <a:buAutoNum type="alphaLcPeriod"/>
            </a:pPr>
            <a:endParaRPr lang="en-US" sz="1000" dirty="0" smtClean="0">
              <a:latin typeface="Arial" pitchFamily="34" charset="0"/>
              <a:cs typeface="Arial" pitchFamily="34" charset="0"/>
            </a:endParaRPr>
          </a:p>
          <a:p>
            <a:pPr marL="514350" indent="-514350">
              <a:buFont typeface="+mj-lt"/>
              <a:buAutoNum type="alphaLcPeriod"/>
            </a:pPr>
            <a:r>
              <a:rPr lang="en-US" dirty="0" smtClean="0">
                <a:latin typeface="Arial" pitchFamily="34" charset="0"/>
                <a:cs typeface="Arial" pitchFamily="34" charset="0"/>
              </a:rPr>
              <a:t>Tetrahedral</a:t>
            </a:r>
          </a:p>
          <a:p>
            <a:pPr marL="514350" indent="-514350">
              <a:buFont typeface="+mj-lt"/>
              <a:buAutoNum type="alphaLcPeriod"/>
            </a:pPr>
            <a:endParaRPr lang="en-US" sz="1000" dirty="0" smtClean="0">
              <a:latin typeface="Arial" pitchFamily="34" charset="0"/>
              <a:cs typeface="Arial" pitchFamily="34" charset="0"/>
            </a:endParaRPr>
          </a:p>
          <a:p>
            <a:pPr marL="514350" indent="-514350">
              <a:buFont typeface="+mj-lt"/>
              <a:buAutoNum type="alphaLcPeriod"/>
            </a:pPr>
            <a:r>
              <a:rPr lang="en-US" dirty="0" smtClean="0">
                <a:latin typeface="Arial" pitchFamily="34" charset="0"/>
                <a:cs typeface="Arial" pitchFamily="34" charset="0"/>
              </a:rPr>
              <a:t>Trigonal pyramidal</a:t>
            </a:r>
          </a:p>
          <a:p>
            <a:pPr marL="514350" indent="-514350">
              <a:buFont typeface="+mj-lt"/>
              <a:buAutoNum type="alphaLcPeriod"/>
            </a:pPr>
            <a:endParaRPr lang="en-US" sz="1000" dirty="0" smtClean="0">
              <a:latin typeface="Arial" pitchFamily="34" charset="0"/>
              <a:cs typeface="Arial" pitchFamily="34" charset="0"/>
            </a:endParaRPr>
          </a:p>
          <a:p>
            <a:pPr marL="514350" indent="-514350">
              <a:buFont typeface="+mj-lt"/>
              <a:buAutoNum type="alphaLcPeriod"/>
            </a:pPr>
            <a:r>
              <a:rPr lang="en-US" dirty="0" smtClean="0">
                <a:latin typeface="Arial" pitchFamily="34" charset="0"/>
                <a:cs typeface="Arial" pitchFamily="34" charset="0"/>
              </a:rPr>
              <a:t>Bent</a:t>
            </a:r>
            <a:endParaRPr lang="en-US" dirty="0">
              <a:latin typeface="Arial" pitchFamily="34" charset="0"/>
              <a:cs typeface="Arial" pitchFamily="34" charset="0"/>
            </a:endParaRPr>
          </a:p>
        </p:txBody>
      </p:sp>
      <p:grpSp>
        <p:nvGrpSpPr>
          <p:cNvPr id="16" name="Group 15"/>
          <p:cNvGrpSpPr/>
          <p:nvPr/>
        </p:nvGrpSpPr>
        <p:grpSpPr>
          <a:xfrm>
            <a:off x="5257800" y="2667000"/>
            <a:ext cx="2667000" cy="2590800"/>
            <a:chOff x="5257800" y="2667000"/>
            <a:chExt cx="2667000" cy="2590800"/>
          </a:xfrm>
        </p:grpSpPr>
        <p:sp>
          <p:nvSpPr>
            <p:cNvPr id="8" name="Oval 7"/>
            <p:cNvSpPr/>
            <p:nvPr/>
          </p:nvSpPr>
          <p:spPr>
            <a:xfrm>
              <a:off x="6409591" y="3903729"/>
              <a:ext cx="494368" cy="51304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867400" y="2826648"/>
              <a:ext cx="1461297" cy="461665"/>
            </a:xfrm>
            <a:prstGeom prst="rect">
              <a:avLst/>
            </a:prstGeom>
            <a:noFill/>
          </p:spPr>
          <p:txBody>
            <a:bodyPr wrap="none" rtlCol="0">
              <a:spAutoFit/>
            </a:bodyPr>
            <a:lstStyle/>
            <a:p>
              <a:r>
                <a:rPr lang="en-US" sz="2400" dirty="0" smtClean="0"/>
                <a:t>Answer: D</a:t>
              </a:r>
              <a:endParaRPr lang="en-US" sz="2400" dirty="0"/>
            </a:p>
          </p:txBody>
        </p:sp>
        <p:sp>
          <p:nvSpPr>
            <p:cNvPr id="5" name="TextBox 4"/>
            <p:cNvSpPr txBox="1"/>
            <p:nvPr/>
          </p:nvSpPr>
          <p:spPr>
            <a:xfrm>
              <a:off x="6481887" y="3903729"/>
              <a:ext cx="349776" cy="523220"/>
            </a:xfrm>
            <a:prstGeom prst="rect">
              <a:avLst/>
            </a:prstGeom>
            <a:noFill/>
          </p:spPr>
          <p:txBody>
            <a:bodyPr wrap="none" rtlCol="0">
              <a:spAutoFit/>
            </a:bodyPr>
            <a:lstStyle/>
            <a:p>
              <a:r>
                <a:rPr lang="en-US" sz="2800" dirty="0"/>
                <a:t>S</a:t>
              </a:r>
            </a:p>
          </p:txBody>
        </p:sp>
        <p:sp>
          <p:nvSpPr>
            <p:cNvPr id="6" name="TextBox 5"/>
            <p:cNvSpPr txBox="1"/>
            <p:nvPr/>
          </p:nvSpPr>
          <p:spPr>
            <a:xfrm>
              <a:off x="5867400" y="4399240"/>
              <a:ext cx="409086" cy="523220"/>
            </a:xfrm>
            <a:prstGeom prst="rect">
              <a:avLst/>
            </a:prstGeom>
            <a:noFill/>
          </p:spPr>
          <p:txBody>
            <a:bodyPr wrap="none" rtlCol="0">
              <a:spAutoFit/>
            </a:bodyPr>
            <a:lstStyle/>
            <a:p>
              <a:r>
                <a:rPr lang="en-US" sz="2800" dirty="0" smtClean="0"/>
                <a:t>H</a:t>
              </a:r>
              <a:endParaRPr lang="en-US" sz="2800" dirty="0"/>
            </a:p>
          </p:txBody>
        </p:sp>
        <p:sp>
          <p:nvSpPr>
            <p:cNvPr id="7" name="TextBox 6"/>
            <p:cNvSpPr txBox="1"/>
            <p:nvPr/>
          </p:nvSpPr>
          <p:spPr>
            <a:xfrm>
              <a:off x="7060382" y="4419600"/>
              <a:ext cx="409086" cy="523220"/>
            </a:xfrm>
            <a:prstGeom prst="rect">
              <a:avLst/>
            </a:prstGeom>
            <a:noFill/>
          </p:spPr>
          <p:txBody>
            <a:bodyPr wrap="none" rtlCol="0">
              <a:spAutoFit/>
            </a:bodyPr>
            <a:lstStyle/>
            <a:p>
              <a:r>
                <a:rPr lang="en-US" sz="2800" dirty="0" smtClean="0"/>
                <a:t>H</a:t>
              </a:r>
              <a:endParaRPr lang="en-US" sz="2800" dirty="0"/>
            </a:p>
          </p:txBody>
        </p:sp>
        <p:sp>
          <p:nvSpPr>
            <p:cNvPr id="9" name="Oval 8"/>
            <p:cNvSpPr/>
            <p:nvPr/>
          </p:nvSpPr>
          <p:spPr>
            <a:xfrm>
              <a:off x="7060383" y="4440884"/>
              <a:ext cx="409086" cy="495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867400" y="4413094"/>
              <a:ext cx="409086" cy="495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10" idx="7"/>
            </p:cNvCxnSpPr>
            <p:nvPr/>
          </p:nvCxnSpPr>
          <p:spPr>
            <a:xfrm flipV="1">
              <a:off x="6216577" y="4267201"/>
              <a:ext cx="223255" cy="21845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9" idx="1"/>
            </p:cNvCxnSpPr>
            <p:nvPr/>
          </p:nvCxnSpPr>
          <p:spPr>
            <a:xfrm>
              <a:off x="6903958" y="4248147"/>
              <a:ext cx="216334" cy="26530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rot="2334120">
              <a:off x="6868206" y="3605319"/>
              <a:ext cx="146160" cy="1981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rot="2334120">
              <a:off x="7020606" y="3757719"/>
              <a:ext cx="146160" cy="1981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rot="18790532">
              <a:off x="6330581" y="3615430"/>
              <a:ext cx="158019" cy="1832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rot="18790532">
              <a:off x="6209684" y="3771382"/>
              <a:ext cx="158019" cy="1832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257800" y="2667000"/>
              <a:ext cx="2667000" cy="2590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p:cNvSpPr/>
          <p:nvPr/>
        </p:nvSpPr>
        <p:spPr>
          <a:xfrm>
            <a:off x="457200" y="4513450"/>
            <a:ext cx="16002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3688"/>
            <a:ext cx="8998476" cy="719390"/>
          </a:xfrm>
          <a:prstGeom prst="rect">
            <a:avLst/>
          </a:prstGeom>
        </p:spPr>
      </p:pic>
    </p:spTree>
    <p:extLst>
      <p:ext uri="{BB962C8B-B14F-4D97-AF65-F5344CB8AC3E}">
        <p14:creationId xmlns:p14="http://schemas.microsoft.com/office/powerpoint/2010/main" val="332400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creen Shot 2014-10-28 at 7.00.54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600" y="3505200"/>
            <a:ext cx="2895600" cy="1677154"/>
          </a:xfrm>
          <a:prstGeom prst="rect">
            <a:avLst/>
          </a:prstGeom>
        </p:spPr>
      </p:pic>
      <p:sp>
        <p:nvSpPr>
          <p:cNvPr id="8" name="TextBox 7"/>
          <p:cNvSpPr txBox="1"/>
          <p:nvPr/>
        </p:nvSpPr>
        <p:spPr>
          <a:xfrm>
            <a:off x="685800" y="609600"/>
            <a:ext cx="7467600" cy="830997"/>
          </a:xfrm>
          <a:prstGeom prst="rect">
            <a:avLst/>
          </a:prstGeom>
          <a:noFill/>
        </p:spPr>
        <p:txBody>
          <a:bodyPr wrap="square" rtlCol="0">
            <a:spAutoFit/>
          </a:bodyPr>
          <a:lstStyle/>
          <a:p>
            <a:r>
              <a:rPr lang="en-US" sz="2400" dirty="0"/>
              <a:t>What is the </a:t>
            </a:r>
            <a:r>
              <a:rPr lang="en-US" sz="2400" b="1" dirty="0"/>
              <a:t>molecule geometry </a:t>
            </a:r>
            <a:r>
              <a:rPr lang="en-US" sz="2400" dirty="0"/>
              <a:t>and</a:t>
            </a:r>
            <a:r>
              <a:rPr lang="en-US" sz="2400" b="1" dirty="0"/>
              <a:t> bond angle </a:t>
            </a:r>
            <a:r>
              <a:rPr lang="en-US" sz="2400" dirty="0"/>
              <a:t>for a molecule AX</a:t>
            </a:r>
            <a:r>
              <a:rPr lang="en-US" sz="2400" baseline="-25000" dirty="0"/>
              <a:t>2 </a:t>
            </a:r>
            <a:r>
              <a:rPr lang="en-US" sz="2400" dirty="0"/>
              <a:t>which has 3 lone pairs on the central atom?</a:t>
            </a:r>
          </a:p>
        </p:txBody>
      </p:sp>
      <p:sp>
        <p:nvSpPr>
          <p:cNvPr id="2" name="TextBox 1"/>
          <p:cNvSpPr txBox="1"/>
          <p:nvPr/>
        </p:nvSpPr>
        <p:spPr>
          <a:xfrm>
            <a:off x="6355237" y="2286000"/>
            <a:ext cx="2072327" cy="830997"/>
          </a:xfrm>
          <a:prstGeom prst="rect">
            <a:avLst/>
          </a:prstGeom>
          <a:noFill/>
        </p:spPr>
        <p:txBody>
          <a:bodyPr wrap="none" rtlCol="0">
            <a:spAutoFit/>
          </a:bodyPr>
          <a:lstStyle/>
          <a:p>
            <a:pPr algn="ctr"/>
            <a:r>
              <a:rPr lang="en-US" sz="2800" b="1"/>
              <a:t>Linear</a:t>
            </a:r>
          </a:p>
          <a:p>
            <a:pPr algn="ctr"/>
            <a:r>
              <a:rPr lang="en-US" sz="2000"/>
              <a:t>Bond angle ≈ 180°</a:t>
            </a:r>
          </a:p>
        </p:txBody>
      </p:sp>
      <p:sp>
        <p:nvSpPr>
          <p:cNvPr id="30" name="TextBox 29"/>
          <p:cNvSpPr txBox="1"/>
          <p:nvPr/>
        </p:nvSpPr>
        <p:spPr>
          <a:xfrm>
            <a:off x="552833" y="2286000"/>
            <a:ext cx="1942334" cy="830997"/>
          </a:xfrm>
          <a:prstGeom prst="rect">
            <a:avLst/>
          </a:prstGeom>
          <a:noFill/>
        </p:spPr>
        <p:txBody>
          <a:bodyPr wrap="none" rtlCol="0">
            <a:spAutoFit/>
          </a:bodyPr>
          <a:lstStyle/>
          <a:p>
            <a:pPr algn="ctr"/>
            <a:r>
              <a:rPr lang="en-US" sz="2800" b="1"/>
              <a:t>Bent</a:t>
            </a:r>
          </a:p>
          <a:p>
            <a:pPr algn="ctr"/>
            <a:r>
              <a:rPr lang="en-US" sz="2000"/>
              <a:t>Bond angle ≈ 90°</a:t>
            </a:r>
          </a:p>
        </p:txBody>
      </p:sp>
      <p:sp>
        <p:nvSpPr>
          <p:cNvPr id="31" name="TextBox 30"/>
          <p:cNvSpPr txBox="1"/>
          <p:nvPr/>
        </p:nvSpPr>
        <p:spPr>
          <a:xfrm>
            <a:off x="3352800" y="2286000"/>
            <a:ext cx="2072327" cy="830997"/>
          </a:xfrm>
          <a:prstGeom prst="rect">
            <a:avLst/>
          </a:prstGeom>
          <a:noFill/>
        </p:spPr>
        <p:txBody>
          <a:bodyPr wrap="none" rtlCol="0">
            <a:spAutoFit/>
          </a:bodyPr>
          <a:lstStyle/>
          <a:p>
            <a:pPr algn="ctr"/>
            <a:r>
              <a:rPr lang="en-US" sz="2800" b="1"/>
              <a:t>Bent</a:t>
            </a:r>
          </a:p>
          <a:p>
            <a:pPr algn="ctr"/>
            <a:r>
              <a:rPr lang="en-US" sz="2000"/>
              <a:t>Bond angle ≈ 120°</a:t>
            </a:r>
          </a:p>
        </p:txBody>
      </p:sp>
      <p:pic>
        <p:nvPicPr>
          <p:cNvPr id="5" name="Picture 4" descr="Screen Shot 2014-10-28 at 7.39.35 PM.png"/>
          <p:cNvPicPr>
            <a:picLocks noChangeAspect="1"/>
          </p:cNvPicPr>
          <p:nvPr/>
        </p:nvPicPr>
        <p:blipFill rotWithShape="1">
          <a:blip r:embed="rId4" cstate="print">
            <a:extLst>
              <a:ext uri="{28A0092B-C50C-407E-A947-70E740481C1C}">
                <a14:useLocalDpi xmlns:a14="http://schemas.microsoft.com/office/drawing/2010/main" val="0"/>
              </a:ext>
            </a:extLst>
          </a:blip>
          <a:srcRect r="27671"/>
          <a:stretch/>
        </p:blipFill>
        <p:spPr>
          <a:xfrm>
            <a:off x="3276600" y="3276600"/>
            <a:ext cx="1404257" cy="2044700"/>
          </a:xfrm>
          <a:prstGeom prst="rect">
            <a:avLst/>
          </a:prstGeom>
        </p:spPr>
      </p:pic>
      <p:sp>
        <p:nvSpPr>
          <p:cNvPr id="10" name="Rectangle 9"/>
          <p:cNvSpPr/>
          <p:nvPr/>
        </p:nvSpPr>
        <p:spPr>
          <a:xfrm>
            <a:off x="3048000" y="2286000"/>
            <a:ext cx="2590800" cy="32766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3" name="Rectangle 32"/>
          <p:cNvSpPr/>
          <p:nvPr/>
        </p:nvSpPr>
        <p:spPr>
          <a:xfrm>
            <a:off x="228600" y="2286000"/>
            <a:ext cx="2590800" cy="32766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4" name="Rectangle 33"/>
          <p:cNvSpPr/>
          <p:nvPr/>
        </p:nvSpPr>
        <p:spPr>
          <a:xfrm>
            <a:off x="5867400" y="2286000"/>
            <a:ext cx="3048000" cy="3276600"/>
          </a:xfrm>
          <a:prstGeom prst="rect">
            <a:avLst/>
          </a:prstGeom>
          <a:noFill/>
          <a:ln>
            <a:solidFill>
              <a:srgbClr val="4F81B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3" name="TextBox 12"/>
          <p:cNvSpPr txBox="1"/>
          <p:nvPr/>
        </p:nvSpPr>
        <p:spPr>
          <a:xfrm>
            <a:off x="228600" y="1752600"/>
            <a:ext cx="402674" cy="523220"/>
          </a:xfrm>
          <a:prstGeom prst="rect">
            <a:avLst/>
          </a:prstGeom>
          <a:noFill/>
        </p:spPr>
        <p:txBody>
          <a:bodyPr wrap="none" rtlCol="0">
            <a:spAutoFit/>
          </a:bodyPr>
          <a:lstStyle/>
          <a:p>
            <a:r>
              <a:rPr lang="en-US" sz="2800" b="1">
                <a:solidFill>
                  <a:schemeClr val="tx2"/>
                </a:solidFill>
              </a:rPr>
              <a:t>A</a:t>
            </a:r>
          </a:p>
        </p:txBody>
      </p:sp>
      <p:sp>
        <p:nvSpPr>
          <p:cNvPr id="35" name="TextBox 34"/>
          <p:cNvSpPr txBox="1"/>
          <p:nvPr/>
        </p:nvSpPr>
        <p:spPr>
          <a:xfrm>
            <a:off x="3048000" y="1762780"/>
            <a:ext cx="385943" cy="523220"/>
          </a:xfrm>
          <a:prstGeom prst="rect">
            <a:avLst/>
          </a:prstGeom>
          <a:noFill/>
        </p:spPr>
        <p:txBody>
          <a:bodyPr wrap="none" rtlCol="0">
            <a:spAutoFit/>
          </a:bodyPr>
          <a:lstStyle/>
          <a:p>
            <a:r>
              <a:rPr lang="en-US" sz="2800" b="1">
                <a:solidFill>
                  <a:schemeClr val="tx2"/>
                </a:solidFill>
              </a:rPr>
              <a:t>B</a:t>
            </a:r>
          </a:p>
        </p:txBody>
      </p:sp>
      <p:sp>
        <p:nvSpPr>
          <p:cNvPr id="36" name="TextBox 35"/>
          <p:cNvSpPr txBox="1"/>
          <p:nvPr/>
        </p:nvSpPr>
        <p:spPr>
          <a:xfrm>
            <a:off x="5867400" y="1762780"/>
            <a:ext cx="385943" cy="523220"/>
          </a:xfrm>
          <a:prstGeom prst="rect">
            <a:avLst/>
          </a:prstGeom>
          <a:noFill/>
        </p:spPr>
        <p:txBody>
          <a:bodyPr wrap="none" rtlCol="0">
            <a:spAutoFit/>
          </a:bodyPr>
          <a:lstStyle/>
          <a:p>
            <a:r>
              <a:rPr lang="en-US" sz="2800" b="1">
                <a:solidFill>
                  <a:schemeClr val="tx2"/>
                </a:solidFill>
              </a:rPr>
              <a:t>C</a:t>
            </a:r>
          </a:p>
        </p:txBody>
      </p:sp>
      <p:sp>
        <p:nvSpPr>
          <p:cNvPr id="37" name="TextBox 36"/>
          <p:cNvSpPr txBox="1"/>
          <p:nvPr/>
        </p:nvSpPr>
        <p:spPr>
          <a:xfrm>
            <a:off x="609600" y="5939135"/>
            <a:ext cx="7467600" cy="461665"/>
          </a:xfrm>
          <a:prstGeom prst="rect">
            <a:avLst/>
          </a:prstGeom>
          <a:noFill/>
        </p:spPr>
        <p:txBody>
          <a:bodyPr wrap="square" rtlCol="0">
            <a:spAutoFit/>
          </a:bodyPr>
          <a:lstStyle/>
          <a:p>
            <a:pPr algn="ctr"/>
            <a:r>
              <a:rPr lang="en-US" sz="2400" i="1"/>
              <a:t>Explain your reasoning.</a:t>
            </a:r>
          </a:p>
        </p:txBody>
      </p:sp>
      <p:pic>
        <p:nvPicPr>
          <p:cNvPr id="17" name="Picture 16" descr="Untitled-1.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05200" y="3772577"/>
            <a:ext cx="1066800" cy="647023"/>
          </a:xfrm>
          <a:prstGeom prst="rect">
            <a:avLst/>
          </a:prstGeom>
        </p:spPr>
      </p:pic>
      <p:pic>
        <p:nvPicPr>
          <p:cNvPr id="40" name="Picture 39" descr="Untitled-4-02.png"/>
          <p:cNvPicPr>
            <a:picLocks noChangeAspect="1"/>
          </p:cNvPicPr>
          <p:nvPr/>
        </p:nvPicPr>
        <p:blipFill rotWithShape="1">
          <a:blip r:embed="rId6" cstate="print">
            <a:extLst>
              <a:ext uri="{28A0092B-C50C-407E-A947-70E740481C1C}">
                <a14:useLocalDpi xmlns:a14="http://schemas.microsoft.com/office/drawing/2010/main" val="0"/>
              </a:ext>
            </a:extLst>
          </a:blip>
          <a:srcRect l="11074"/>
          <a:stretch/>
        </p:blipFill>
        <p:spPr>
          <a:xfrm>
            <a:off x="4375150" y="3822700"/>
            <a:ext cx="866861" cy="1143000"/>
          </a:xfrm>
          <a:prstGeom prst="rect">
            <a:avLst/>
          </a:prstGeom>
        </p:spPr>
      </p:pic>
      <p:pic>
        <p:nvPicPr>
          <p:cNvPr id="41" name="Picture 40" descr="Untitled-5-03.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8625" y="3603625"/>
            <a:ext cx="2174875" cy="1784878"/>
          </a:xfrm>
          <a:prstGeom prst="rect">
            <a:avLst/>
          </a:prstGeom>
        </p:spPr>
      </p:pic>
      <p:sp>
        <p:nvSpPr>
          <p:cNvPr id="42" name="Rectangle 41"/>
          <p:cNvSpPr/>
          <p:nvPr/>
        </p:nvSpPr>
        <p:spPr>
          <a:xfrm>
            <a:off x="5759449" y="1882370"/>
            <a:ext cx="3273425" cy="38326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8"/>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9508028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609600"/>
            <a:ext cx="6997700" cy="954107"/>
          </a:xfrm>
          <a:prstGeom prst="rect">
            <a:avLst/>
          </a:prstGeom>
          <a:noFill/>
        </p:spPr>
        <p:txBody>
          <a:bodyPr wrap="square" rtlCol="0">
            <a:spAutoFit/>
          </a:bodyPr>
          <a:lstStyle/>
          <a:p>
            <a:r>
              <a:rPr lang="en-US" sz="2800" dirty="0"/>
              <a:t>In a system with </a:t>
            </a:r>
            <a:r>
              <a:rPr lang="en-US" sz="2800" b="1" dirty="0"/>
              <a:t>4 atoms </a:t>
            </a:r>
            <a:r>
              <a:rPr lang="en-US" sz="2800" dirty="0"/>
              <a:t>and</a:t>
            </a:r>
            <a:r>
              <a:rPr lang="en-US" sz="2800" b="1" dirty="0"/>
              <a:t> 1 lone pair</a:t>
            </a:r>
            <a:r>
              <a:rPr lang="en-US" sz="2800" dirty="0"/>
              <a:t>, predict the position of the lone pair.</a:t>
            </a:r>
          </a:p>
        </p:txBody>
      </p:sp>
      <p:sp>
        <p:nvSpPr>
          <p:cNvPr id="13" name="TextBox 12"/>
          <p:cNvSpPr txBox="1"/>
          <p:nvPr/>
        </p:nvSpPr>
        <p:spPr>
          <a:xfrm>
            <a:off x="4498975" y="3133725"/>
            <a:ext cx="4152900" cy="1112099"/>
          </a:xfrm>
          <a:prstGeom prst="rect">
            <a:avLst/>
          </a:prstGeom>
          <a:noFill/>
        </p:spPr>
        <p:txBody>
          <a:bodyPr wrap="square" rtlCol="0">
            <a:spAutoFit/>
          </a:bodyPr>
          <a:lstStyle/>
          <a:p>
            <a:pPr marL="514350" indent="-514350">
              <a:lnSpc>
                <a:spcPct val="120000"/>
              </a:lnSpc>
              <a:buAutoNum type="alphaUcPeriod"/>
            </a:pPr>
            <a:r>
              <a:rPr lang="en-US" sz="2800" dirty="0">
                <a:solidFill>
                  <a:schemeClr val="tx2"/>
                </a:solidFill>
              </a:rPr>
              <a:t>One of the A locations</a:t>
            </a:r>
          </a:p>
          <a:p>
            <a:pPr marL="514350" indent="-514350">
              <a:lnSpc>
                <a:spcPct val="120000"/>
              </a:lnSpc>
              <a:buAutoNum type="alphaUcPeriod"/>
            </a:pPr>
            <a:r>
              <a:rPr lang="en-US" sz="2800" dirty="0">
                <a:solidFill>
                  <a:schemeClr val="tx2"/>
                </a:solidFill>
              </a:rPr>
              <a:t>One of the B locations</a:t>
            </a:r>
          </a:p>
        </p:txBody>
      </p:sp>
      <p:sp>
        <p:nvSpPr>
          <p:cNvPr id="37" name="TextBox 36"/>
          <p:cNvSpPr txBox="1"/>
          <p:nvPr/>
        </p:nvSpPr>
        <p:spPr>
          <a:xfrm>
            <a:off x="609600" y="5939135"/>
            <a:ext cx="7467600" cy="461665"/>
          </a:xfrm>
          <a:prstGeom prst="rect">
            <a:avLst/>
          </a:prstGeom>
          <a:noFill/>
        </p:spPr>
        <p:txBody>
          <a:bodyPr wrap="square" rtlCol="0">
            <a:spAutoFit/>
          </a:bodyPr>
          <a:lstStyle/>
          <a:p>
            <a:pPr algn="ctr"/>
            <a:r>
              <a:rPr lang="en-US" sz="2400" i="1"/>
              <a:t>Explain your reasoning.</a:t>
            </a:r>
          </a:p>
        </p:txBody>
      </p:sp>
      <p:sp>
        <p:nvSpPr>
          <p:cNvPr id="42" name="Rectangle 41"/>
          <p:cNvSpPr/>
          <p:nvPr/>
        </p:nvSpPr>
        <p:spPr>
          <a:xfrm>
            <a:off x="4410074" y="3746500"/>
            <a:ext cx="4003676" cy="5238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7250" y="2179638"/>
            <a:ext cx="2917825" cy="3087739"/>
          </a:xfrm>
          <a:prstGeom prst="rect">
            <a:avLst/>
          </a:prstGeom>
          <a:noFill/>
          <a:ln>
            <a:noFill/>
          </a:ln>
          <a:extLst>
            <a:ext uri="{FAA26D3D-D897-4be2-8F04-BA451C77F1D7}">
              <ma14:placeholderFlag xmlns:ma14="http://schemas.microsoft.com/office/mac/drawingml/2011/main"/>
            </a:ext>
          </a:extLst>
        </p:spPr>
      </p:pic>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8791332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762</TotalTime>
  <Words>1592</Words>
  <Application>Microsoft Macintosh PowerPoint</Application>
  <PresentationFormat>On-screen Show (4:3)</PresentationFormat>
  <Paragraphs>156</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Clicker Questions for  Molecule Shapes</vt:lpstr>
      <vt:lpstr> What shape is water?</vt:lpstr>
      <vt:lpstr>PowerPoint Presentation</vt:lpstr>
      <vt:lpstr>Which of these molecules has a linear molecule geometry?</vt:lpstr>
      <vt:lpstr>PowerPoint Presentation</vt:lpstr>
      <vt:lpstr>Which molecule could be represented with this diagram?</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Nabilah Rontu Carlon</dc:creator>
  <cp:lastModifiedBy>Yuen-ying Carpenter</cp:lastModifiedBy>
  <cp:revision>115</cp:revision>
  <cp:lastPrinted>2014-04-25T14:05:50Z</cp:lastPrinted>
  <dcterms:created xsi:type="dcterms:W3CDTF">2012-12-07T16:39:15Z</dcterms:created>
  <dcterms:modified xsi:type="dcterms:W3CDTF">2014-11-05T08:42:32Z</dcterms:modified>
</cp:coreProperties>
</file>