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vml" ContentType="application/vnd.openxmlformats-officedocument.vmlDrawi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5"/>
  </p:notesMasterIdLst>
  <p:handoutMasterIdLst>
    <p:handoutMasterId r:id="rId6"/>
  </p:handoutMasterIdLst>
  <p:sldIdLst>
    <p:sldId id="334" r:id="rId2"/>
    <p:sldId id="331" r:id="rId3"/>
    <p:sldId id="332"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9" autoAdjust="0"/>
    <p:restoredTop sz="75214" autoAdjust="0"/>
  </p:normalViewPr>
  <p:slideViewPr>
    <p:cSldViewPr>
      <p:cViewPr varScale="1">
        <p:scale>
          <a:sx n="72" d="100"/>
          <a:sy n="72" d="100"/>
        </p:scale>
        <p:origin x="-2464" y="-10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handoutMaster" Target="handoutMasters/handout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EE3ADD-2A1F-BF4B-83E9-FAD04843D2F3}" type="datetimeFigureOut">
              <a:rPr lang="en-US" smtClean="0"/>
              <a:pPr/>
              <a:t>11/5/14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4B094A4-D68F-1A4F-B6F1-9C1E8F2E8053}" type="slidenum">
              <a:rPr lang="en-US" smtClean="0"/>
              <a:pPr/>
              <a:t>‹#›</a:t>
            </a:fld>
            <a:endParaRPr lang="en-US"/>
          </a:p>
        </p:txBody>
      </p:sp>
    </p:spTree>
    <p:extLst>
      <p:ext uri="{BB962C8B-B14F-4D97-AF65-F5344CB8AC3E}">
        <p14:creationId xmlns:p14="http://schemas.microsoft.com/office/powerpoint/2010/main" val="6262333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01E9C4-E6DB-4DB1-86DD-DB461C7153A6}" type="datetimeFigureOut">
              <a:rPr lang="en-US" smtClean="0"/>
              <a:pPr/>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2B811-5E84-437B-AC76-01101F04E8BC}" type="slidenum">
              <a:rPr lang="en-US" smtClean="0"/>
              <a:pPr/>
              <a:t>‹#›</a:t>
            </a:fld>
            <a:endParaRPr lang="en-US"/>
          </a:p>
        </p:txBody>
      </p:sp>
    </p:spTree>
    <p:extLst>
      <p:ext uri="{BB962C8B-B14F-4D97-AF65-F5344CB8AC3E}">
        <p14:creationId xmlns:p14="http://schemas.microsoft.com/office/powerpoint/2010/main" val="25391195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EFD3C63-E67D-6447-B933-014232448CDF}" type="slidenum">
              <a:rPr lang="en-US"/>
              <a:pPr/>
              <a:t>2</a:t>
            </a:fld>
            <a:endParaRPr lang="en-US"/>
          </a:p>
        </p:txBody>
      </p:sp>
      <p:sp>
        <p:nvSpPr>
          <p:cNvPr id="26626" name="Rectangle 2"/>
          <p:cNvSpPr>
            <a:spLocks noGrp="1" noRot="1" noChangeAspect="1" noChangeArrowheads="1" noTextEdit="1"/>
          </p:cNvSpPr>
          <p:nvPr>
            <p:ph type="sldImg"/>
          </p:nvPr>
        </p:nvSpPr>
        <p:spPr bwMode="auto">
          <a:xfrm>
            <a:off x="1144588" y="685800"/>
            <a:ext cx="4570412"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26627" name="Rectangle 3"/>
          <p:cNvSpPr>
            <a:spLocks noGrp="1" noChangeArrowheads="1"/>
          </p:cNvSpPr>
          <p:nvPr>
            <p:ph type="body" idx="1"/>
          </p:nvPr>
        </p:nvSpPr>
        <p:spPr bwMode="auto">
          <a:xfrm>
            <a:off x="913805" y="4343704"/>
            <a:ext cx="5030391" cy="4113892"/>
          </a:xfrm>
          <a:prstGeom prst="rect">
            <a:avLst/>
          </a:prstGeom>
          <a:solidFill>
            <a:srgbClr val="FFFFFF"/>
          </a:solidFill>
          <a:ln>
            <a:solidFill>
              <a:srgbClr val="000000"/>
            </a:solidFill>
            <a:miter lim="800000"/>
            <a:headEnd/>
            <a:tailEnd/>
          </a:ln>
        </p:spPr>
        <p:txBody>
          <a:bodyPr lIns="91432" tIns="45716" rIns="91432" bIns="45716"/>
          <a:lstStyle/>
          <a:p>
            <a:r>
              <a:rPr lang="en-US" b="1"/>
              <a:t>Sim demonstration: </a:t>
            </a:r>
            <a:r>
              <a:rPr lang="en-US" b="0"/>
              <a:t>Open</a:t>
            </a:r>
            <a:r>
              <a:rPr lang="en-US" b="0" baseline="0"/>
              <a:t> the simulation and explore the skateboarder’s behavior with no friction, but </a:t>
            </a:r>
            <a:r>
              <a:rPr lang="en-US" b="0" u="sng" baseline="0"/>
              <a:t>without</a:t>
            </a:r>
            <a:r>
              <a:rPr lang="en-US" b="0" u="none" baseline="0"/>
              <a:t> displaying the bar graph during the demonstration.</a:t>
            </a:r>
            <a:endParaRPr lang="en-US" b="1" u="none"/>
          </a:p>
          <a:p>
            <a:r>
              <a:rPr lang="en-US" b="1"/>
              <a:t>Correct answers: </a:t>
            </a:r>
            <a:r>
              <a:rPr lang="en-US" b="0"/>
              <a:t>A</a:t>
            </a:r>
          </a:p>
          <a:p>
            <a:r>
              <a:rPr lang="en-US" b="1"/>
              <a:t>Representative</a:t>
            </a:r>
            <a:r>
              <a:rPr lang="en-US" b="1" baseline="0"/>
              <a:t> </a:t>
            </a:r>
            <a:r>
              <a:rPr lang="en-US" b="1"/>
              <a:t>results from pre-general chemistry: </a:t>
            </a:r>
            <a:r>
              <a:rPr lang="en-US" b="0"/>
              <a:t>53-63% correct (next</a:t>
            </a:r>
            <a:r>
              <a:rPr lang="en-US" b="0" baseline="0"/>
              <a:t> most popular was C between 25-30%)</a:t>
            </a:r>
          </a:p>
        </p:txBody>
      </p:sp>
    </p:spTree>
    <p:extLst>
      <p:ext uri="{BB962C8B-B14F-4D97-AF65-F5344CB8AC3E}">
        <p14:creationId xmlns:p14="http://schemas.microsoft.com/office/powerpoint/2010/main" val="1218966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C5B6F2-6526-ED4C-A485-3BF3170DE529}" type="slidenum">
              <a:rPr lang="en-US"/>
              <a:pPr/>
              <a:t>3</a:t>
            </a:fld>
            <a:endParaRPr lang="en-US"/>
          </a:p>
        </p:txBody>
      </p:sp>
      <p:sp>
        <p:nvSpPr>
          <p:cNvPr id="16386" name="Rectangle 2"/>
          <p:cNvSpPr>
            <a:spLocks noGrp="1" noRot="1" noChangeAspect="1" noChangeArrowheads="1" noTextEdit="1"/>
          </p:cNvSpPr>
          <p:nvPr>
            <p:ph type="sldImg"/>
          </p:nvPr>
        </p:nvSpPr>
        <p:spPr bwMode="auto">
          <a:xfrm>
            <a:off x="1144588" y="685800"/>
            <a:ext cx="4570412"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16387" name="Rectangle 3"/>
          <p:cNvSpPr>
            <a:spLocks noGrp="1" noChangeArrowheads="1"/>
          </p:cNvSpPr>
          <p:nvPr>
            <p:ph type="body" idx="1"/>
          </p:nvPr>
        </p:nvSpPr>
        <p:spPr bwMode="auto">
          <a:xfrm>
            <a:off x="913805" y="4343704"/>
            <a:ext cx="5030391" cy="4113892"/>
          </a:xfrm>
          <a:prstGeom prst="rect">
            <a:avLst/>
          </a:prstGeom>
          <a:solidFill>
            <a:srgbClr val="FFFFFF"/>
          </a:solidFill>
          <a:ln>
            <a:solidFill>
              <a:srgbClr val="000000"/>
            </a:solidFill>
            <a:miter lim="800000"/>
            <a:headEnd/>
            <a:tailEnd/>
          </a:ln>
        </p:spPr>
        <p:txBody>
          <a:bodyPr lIns="91432" tIns="45716" rIns="91432" bIns="45716"/>
          <a:lstStyle/>
          <a:p>
            <a:r>
              <a:rPr lang="en-US" b="1"/>
              <a:t>Sim demonstration: </a:t>
            </a:r>
            <a:r>
              <a:rPr lang="en-US" b="0"/>
              <a:t>Open</a:t>
            </a:r>
            <a:r>
              <a:rPr lang="en-US" b="0" baseline="0"/>
              <a:t> the simulation and explore the skateboarder’s behavior with no friction, but </a:t>
            </a:r>
            <a:r>
              <a:rPr lang="en-US" b="0" u="sng" baseline="0"/>
              <a:t>without</a:t>
            </a:r>
            <a:r>
              <a:rPr lang="en-US" b="0" u="none" baseline="0"/>
              <a:t> displaying the bar graph during the demonstration.</a:t>
            </a:r>
            <a:endParaRPr lang="en-US" b="1" u="none"/>
          </a:p>
          <a:p>
            <a:r>
              <a:rPr lang="en-US" b="1"/>
              <a:t>Correct answer: </a:t>
            </a:r>
            <a:r>
              <a:rPr lang="en-US" b="0"/>
              <a:t>D</a:t>
            </a:r>
          </a:p>
          <a:p>
            <a:r>
              <a:rPr lang="en-US" b="1"/>
              <a:t>Representative</a:t>
            </a:r>
            <a:r>
              <a:rPr lang="en-US" b="1" baseline="0"/>
              <a:t> </a:t>
            </a:r>
            <a:r>
              <a:rPr lang="en-US" b="1"/>
              <a:t>results from pre-general chemistry: </a:t>
            </a:r>
            <a:r>
              <a:rPr lang="en-US" b="0"/>
              <a:t>62-69% correct (next</a:t>
            </a:r>
            <a:r>
              <a:rPr lang="en-US" b="0" baseline="0"/>
              <a:t> most popular was C at 20-30%)</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a:t>Follow-up discussion:</a:t>
            </a:r>
            <a:r>
              <a:rPr lang="en-US" b="0" baseline="0"/>
              <a:t> Ask students how they determined their answer, and discuss conservation of mass. Ask students how they determined their answer, and discuss conservation of mass. It may also be worthwhile discussing points C vs. D and how the change in potential energy is related to height (depending on how many students vote C vs. D).</a:t>
            </a:r>
            <a:endParaRPr lang="en-US" b="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p>
        </p:txBody>
      </p:sp>
    </p:spTree>
    <p:extLst>
      <p:ext uri="{BB962C8B-B14F-4D97-AF65-F5344CB8AC3E}">
        <p14:creationId xmlns:p14="http://schemas.microsoft.com/office/powerpoint/2010/main" val="3916264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1/22/14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2605578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1/22/14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1676049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1/22/14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3495588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1/22/14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141764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1/22/14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3763033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1/22/14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428626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1/22/14</a:t>
            </a:r>
            <a:endParaRPr lang="en-US"/>
          </a:p>
        </p:txBody>
      </p:sp>
      <p:sp>
        <p:nvSpPr>
          <p:cNvPr id="8" name="Footer Placeholder 7"/>
          <p:cNvSpPr>
            <a:spLocks noGrp="1"/>
          </p:cNvSpPr>
          <p:nvPr>
            <p:ph type="ftr" sz="quarter" idx="11"/>
          </p:nvPr>
        </p:nvSpPr>
        <p:spPr/>
        <p:txBody>
          <a:bodyPr/>
          <a:lstStyle/>
          <a:p>
            <a:r>
              <a:rPr lang="de-DE" smtClean="0"/>
              <a:t>Chem 1021  Spring 2014</a:t>
            </a:r>
            <a:endParaRPr lang="en-US"/>
          </a:p>
        </p:txBody>
      </p:sp>
      <p:sp>
        <p:nvSpPr>
          <p:cNvPr id="9" name="Slide Number Placeholder 8"/>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96496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1/22/14</a:t>
            </a:r>
            <a:endParaRPr lang="en-US"/>
          </a:p>
        </p:txBody>
      </p:sp>
      <p:sp>
        <p:nvSpPr>
          <p:cNvPr id="4" name="Footer Placeholder 3"/>
          <p:cNvSpPr>
            <a:spLocks noGrp="1"/>
          </p:cNvSpPr>
          <p:nvPr>
            <p:ph type="ftr" sz="quarter" idx="11"/>
          </p:nvPr>
        </p:nvSpPr>
        <p:spPr/>
        <p:txBody>
          <a:bodyPr/>
          <a:lstStyle/>
          <a:p>
            <a:r>
              <a:rPr lang="de-DE" smtClean="0"/>
              <a:t>Chem 1021  Spring 2014</a:t>
            </a:r>
            <a:endParaRPr lang="en-US"/>
          </a:p>
        </p:txBody>
      </p:sp>
      <p:sp>
        <p:nvSpPr>
          <p:cNvPr id="5" name="Slide Number Placeholder 4"/>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392684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1/22/14</a:t>
            </a:r>
            <a:endParaRPr lang="en-US"/>
          </a:p>
        </p:txBody>
      </p:sp>
      <p:sp>
        <p:nvSpPr>
          <p:cNvPr id="3" name="Footer Placeholder 2"/>
          <p:cNvSpPr>
            <a:spLocks noGrp="1"/>
          </p:cNvSpPr>
          <p:nvPr>
            <p:ph type="ftr" sz="quarter" idx="11"/>
          </p:nvPr>
        </p:nvSpPr>
        <p:spPr/>
        <p:txBody>
          <a:bodyPr/>
          <a:lstStyle/>
          <a:p>
            <a:r>
              <a:rPr lang="de-DE" smtClean="0"/>
              <a:t>Chem 1021  Spring 2014</a:t>
            </a:r>
            <a:endParaRPr lang="en-US"/>
          </a:p>
        </p:txBody>
      </p:sp>
      <p:sp>
        <p:nvSpPr>
          <p:cNvPr id="4" name="Slide Number Placeholder 3"/>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779017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1/22/14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3675867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1/22/14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FEBCA419-3FB9-4A31-81F2-8E28B526B844}" type="slidenum">
              <a:rPr lang="en-US" smtClean="0"/>
              <a:pPr/>
              <a:t>‹#›</a:t>
            </a:fld>
            <a:endParaRPr lang="en-US"/>
          </a:p>
        </p:txBody>
      </p:sp>
    </p:spTree>
    <p:extLst>
      <p:ext uri="{BB962C8B-B14F-4D97-AF65-F5344CB8AC3E}">
        <p14:creationId xmlns:p14="http://schemas.microsoft.com/office/powerpoint/2010/main" val="6372179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1/22/14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Chem 1021  Spring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CA419-3FB9-4A31-81F2-8E28B526B844}" type="slidenum">
              <a:rPr lang="en-US" smtClean="0"/>
              <a:pPr/>
              <a:t>‹#›</a:t>
            </a:fld>
            <a:endParaRPr lang="en-US"/>
          </a:p>
        </p:txBody>
      </p:sp>
    </p:spTree>
    <p:extLst>
      <p:ext uri="{BB962C8B-B14F-4D97-AF65-F5344CB8AC3E}">
        <p14:creationId xmlns:p14="http://schemas.microsoft.com/office/powerpoint/2010/main" val="150184164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4" Type="http://schemas.openxmlformats.org/officeDocument/2006/relationships/oleObject" Target="../embeddings/oleObject1.bin"/><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Energy Skate Park: Basics</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spcAft>
                <a:spcPts val="600"/>
              </a:spcAft>
            </a:pPr>
            <a:r>
              <a:rPr lang="en-US" sz="1800" dirty="0">
                <a:solidFill>
                  <a:schemeClr val="tx1"/>
                </a:solidFill>
              </a:rPr>
              <a:t>Robert Parson (University of Colorado Boulder)</a:t>
            </a:r>
            <a:endParaRPr lang="en-US" sz="1800" dirty="0" smtClean="0">
              <a:solidFill>
                <a:schemeClr val="tx1"/>
              </a:solidFill>
            </a:endParaRPr>
          </a:p>
          <a:p>
            <a:pPr algn="l"/>
            <a:r>
              <a:rPr lang="en-US" sz="1800" b="1" dirty="0" smtClean="0">
                <a:solidFill>
                  <a:schemeClr val="tx1"/>
                </a:solidFill>
              </a:rPr>
              <a:t>COURSE</a:t>
            </a:r>
          </a:p>
          <a:p>
            <a:pPr algn="l">
              <a:spcAft>
                <a:spcPts val="600"/>
              </a:spcAft>
            </a:pPr>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7975172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6400800" y="0"/>
            <a:ext cx="2362200" cy="6531506"/>
            <a:chOff x="10744200" y="2286000"/>
            <a:chExt cx="2133600" cy="5899425"/>
          </a:xfrm>
        </p:grpSpPr>
        <p:pic>
          <p:nvPicPr>
            <p:cNvPr id="5" name="Picture 4" descr="Screen Shot 2014-06-24 at 4.27.08 PM.png"/>
            <p:cNvPicPr>
              <a:picLocks noChangeAspect="1"/>
            </p:cNvPicPr>
            <p:nvPr/>
          </p:nvPicPr>
          <p:blipFill rotWithShape="1">
            <a:blip r:embed="rId3">
              <a:extLst>
                <a:ext uri="{28A0092B-C50C-407E-A947-70E740481C1C}">
                  <a14:useLocalDpi xmlns:a14="http://schemas.microsoft.com/office/drawing/2010/main" val="0"/>
                </a:ext>
              </a:extLst>
            </a:blip>
            <a:srcRect b="88829"/>
            <a:stretch/>
          </p:blipFill>
          <p:spPr>
            <a:xfrm>
              <a:off x="10744200" y="2286000"/>
              <a:ext cx="2133600" cy="846300"/>
            </a:xfrm>
            <a:prstGeom prst="rect">
              <a:avLst/>
            </a:prstGeom>
          </p:spPr>
        </p:pic>
        <p:pic>
          <p:nvPicPr>
            <p:cNvPr id="12" name="Picture 11" descr="Screen Shot 2014-06-24 at 4.27.08 PM.png"/>
            <p:cNvPicPr>
              <a:picLocks noChangeAspect="1"/>
            </p:cNvPicPr>
            <p:nvPr/>
          </p:nvPicPr>
          <p:blipFill rotWithShape="1">
            <a:blip r:embed="rId3">
              <a:extLst>
                <a:ext uri="{28A0092B-C50C-407E-A947-70E740481C1C}">
                  <a14:useLocalDpi xmlns:a14="http://schemas.microsoft.com/office/drawing/2010/main" val="0"/>
                </a:ext>
              </a:extLst>
            </a:blip>
            <a:srcRect t="31660"/>
            <a:stretch/>
          </p:blipFill>
          <p:spPr>
            <a:xfrm>
              <a:off x="10744200" y="3008078"/>
              <a:ext cx="2133600" cy="5177347"/>
            </a:xfrm>
            <a:prstGeom prst="rect">
              <a:avLst/>
            </a:prstGeom>
          </p:spPr>
        </p:pic>
      </p:grpSp>
      <p:sp>
        <p:nvSpPr>
          <p:cNvPr id="25603" name="Text Box 3"/>
          <p:cNvSpPr txBox="1">
            <a:spLocks noChangeArrowheads="1"/>
          </p:cNvSpPr>
          <p:nvPr/>
        </p:nvSpPr>
        <p:spPr bwMode="auto">
          <a:xfrm>
            <a:off x="228600" y="381000"/>
            <a:ext cx="63246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en-US" sz="3600" dirty="0">
                <a:solidFill>
                  <a:srgbClr val="000000"/>
                </a:solidFill>
              </a:rPr>
              <a:t>At some point, the skater had the energy shown in this graph.</a:t>
            </a:r>
          </a:p>
          <a:p>
            <a:pPr>
              <a:spcBef>
                <a:spcPct val="50000"/>
              </a:spcBef>
            </a:pPr>
            <a:r>
              <a:rPr lang="en-US" sz="3600" dirty="0">
                <a:solidFill>
                  <a:srgbClr val="000000"/>
                </a:solidFill>
              </a:rPr>
              <a:t>Describe his speed at that point.</a:t>
            </a:r>
            <a:endParaRPr lang="en-US" sz="4400" dirty="0">
              <a:solidFill>
                <a:srgbClr val="000000"/>
              </a:solidFill>
            </a:endParaRPr>
          </a:p>
        </p:txBody>
      </p:sp>
      <p:sp>
        <p:nvSpPr>
          <p:cNvPr id="25604" name="Text Box 4"/>
          <p:cNvSpPr txBox="1">
            <a:spLocks noChangeArrowheads="1"/>
          </p:cNvSpPr>
          <p:nvPr/>
        </p:nvSpPr>
        <p:spPr bwMode="auto">
          <a:xfrm>
            <a:off x="533400" y="2819400"/>
            <a:ext cx="5867400" cy="350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New Roman" charset="0"/>
                <a:ea typeface="ＭＳ Ｐゴシック" charset="0"/>
              </a:defRPr>
            </a:lvl1pPr>
            <a:lvl2pPr marL="914400" indent="-457200">
              <a:defRPr sz="2400">
                <a:solidFill>
                  <a:schemeClr val="tx1"/>
                </a:solidFill>
                <a:latin typeface="Times New Roman" charset="0"/>
                <a:ea typeface="ＭＳ Ｐゴシック" charset="0"/>
              </a:defRPr>
            </a:lvl2pPr>
            <a:lvl3pPr marL="1371600" indent="-457200">
              <a:defRPr sz="2400">
                <a:solidFill>
                  <a:schemeClr val="tx1"/>
                </a:solidFill>
                <a:latin typeface="Times New Roman" charset="0"/>
                <a:ea typeface="ＭＳ Ｐゴシック" charset="0"/>
              </a:defRPr>
            </a:lvl3pPr>
            <a:lvl4pPr marL="1828800" indent="-457200">
              <a:defRPr sz="2400">
                <a:solidFill>
                  <a:schemeClr val="tx1"/>
                </a:solidFill>
                <a:latin typeface="Times New Roman" charset="0"/>
                <a:ea typeface="ＭＳ Ｐゴシック" charset="0"/>
              </a:defRPr>
            </a:lvl4pPr>
            <a:lvl5pPr marL="2286000" indent="-457200">
              <a:defRPr sz="2400">
                <a:solidFill>
                  <a:schemeClr val="tx1"/>
                </a:solidFill>
                <a:latin typeface="Times New Roman" charset="0"/>
                <a:ea typeface="ＭＳ Ｐゴシック" charset="0"/>
              </a:defRPr>
            </a:lvl5pPr>
            <a:lvl6pPr marL="2743200" indent="-457200" fontAlgn="base">
              <a:spcBef>
                <a:spcPct val="0"/>
              </a:spcBef>
              <a:spcAft>
                <a:spcPct val="0"/>
              </a:spcAft>
              <a:defRPr sz="2400">
                <a:solidFill>
                  <a:schemeClr val="tx1"/>
                </a:solidFill>
                <a:latin typeface="Times New Roman" charset="0"/>
                <a:ea typeface="ＭＳ Ｐゴシック" charset="0"/>
              </a:defRPr>
            </a:lvl6pPr>
            <a:lvl7pPr marL="3200400" indent="-457200" fontAlgn="base">
              <a:spcBef>
                <a:spcPct val="0"/>
              </a:spcBef>
              <a:spcAft>
                <a:spcPct val="0"/>
              </a:spcAft>
              <a:defRPr sz="2400">
                <a:solidFill>
                  <a:schemeClr val="tx1"/>
                </a:solidFill>
                <a:latin typeface="Times New Roman" charset="0"/>
                <a:ea typeface="ＭＳ Ｐゴシック" charset="0"/>
              </a:defRPr>
            </a:lvl7pPr>
            <a:lvl8pPr marL="3657600" indent="-457200" fontAlgn="base">
              <a:spcBef>
                <a:spcPct val="0"/>
              </a:spcBef>
              <a:spcAft>
                <a:spcPct val="0"/>
              </a:spcAft>
              <a:defRPr sz="2400">
                <a:solidFill>
                  <a:schemeClr val="tx1"/>
                </a:solidFill>
                <a:latin typeface="Times New Roman" charset="0"/>
                <a:ea typeface="ＭＳ Ｐゴシック" charset="0"/>
              </a:defRPr>
            </a:lvl8pPr>
            <a:lvl9pPr marL="4114800" indent="-457200" fontAlgn="base">
              <a:spcBef>
                <a:spcPct val="0"/>
              </a:spcBef>
              <a:spcAft>
                <a:spcPct val="0"/>
              </a:spcAft>
              <a:defRPr sz="2400">
                <a:solidFill>
                  <a:schemeClr val="tx1"/>
                </a:solidFill>
                <a:latin typeface="Times New Roman" charset="0"/>
                <a:ea typeface="ＭＳ Ｐゴシック" charset="0"/>
              </a:defRPr>
            </a:lvl9pPr>
          </a:lstStyle>
          <a:p>
            <a:pPr marL="514350" indent="-514350">
              <a:spcBef>
                <a:spcPct val="50000"/>
              </a:spcBef>
              <a:buFont typeface="+mj-lt"/>
              <a:buAutoNum type="alphaLcPeriod"/>
            </a:pPr>
            <a:r>
              <a:rPr lang="en-US" sz="3200" dirty="0" smtClean="0">
                <a:solidFill>
                  <a:srgbClr val="000000"/>
                </a:solidFill>
                <a:latin typeface="+mn-lt"/>
              </a:rPr>
              <a:t>He is at his maximum speed</a:t>
            </a:r>
          </a:p>
          <a:p>
            <a:pPr marL="514350" indent="-514350">
              <a:spcBef>
                <a:spcPct val="50000"/>
              </a:spcBef>
              <a:buFont typeface="+mj-lt"/>
              <a:buAutoNum type="alphaLcPeriod"/>
            </a:pPr>
            <a:r>
              <a:rPr lang="en-US" sz="3200" dirty="0" smtClean="0">
                <a:latin typeface="+mn-lt"/>
              </a:rPr>
              <a:t>He is stopped</a:t>
            </a:r>
          </a:p>
          <a:p>
            <a:pPr marL="514350" indent="-514350">
              <a:spcBef>
                <a:spcPct val="50000"/>
              </a:spcBef>
              <a:buFont typeface="+mj-lt"/>
              <a:buAutoNum type="alphaLcPeriod"/>
            </a:pPr>
            <a:r>
              <a:rPr lang="en-US" sz="3200" dirty="0" smtClean="0">
                <a:latin typeface="+mn-lt"/>
              </a:rPr>
              <a:t>He </a:t>
            </a:r>
            <a:r>
              <a:rPr lang="en-US" sz="3200" dirty="0">
                <a:latin typeface="+mn-lt"/>
              </a:rPr>
              <a:t>is going his average speed</a:t>
            </a:r>
          </a:p>
          <a:p>
            <a:pPr marL="514350" indent="-514350">
              <a:spcBef>
                <a:spcPct val="50000"/>
              </a:spcBef>
              <a:buFont typeface="+mj-lt"/>
              <a:buAutoNum type="alphaLcPeriod"/>
            </a:pPr>
            <a:r>
              <a:rPr lang="en-US" sz="3200" dirty="0">
                <a:latin typeface="+mn-lt"/>
              </a:rPr>
              <a:t>He is going slow</a:t>
            </a:r>
          </a:p>
          <a:p>
            <a:pPr marL="514350" indent="-514350">
              <a:spcBef>
                <a:spcPct val="50000"/>
              </a:spcBef>
              <a:buFont typeface="+mj-lt"/>
              <a:buAutoNum type="alphaLcPeriod"/>
            </a:pPr>
            <a:r>
              <a:rPr lang="en-US" sz="3200" dirty="0">
                <a:latin typeface="+mn-lt"/>
              </a:rPr>
              <a:t>He is going fast</a:t>
            </a:r>
          </a:p>
        </p:txBody>
      </p:sp>
      <p:sp>
        <p:nvSpPr>
          <p:cNvPr id="7" name="Rectangle 6"/>
          <p:cNvSpPr/>
          <p:nvPr/>
        </p:nvSpPr>
        <p:spPr>
          <a:xfrm>
            <a:off x="381000" y="2819401"/>
            <a:ext cx="54864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4"/>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9743921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819400" y="381000"/>
            <a:ext cx="5867400" cy="1371600"/>
          </a:xfrm>
        </p:spPr>
        <p:txBody>
          <a:bodyPr>
            <a:normAutofit fontScale="90000"/>
          </a:bodyPr>
          <a:lstStyle/>
          <a:p>
            <a:r>
              <a:rPr lang="en-US" sz="3500" dirty="0" smtClean="0"/>
              <a:t>The </a:t>
            </a:r>
            <a:r>
              <a:rPr lang="en-US" sz="3500" dirty="0"/>
              <a:t>bar graph shows the energy of the </a:t>
            </a:r>
            <a:r>
              <a:rPr lang="en-US" sz="3500" dirty="0" smtClean="0"/>
              <a:t>skater</a:t>
            </a:r>
            <a:r>
              <a:rPr lang="en-US" sz="3500" dirty="0"/>
              <a:t>.</a:t>
            </a:r>
            <a:r>
              <a:rPr lang="en-US" sz="3500" dirty="0" smtClean="0"/>
              <a:t> </a:t>
            </a:r>
            <a:r>
              <a:rPr lang="en-US" sz="3500" dirty="0"/>
              <a:t>W</a:t>
            </a:r>
            <a:r>
              <a:rPr lang="en-US" sz="3500" dirty="0" smtClean="0"/>
              <a:t>here </a:t>
            </a:r>
            <a:r>
              <a:rPr lang="en-US" sz="3500" dirty="0"/>
              <a:t>could she be on the track?</a:t>
            </a:r>
          </a:p>
        </p:txBody>
      </p:sp>
      <p:grpSp>
        <p:nvGrpSpPr>
          <p:cNvPr id="15364" name="Group 4"/>
          <p:cNvGrpSpPr>
            <a:grpSpLocks/>
          </p:cNvGrpSpPr>
          <p:nvPr/>
        </p:nvGrpSpPr>
        <p:grpSpPr bwMode="auto">
          <a:xfrm>
            <a:off x="3429000" y="2209800"/>
            <a:ext cx="4876800" cy="3624263"/>
            <a:chOff x="2160" y="1824"/>
            <a:chExt cx="3264" cy="2283"/>
          </a:xfrm>
        </p:grpSpPr>
        <p:graphicFrame>
          <p:nvGraphicFramePr>
            <p:cNvPr id="15365" name="Object 5"/>
            <p:cNvGraphicFramePr>
              <a:graphicFrameLocks noChangeAspect="1"/>
            </p:cNvGraphicFramePr>
            <p:nvPr/>
          </p:nvGraphicFramePr>
          <p:xfrm>
            <a:off x="2160" y="1824"/>
            <a:ext cx="3264" cy="2283"/>
          </p:xfrm>
          <a:graphic>
            <a:graphicData uri="http://schemas.openxmlformats.org/presentationml/2006/ole">
              <mc:AlternateContent xmlns:mc="http://schemas.openxmlformats.org/markup-compatibility/2006">
                <mc:Choice xmlns:v="urn:schemas-microsoft-com:vml" Requires="v">
                  <p:oleObj spid="_x0000_s1032" name="Bitmap Image" r:id="rId4" imgW="3322608" imgH="2324301" progId="">
                    <p:embed/>
                  </p:oleObj>
                </mc:Choice>
                <mc:Fallback>
                  <p:oleObj name="Bitmap Image" r:id="rId4" imgW="3322608" imgH="2324301"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0" y="1824"/>
                          <a:ext cx="3264" cy="22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pic>
                  </p:oleObj>
                </mc:Fallback>
              </mc:AlternateContent>
            </a:graphicData>
          </a:graphic>
        </p:graphicFrame>
        <p:sp>
          <p:nvSpPr>
            <p:cNvPr id="15366" name="Text Box 6"/>
            <p:cNvSpPr txBox="1">
              <a:spLocks noChangeArrowheads="1"/>
            </p:cNvSpPr>
            <p:nvPr/>
          </p:nvSpPr>
          <p:spPr bwMode="auto">
            <a:xfrm>
              <a:off x="2160" y="220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A</a:t>
              </a:r>
            </a:p>
          </p:txBody>
        </p:sp>
        <p:sp>
          <p:nvSpPr>
            <p:cNvPr id="15367" name="Text Box 7"/>
            <p:cNvSpPr txBox="1">
              <a:spLocks noChangeArrowheads="1"/>
            </p:cNvSpPr>
            <p:nvPr/>
          </p:nvSpPr>
          <p:spPr bwMode="auto">
            <a:xfrm>
              <a:off x="2352" y="2784"/>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B</a:t>
              </a:r>
            </a:p>
          </p:txBody>
        </p:sp>
        <p:sp>
          <p:nvSpPr>
            <p:cNvPr id="15368" name="Text Box 8"/>
            <p:cNvSpPr txBox="1">
              <a:spLocks noChangeArrowheads="1"/>
            </p:cNvSpPr>
            <p:nvPr/>
          </p:nvSpPr>
          <p:spPr bwMode="auto">
            <a:xfrm>
              <a:off x="2640" y="3264"/>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C</a:t>
              </a:r>
            </a:p>
          </p:txBody>
        </p:sp>
        <p:sp>
          <p:nvSpPr>
            <p:cNvPr id="15369" name="Text Box 9"/>
            <p:cNvSpPr txBox="1">
              <a:spLocks noChangeArrowheads="1"/>
            </p:cNvSpPr>
            <p:nvPr/>
          </p:nvSpPr>
          <p:spPr bwMode="auto">
            <a:xfrm>
              <a:off x="3360" y="3504"/>
              <a:ext cx="28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D</a:t>
              </a:r>
            </a:p>
          </p:txBody>
        </p:sp>
        <p:sp>
          <p:nvSpPr>
            <p:cNvPr id="15370" name="Text Box 10"/>
            <p:cNvSpPr txBox="1">
              <a:spLocks noChangeArrowheads="1"/>
            </p:cNvSpPr>
            <p:nvPr/>
          </p:nvSpPr>
          <p:spPr bwMode="auto">
            <a:xfrm>
              <a:off x="3696" y="3648"/>
              <a:ext cx="24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E</a:t>
              </a:r>
            </a:p>
          </p:txBody>
        </p:sp>
      </p:grpSp>
      <p:sp>
        <p:nvSpPr>
          <p:cNvPr id="11" name="TextBox 10"/>
          <p:cNvSpPr txBox="1"/>
          <p:nvPr/>
        </p:nvSpPr>
        <p:spPr>
          <a:xfrm>
            <a:off x="6519483" y="6172200"/>
            <a:ext cx="1252917" cy="400110"/>
          </a:xfrm>
          <a:prstGeom prst="rect">
            <a:avLst/>
          </a:prstGeom>
          <a:noFill/>
        </p:spPr>
        <p:txBody>
          <a:bodyPr wrap="none" rtlCol="0">
            <a:spAutoFit/>
          </a:bodyPr>
          <a:lstStyle/>
          <a:p>
            <a:r>
              <a:rPr lang="en-US" sz="2000" dirty="0" smtClean="0">
                <a:solidFill>
                  <a:srgbClr val="FF0000"/>
                </a:solidFill>
              </a:rPr>
              <a:t>Answer: D</a:t>
            </a:r>
            <a:endParaRPr lang="en-US" sz="2000" dirty="0">
              <a:solidFill>
                <a:srgbClr val="FF0000"/>
              </a:solidFill>
            </a:endParaRPr>
          </a:p>
        </p:txBody>
      </p:sp>
      <p:grpSp>
        <p:nvGrpSpPr>
          <p:cNvPr id="6" name="Group 5"/>
          <p:cNvGrpSpPr/>
          <p:nvPr/>
        </p:nvGrpSpPr>
        <p:grpSpPr>
          <a:xfrm>
            <a:off x="381000" y="413537"/>
            <a:ext cx="2286000" cy="5987263"/>
            <a:chOff x="381000" y="2286000"/>
            <a:chExt cx="1436974" cy="3763579"/>
          </a:xfrm>
        </p:grpSpPr>
        <p:pic>
          <p:nvPicPr>
            <p:cNvPr id="5" name="Picture 4" descr="Untitled.png"/>
            <p:cNvPicPr>
              <a:picLocks noChangeAspect="1"/>
            </p:cNvPicPr>
            <p:nvPr/>
          </p:nvPicPr>
          <p:blipFill rotWithShape="1">
            <a:blip r:embed="rId6">
              <a:extLst>
                <a:ext uri="{28A0092B-C50C-407E-A947-70E740481C1C}">
                  <a14:useLocalDpi xmlns:a14="http://schemas.microsoft.com/office/drawing/2010/main" val="0"/>
                </a:ext>
              </a:extLst>
            </a:blip>
            <a:srcRect l="18635" t="40373" r="14587" b="9783"/>
            <a:stretch/>
          </p:blipFill>
          <p:spPr>
            <a:xfrm>
              <a:off x="381000" y="2707270"/>
              <a:ext cx="1436974" cy="3342309"/>
            </a:xfrm>
            <a:prstGeom prst="rect">
              <a:avLst/>
            </a:prstGeom>
          </p:spPr>
        </p:pic>
        <p:pic>
          <p:nvPicPr>
            <p:cNvPr id="16" name="Picture 15" descr="Untitled.png"/>
            <p:cNvPicPr>
              <a:picLocks noChangeAspect="1"/>
            </p:cNvPicPr>
            <p:nvPr/>
          </p:nvPicPr>
          <p:blipFill rotWithShape="1">
            <a:blip r:embed="rId6">
              <a:extLst>
                <a:ext uri="{28A0092B-C50C-407E-A947-70E740481C1C}">
                  <a14:useLocalDpi xmlns:a14="http://schemas.microsoft.com/office/drawing/2010/main" val="0"/>
                </a:ext>
              </a:extLst>
            </a:blip>
            <a:srcRect l="18635" t="13100" r="14587" b="79174"/>
            <a:stretch/>
          </p:blipFill>
          <p:spPr>
            <a:xfrm>
              <a:off x="381000" y="2286000"/>
              <a:ext cx="1436974" cy="518058"/>
            </a:xfrm>
            <a:prstGeom prst="rect">
              <a:avLst/>
            </a:prstGeom>
          </p:spPr>
        </p:pic>
      </p:grpSp>
      <p:pic>
        <p:nvPicPr>
          <p:cNvPr id="7" name="Picture 6"/>
          <p:cNvPicPr>
            <a:picLocks noChangeAspect="1"/>
          </p:cNvPicPr>
          <p:nvPr/>
        </p:nvPicPr>
        <p:blipFill>
          <a:blip r:embed="rId7"/>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13559943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761</TotalTime>
  <Words>289</Words>
  <Application>Microsoft Macintosh PowerPoint</Application>
  <PresentationFormat>On-screen Show (4:3)</PresentationFormat>
  <Paragraphs>31</Paragraphs>
  <Slides>3</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5" baseType="lpstr">
      <vt:lpstr>Office Theme</vt:lpstr>
      <vt:lpstr>Bitmap Image</vt:lpstr>
      <vt:lpstr>Clicker Questions for  Energy Skate Park: Basics</vt:lpstr>
      <vt:lpstr>PowerPoint Presentation</vt:lpstr>
      <vt:lpstr>The bar graph shows the energy of the skater. Where could she be on the track?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Matter and Its Classification</dc:title>
  <dc:creator>Nabilah Rontu Carlon</dc:creator>
  <cp:lastModifiedBy>Yuen-ying Carpenter</cp:lastModifiedBy>
  <cp:revision>144</cp:revision>
  <dcterms:created xsi:type="dcterms:W3CDTF">2013-09-05T04:46:21Z</dcterms:created>
  <dcterms:modified xsi:type="dcterms:W3CDTF">2014-11-05T10:51:13Z</dcterms:modified>
</cp:coreProperties>
</file>