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55" r:id="rId2"/>
    <p:sldId id="335" r:id="rId3"/>
    <p:sldId id="352" r:id="rId4"/>
    <p:sldId id="318" r:id="rId5"/>
    <p:sldId id="337" r:id="rId6"/>
    <p:sldId id="353" r:id="rId7"/>
    <p:sldId id="319" r:id="rId8"/>
    <p:sldId id="348" r:id="rId9"/>
    <p:sldId id="354" r:id="rId10"/>
    <p:sldId id="350" r:id="rId11"/>
    <p:sldId id="35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60" autoAdjust="0"/>
  </p:normalViewPr>
  <p:slideViewPr>
    <p:cSldViewPr>
      <p:cViewPr>
        <p:scale>
          <a:sx n="60" d="100"/>
          <a:sy n="60" d="100"/>
        </p:scale>
        <p:origin x="-2936" y="-5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EA664D-DC26-4CE5-8B1D-406EE13E5ECE}" type="datetimeFigureOut">
              <a:rPr lang="en-US" smtClean="0"/>
              <a:pPr/>
              <a:t>11/5/14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CEBF85-7F22-418E-9B9C-A4ECBA93C5BA}" type="slidenum">
              <a:rPr lang="en-US" smtClean="0"/>
              <a:pPr/>
              <a:t>‹#›</a:t>
            </a:fld>
            <a:endParaRPr lang="en-US"/>
          </a:p>
        </p:txBody>
      </p:sp>
    </p:spTree>
    <p:extLst>
      <p:ext uri="{BB962C8B-B14F-4D97-AF65-F5344CB8AC3E}">
        <p14:creationId xmlns:p14="http://schemas.microsoft.com/office/powerpoint/2010/main" val="2150339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7DFF719-1146-324B-B06E-E5B7FD6F8221}" type="datetimeFigureOut">
              <a:rPr lang="en-US" smtClean="0"/>
              <a:pPr/>
              <a:t>11/5/14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72199B1-6320-AC41-A479-CC815008A080}" type="slidenum">
              <a:rPr lang="en-US" smtClean="0"/>
              <a:pPr/>
              <a:t>‹#›</a:t>
            </a:fld>
            <a:endParaRPr lang="en-US"/>
          </a:p>
        </p:txBody>
      </p:sp>
    </p:spTree>
    <p:extLst>
      <p:ext uri="{BB962C8B-B14F-4D97-AF65-F5344CB8AC3E}">
        <p14:creationId xmlns:p14="http://schemas.microsoft.com/office/powerpoint/2010/main" val="10900722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t>Sim</a:t>
            </a:r>
            <a:r>
              <a:rPr lang="en-US" b="1" baseline="0"/>
              <a:t> directions:</a:t>
            </a:r>
            <a:r>
              <a:rPr lang="en-US" b="0" baseline="0"/>
              <a:t> Show students the various features available in the simulation -- use both faucets, add more solid from the salt shaker, evaporate some of the solution – initially without the concentration probe in solution. Comment on changes in solution colour, then use the concentration probe to show how concentration increases or decreases in response to these actions. Use Drink Mix for initial demonstrations as it gives students a real-world connection that they often find more intuitive for building an understanding of terms like dilute and concentrated, and for understanding what impacts concentration. Use sim observations to construct a definition of concentration before asking the following concept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1"/>
              <a:t>Correct answer: </a:t>
            </a:r>
            <a:r>
              <a:rPr lang="en-US" b="0"/>
              <a:t>B</a:t>
            </a:r>
          </a:p>
          <a:p>
            <a:r>
              <a:rPr lang="en-US" b="1"/>
              <a:t>Representative</a:t>
            </a:r>
            <a:r>
              <a:rPr lang="en-US" b="1" baseline="0"/>
              <a:t> </a:t>
            </a:r>
            <a:r>
              <a:rPr lang="en-US" b="1"/>
              <a:t>results from pre-general chemistry:</a:t>
            </a:r>
            <a:r>
              <a:rPr lang="en-US" b="0"/>
              <a:t> 85% correct (remaining</a:t>
            </a:r>
            <a:r>
              <a:rPr lang="en-US" b="0" baseline="0"/>
              <a:t> students evenly distributed among other answers)</a:t>
            </a:r>
            <a:endParaRPr lang="en-US" b="0"/>
          </a:p>
          <a:p>
            <a:r>
              <a:rPr lang="en-US" b="1" baseline="0"/>
              <a:t>Follow-up discussion: </a:t>
            </a:r>
            <a:r>
              <a:rPr lang="en-US" b="0" baseline="0"/>
              <a:t>Use the simulation to demonstrate each of the options given, and discuss as a class. </a:t>
            </a:r>
          </a:p>
          <a:p>
            <a:endParaRPr lang="en-US" b="0" baseline="0"/>
          </a:p>
          <a:p>
            <a:r>
              <a:rPr lang="en-US" b="0" i="1" baseline="0"/>
              <a:t>Note that setting up a specific starting solution is easiest if you create a slightly more concentrated solution and then dilute with water as needed (water faucets have higher precision control), and then drain any excess solution away.</a:t>
            </a:r>
            <a:endParaRPr lang="en-US" b="0" i="1"/>
          </a:p>
        </p:txBody>
      </p:sp>
      <p:sp>
        <p:nvSpPr>
          <p:cNvPr id="4" name="Slide Number Placeholder 3"/>
          <p:cNvSpPr>
            <a:spLocks noGrp="1"/>
          </p:cNvSpPr>
          <p:nvPr>
            <p:ph type="sldNum" sz="quarter" idx="10"/>
          </p:nvPr>
        </p:nvSpPr>
        <p:spPr/>
        <p:txBody>
          <a:bodyPr/>
          <a:lstStyle/>
          <a:p>
            <a:fld id="{172199B1-6320-AC41-A479-CC815008A080}" type="slidenum">
              <a:rPr lang="en-US" smtClean="0"/>
              <a:pPr/>
              <a:t>2</a:t>
            </a:fld>
            <a:endParaRPr lang="en-US"/>
          </a:p>
        </p:txBody>
      </p:sp>
    </p:spTree>
    <p:extLst>
      <p:ext uri="{BB962C8B-B14F-4D97-AF65-F5344CB8AC3E}">
        <p14:creationId xmlns:p14="http://schemas.microsoft.com/office/powerpoint/2010/main" val="412933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a:t>Multi-sim</a:t>
            </a:r>
            <a:r>
              <a:rPr lang="en-US" b="1" baseline="0"/>
              <a:t> question</a:t>
            </a:r>
            <a:r>
              <a:rPr lang="en-US" b="1"/>
              <a:t>:</a:t>
            </a:r>
            <a:r>
              <a:rPr lang="en-US" b="0" baseline="0"/>
              <a:t> </a:t>
            </a:r>
            <a:r>
              <a:rPr lang="en-US" b="0" i="1" baseline="0"/>
              <a:t>Sugar and salt solutions + Concentration</a:t>
            </a:r>
            <a:endParaRPr lang="en-US" b="1" i="1"/>
          </a:p>
          <a:p>
            <a:r>
              <a:rPr lang="en-US" b="1"/>
              <a:t>Correct answer: </a:t>
            </a:r>
            <a:r>
              <a:rPr lang="en-US" b="0"/>
              <a:t>B</a:t>
            </a:r>
          </a:p>
          <a:p>
            <a:r>
              <a:rPr lang="en-US" b="1"/>
              <a:t>Representative</a:t>
            </a:r>
            <a:r>
              <a:rPr lang="en-US" b="1" baseline="0"/>
              <a:t> </a:t>
            </a:r>
            <a:r>
              <a:rPr lang="en-US" b="1"/>
              <a:t>results from pre-general chemistry:</a:t>
            </a:r>
            <a:r>
              <a:rPr lang="en-US" b="0"/>
              <a:t> 66% correct (with</a:t>
            </a:r>
            <a:r>
              <a:rPr lang="en-US" b="0" baseline="0"/>
              <a:t> a roughly even split between the other two options)</a:t>
            </a:r>
          </a:p>
          <a:p>
            <a:r>
              <a:rPr lang="en-US" b="1" baseline="0"/>
              <a:t>Follow-up discussion:</a:t>
            </a:r>
            <a:r>
              <a:rPr lang="en-US" b="0" baseline="0"/>
              <a:t> Ask students how they determined the higher conductivity solution – students have previously asked why this dissociates into 2 Cl</a:t>
            </a:r>
            <a:r>
              <a:rPr lang="en-US" b="0" baseline="30000"/>
              <a:t>-</a:t>
            </a:r>
            <a:r>
              <a:rPr lang="en-US" b="0" baseline="0"/>
              <a:t> instead of 1 Cl</a:t>
            </a:r>
            <a:r>
              <a:rPr lang="en-US" b="0" baseline="-25000"/>
              <a:t>2</a:t>
            </a:r>
            <a:r>
              <a:rPr lang="en-US" b="0" baseline="30000"/>
              <a:t>2-</a:t>
            </a:r>
            <a:r>
              <a:rPr lang="en-US" b="0" baseline="0"/>
              <a:t> since chlorine occurs naturally as Cl</a:t>
            </a:r>
            <a:r>
              <a:rPr lang="en-US" b="0" baseline="-25000"/>
              <a:t>2</a:t>
            </a:r>
            <a:r>
              <a:rPr lang="en-US" b="0" baseline="0"/>
              <a:t>. Other students responded to this query with ideas about ion charges and the absence of charge on molecular Cl</a:t>
            </a:r>
            <a:r>
              <a:rPr lang="en-US" b="0" baseline="-25000"/>
              <a:t>2</a:t>
            </a:r>
            <a:r>
              <a:rPr lang="en-US" b="0" baseline="0"/>
              <a:t> gas.</a:t>
            </a:r>
          </a:p>
          <a:p>
            <a:endParaRPr lang="en-US"/>
          </a:p>
        </p:txBody>
      </p:sp>
      <p:sp>
        <p:nvSpPr>
          <p:cNvPr id="4" name="Slide Number Placeholder 3"/>
          <p:cNvSpPr>
            <a:spLocks noGrp="1"/>
          </p:cNvSpPr>
          <p:nvPr>
            <p:ph type="sldNum" sz="quarter" idx="10"/>
          </p:nvPr>
        </p:nvSpPr>
        <p:spPr/>
        <p:txBody>
          <a:bodyPr/>
          <a:lstStyle/>
          <a:p>
            <a:fld id="{D6C7F746-29CC-654E-8BBE-A11793B5D921}" type="slidenum">
              <a:rPr lang="en-US" smtClean="0"/>
              <a:pPr/>
              <a:t>11</a:t>
            </a:fld>
            <a:endParaRPr lang="en-US"/>
          </a:p>
        </p:txBody>
      </p:sp>
    </p:spTree>
    <p:extLst>
      <p:ext uri="{BB962C8B-B14F-4D97-AF65-F5344CB8AC3E}">
        <p14:creationId xmlns:p14="http://schemas.microsoft.com/office/powerpoint/2010/main" val="201827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Goal: </a:t>
            </a:r>
            <a:r>
              <a:rPr lang="en-US" b="0" baseline="0"/>
              <a:t>Extend students observations of concentration (from the simulation) to the relationship between moles and concentration.</a:t>
            </a:r>
            <a:endParaRPr lang="en-US" b="0"/>
          </a:p>
          <a:p>
            <a:r>
              <a:rPr lang="en-US" b="1"/>
              <a:t>Correct answer: </a:t>
            </a:r>
            <a:r>
              <a:rPr lang="en-US" b="0"/>
              <a:t>C</a:t>
            </a:r>
          </a:p>
          <a:p>
            <a:r>
              <a:rPr lang="en-US" b="1"/>
              <a:t>Representative</a:t>
            </a:r>
            <a:r>
              <a:rPr lang="en-US" b="1" baseline="0"/>
              <a:t> </a:t>
            </a:r>
            <a:r>
              <a:rPr lang="en-US" b="1"/>
              <a:t>results from pre-general chemistry:</a:t>
            </a:r>
            <a:r>
              <a:rPr lang="en-US" b="0"/>
              <a:t> 62% correct (21%</a:t>
            </a:r>
            <a:r>
              <a:rPr lang="en-US" b="0" baseline="0"/>
              <a:t> selected D)</a:t>
            </a:r>
            <a:endParaRPr lang="en-US" b="0"/>
          </a:p>
          <a:p>
            <a:r>
              <a:rPr lang="en-US" b="1" baseline="0"/>
              <a:t>Follow-up discussion:</a:t>
            </a:r>
            <a:r>
              <a:rPr lang="en-US" b="0" baseline="0"/>
              <a:t> Summarize the observations, and ask the class the effect of each these actions on concentration, in parallel.</a:t>
            </a:r>
            <a:endParaRPr lang="en-US" b="0"/>
          </a:p>
        </p:txBody>
      </p:sp>
      <p:sp>
        <p:nvSpPr>
          <p:cNvPr id="4" name="Slide Number Placeholder 3"/>
          <p:cNvSpPr>
            <a:spLocks noGrp="1"/>
          </p:cNvSpPr>
          <p:nvPr>
            <p:ph type="sldNum" sz="quarter" idx="10"/>
          </p:nvPr>
        </p:nvSpPr>
        <p:spPr/>
        <p:txBody>
          <a:bodyPr/>
          <a:lstStyle/>
          <a:p>
            <a:fld id="{172199B1-6320-AC41-A479-CC815008A080}" type="slidenum">
              <a:rPr lang="en-US" smtClean="0"/>
              <a:pPr/>
              <a:t>3</a:t>
            </a:fld>
            <a:endParaRPr lang="en-US"/>
          </a:p>
        </p:txBody>
      </p:sp>
    </p:spTree>
    <p:extLst>
      <p:ext uri="{BB962C8B-B14F-4D97-AF65-F5344CB8AC3E}">
        <p14:creationId xmlns:p14="http://schemas.microsoft.com/office/powerpoint/2010/main" val="412933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Correct answer: </a:t>
            </a:r>
            <a:r>
              <a:rPr lang="en-US" b="0"/>
              <a:t>E</a:t>
            </a:r>
          </a:p>
          <a:p>
            <a:r>
              <a:rPr lang="en-US" b="1"/>
              <a:t>Representative</a:t>
            </a:r>
            <a:r>
              <a:rPr lang="en-US" b="1" baseline="0"/>
              <a:t> </a:t>
            </a:r>
            <a:r>
              <a:rPr lang="en-US" b="1"/>
              <a:t>results from pre-general chemistry:</a:t>
            </a:r>
            <a:r>
              <a:rPr lang="en-US" b="0"/>
              <a:t> 86-89% correct (remaining</a:t>
            </a:r>
            <a:r>
              <a:rPr lang="en-US" b="0" baseline="0"/>
              <a:t> students evenly distributed between other answers)</a:t>
            </a:r>
            <a:endParaRPr lang="en-US" b="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2199B1-6320-AC41-A479-CC815008A080}" type="slidenum">
              <a:rPr lang="en-US" smtClean="0"/>
              <a:pPr/>
              <a:t>4</a:t>
            </a:fld>
            <a:endParaRPr lang="en-US"/>
          </a:p>
        </p:txBody>
      </p:sp>
    </p:spTree>
    <p:extLst>
      <p:ext uri="{BB962C8B-B14F-4D97-AF65-F5344CB8AC3E}">
        <p14:creationId xmlns:p14="http://schemas.microsoft.com/office/powerpoint/2010/main" val="43943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Goal: </a:t>
            </a:r>
            <a:r>
              <a:rPr lang="en-US" b="0" baseline="0"/>
              <a:t>Have students begin to think about concentration quantitatively</a:t>
            </a:r>
            <a:endParaRPr lang="en-US" b="0"/>
          </a:p>
          <a:p>
            <a:r>
              <a:rPr lang="en-US" b="1"/>
              <a:t>Correct answer: </a:t>
            </a:r>
            <a:r>
              <a:rPr lang="en-US" b="0"/>
              <a:t>C</a:t>
            </a:r>
          </a:p>
          <a:p>
            <a:r>
              <a:rPr lang="en-US" b="1"/>
              <a:t>Representative</a:t>
            </a:r>
            <a:r>
              <a:rPr lang="en-US" b="1" baseline="0"/>
              <a:t> </a:t>
            </a:r>
            <a:r>
              <a:rPr lang="en-US" b="1"/>
              <a:t>results from pre-general chemistry:</a:t>
            </a:r>
            <a:r>
              <a:rPr lang="en-US" b="0"/>
              <a:t> 63% correct (B and C are popular alternate answers</a:t>
            </a:r>
            <a:r>
              <a:rPr lang="en-US" b="0" baseline="0"/>
              <a:t>)</a:t>
            </a:r>
            <a:endParaRPr lang="en-US" b="0"/>
          </a:p>
          <a:p>
            <a:r>
              <a:rPr lang="en-US" b="1" baseline="0"/>
              <a:t>Follow-up discussion:</a:t>
            </a:r>
            <a:r>
              <a:rPr lang="en-US" b="0" baseline="0"/>
              <a:t> Ask students how many moles are in the beaker, and how they figured that out. Ask students to discuss with their peers, and offer the suggestion of thinking about how many moles would be in 1L of this same solution.</a:t>
            </a:r>
            <a:endParaRPr lang="en-US" b="0"/>
          </a:p>
          <a:p>
            <a:pPr defTabSz="46588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6BB57C3-CADA-6E4C-A25C-E6F42B503F76}" type="slidenum">
              <a:rPr lang="en-US" smtClean="0"/>
              <a:pPr/>
              <a:t>5</a:t>
            </a:fld>
            <a:endParaRPr lang="en-US"/>
          </a:p>
        </p:txBody>
      </p:sp>
    </p:spTree>
    <p:extLst>
      <p:ext uri="{BB962C8B-B14F-4D97-AF65-F5344CB8AC3E}">
        <p14:creationId xmlns:p14="http://schemas.microsoft.com/office/powerpoint/2010/main" val="193998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Goal: </a:t>
            </a:r>
            <a:r>
              <a:rPr lang="en-US" b="0" baseline="0"/>
              <a:t>Introduce dilution (in this case of stock solutions) with simple numbers to promote proportional reasoning prior to calculation.</a:t>
            </a:r>
            <a:endParaRPr lang="en-US" b="0"/>
          </a:p>
          <a:p>
            <a:r>
              <a:rPr lang="en-US" b="1"/>
              <a:t>Correct answer: </a:t>
            </a:r>
            <a:r>
              <a:rPr lang="en-US" b="0"/>
              <a:t>B</a:t>
            </a:r>
          </a:p>
          <a:p>
            <a:r>
              <a:rPr lang="en-US" b="1" baseline="0"/>
              <a:t>Follow-up discussion:</a:t>
            </a:r>
            <a:r>
              <a:rPr lang="en-US" b="0" baseline="0"/>
              <a:t> Discuss whether a calculator is needed to solve this problem, and how students approached the question.</a:t>
            </a:r>
            <a:endParaRPr lang="en-US" b="0"/>
          </a:p>
        </p:txBody>
      </p:sp>
      <p:sp>
        <p:nvSpPr>
          <p:cNvPr id="4" name="Slide Number Placeholder 3"/>
          <p:cNvSpPr>
            <a:spLocks noGrp="1"/>
          </p:cNvSpPr>
          <p:nvPr>
            <p:ph type="sldNum" sz="quarter" idx="10"/>
          </p:nvPr>
        </p:nvSpPr>
        <p:spPr/>
        <p:txBody>
          <a:bodyPr/>
          <a:lstStyle/>
          <a:p>
            <a:fld id="{172199B1-6320-AC41-A479-CC815008A080}" type="slidenum">
              <a:rPr lang="en-US" smtClean="0"/>
              <a:pPr/>
              <a:t>6</a:t>
            </a:fld>
            <a:endParaRPr lang="en-US"/>
          </a:p>
        </p:txBody>
      </p:sp>
    </p:spTree>
    <p:extLst>
      <p:ext uri="{BB962C8B-B14F-4D97-AF65-F5344CB8AC3E}">
        <p14:creationId xmlns:p14="http://schemas.microsoft.com/office/powerpoint/2010/main" val="160000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1" u="none" baseline="0" dirty="0"/>
              <a:t>A computation-based dilution problem</a:t>
            </a:r>
            <a:endParaRPr lang="en-US" b="1" i="1" u="none" dirty="0"/>
          </a:p>
          <a:p>
            <a:r>
              <a:rPr lang="en-US" b="1" dirty="0"/>
              <a:t>Correct answer: </a:t>
            </a:r>
            <a:r>
              <a:rPr lang="en-US" b="0" dirty="0"/>
              <a:t>D</a:t>
            </a:r>
          </a:p>
          <a:p>
            <a:r>
              <a:rPr lang="en-US" b="1" dirty="0"/>
              <a:t>Representative</a:t>
            </a:r>
            <a:r>
              <a:rPr lang="en-US" b="1" baseline="0" dirty="0"/>
              <a:t> </a:t>
            </a:r>
            <a:r>
              <a:rPr lang="en-US" b="1" dirty="0"/>
              <a:t>results from pre-general chemistry:</a:t>
            </a:r>
            <a:r>
              <a:rPr lang="en-US" b="0" dirty="0"/>
              <a:t> 81% correct (C is the next most popular answer</a:t>
            </a:r>
            <a:r>
              <a:rPr lang="en-US" b="0" baseline="0" dirty="0"/>
              <a:t> at 10% student responses)</a:t>
            </a:r>
            <a:endParaRPr lang="en-US" b="0" dirty="0"/>
          </a:p>
        </p:txBody>
      </p:sp>
      <p:sp>
        <p:nvSpPr>
          <p:cNvPr id="4" name="Slide Number Placeholder 3"/>
          <p:cNvSpPr>
            <a:spLocks noGrp="1"/>
          </p:cNvSpPr>
          <p:nvPr>
            <p:ph type="sldNum" sz="quarter" idx="10"/>
          </p:nvPr>
        </p:nvSpPr>
        <p:spPr/>
        <p:txBody>
          <a:bodyPr/>
          <a:lstStyle/>
          <a:p>
            <a:fld id="{172199B1-6320-AC41-A479-CC815008A080}" type="slidenum">
              <a:rPr lang="en-US" smtClean="0"/>
              <a:pPr/>
              <a:t>7</a:t>
            </a:fld>
            <a:endParaRPr lang="en-US"/>
          </a:p>
        </p:txBody>
      </p:sp>
    </p:spTree>
    <p:extLst>
      <p:ext uri="{BB962C8B-B14F-4D97-AF65-F5344CB8AC3E}">
        <p14:creationId xmlns:p14="http://schemas.microsoft.com/office/powerpoint/2010/main" val="160000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t>Multi-sim question:</a:t>
            </a:r>
            <a:r>
              <a:rPr lang="en-US" b="0" baseline="0"/>
              <a:t> </a:t>
            </a:r>
            <a:r>
              <a:rPr lang="en-US" b="0" i="1" baseline="0"/>
              <a:t>Sugar and salt solutions + Concentration</a:t>
            </a:r>
            <a:endParaRPr lang="en-US" b="1" baseline="0"/>
          </a:p>
          <a:p>
            <a:r>
              <a:rPr lang="en-US" b="1" baseline="0"/>
              <a:t>Goal: </a:t>
            </a:r>
            <a:r>
              <a:rPr lang="en-US" b="0" baseline="0"/>
              <a:t>The following four questions extend students’ conception of concentration to ion concentrations.</a:t>
            </a:r>
            <a:endParaRPr lang="en-US" b="0"/>
          </a:p>
          <a:p>
            <a:r>
              <a:rPr lang="en-US" b="1"/>
              <a:t>Correct answer: </a:t>
            </a:r>
            <a:r>
              <a:rPr lang="en-US" b="0"/>
              <a:t>B</a:t>
            </a:r>
          </a:p>
          <a:p>
            <a:r>
              <a:rPr lang="en-US" b="1"/>
              <a:t>Representative</a:t>
            </a:r>
            <a:r>
              <a:rPr lang="en-US" b="1" baseline="0"/>
              <a:t> </a:t>
            </a:r>
            <a:r>
              <a:rPr lang="en-US" b="1"/>
              <a:t>results from pre-general chemistry:</a:t>
            </a:r>
            <a:r>
              <a:rPr lang="en-US" b="0"/>
              <a:t> 55% </a:t>
            </a:r>
            <a:r>
              <a:rPr lang="en-US" b="0" baseline="0"/>
              <a:t>A and 37% B</a:t>
            </a:r>
            <a:endParaRPr lang="en-US" b="0"/>
          </a:p>
          <a:p>
            <a:r>
              <a:rPr lang="en-US" b="1" baseline="0"/>
              <a:t>Follow-up discussion: </a:t>
            </a:r>
            <a:r>
              <a:rPr lang="en-US" b="0" baseline="0"/>
              <a:t>Review the nature of ionic compounds using the </a:t>
            </a:r>
            <a:r>
              <a:rPr lang="en-US" b="0" i="1" baseline="0"/>
              <a:t>Sugar and Salt Solutions</a:t>
            </a:r>
            <a:r>
              <a:rPr lang="en-US" b="0" baseline="0"/>
              <a:t> simulation (Micro tab) to demonstrate the ratio of sodium to chloride ions. Use the pause/play feature to count ions in the solid, and count the ions in solution, to show that the total number of ions is the same. Highlight the ion concentration shown on the graph. Ask students to discuss how many moles of sodium ions are in one mole of NaCl, and then relate this to concentration.</a:t>
            </a:r>
            <a:endParaRPr lang="en-US" b="0"/>
          </a:p>
          <a:p>
            <a:endParaRPr lang="en-US"/>
          </a:p>
        </p:txBody>
      </p:sp>
      <p:sp>
        <p:nvSpPr>
          <p:cNvPr id="4" name="Slide Number Placeholder 3"/>
          <p:cNvSpPr>
            <a:spLocks noGrp="1"/>
          </p:cNvSpPr>
          <p:nvPr>
            <p:ph type="sldNum" sz="quarter" idx="10"/>
          </p:nvPr>
        </p:nvSpPr>
        <p:spPr/>
        <p:txBody>
          <a:bodyPr/>
          <a:lstStyle/>
          <a:p>
            <a:fld id="{172199B1-6320-AC41-A479-CC815008A080}" type="slidenum">
              <a:rPr lang="en-US" smtClean="0"/>
              <a:pPr/>
              <a:t>8</a:t>
            </a:fld>
            <a:endParaRPr lang="en-US"/>
          </a:p>
        </p:txBody>
      </p:sp>
    </p:spTree>
    <p:extLst>
      <p:ext uri="{BB962C8B-B14F-4D97-AF65-F5344CB8AC3E}">
        <p14:creationId xmlns:p14="http://schemas.microsoft.com/office/powerpoint/2010/main" val="39095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Multi-sim question:</a:t>
            </a:r>
            <a:r>
              <a:rPr lang="en-US" b="0" baseline="0"/>
              <a:t> </a:t>
            </a:r>
            <a:r>
              <a:rPr lang="en-US" b="0" i="1" baseline="0"/>
              <a:t>Sugar and salt solutions + Concentration</a:t>
            </a:r>
            <a:endParaRPr lang="en-US" b="0" i="1"/>
          </a:p>
          <a:p>
            <a:r>
              <a:rPr lang="en-US" b="1"/>
              <a:t>Correct answer: </a:t>
            </a:r>
            <a:r>
              <a:rPr lang="en-US" b="0"/>
              <a:t>D</a:t>
            </a:r>
          </a:p>
          <a:p>
            <a:r>
              <a:rPr lang="en-US" b="1"/>
              <a:t>Representative</a:t>
            </a:r>
            <a:r>
              <a:rPr lang="en-US" b="1" baseline="0"/>
              <a:t> </a:t>
            </a:r>
            <a:r>
              <a:rPr lang="en-US" b="1"/>
              <a:t>results from pre-general chemistry (on</a:t>
            </a:r>
            <a:r>
              <a:rPr lang="en-US" b="1" baseline="0"/>
              <a:t> first poll)</a:t>
            </a:r>
            <a:r>
              <a:rPr lang="en-US" b="1"/>
              <a:t>:</a:t>
            </a:r>
            <a:r>
              <a:rPr lang="en-US" b="0"/>
              <a:t> Votes</a:t>
            </a:r>
            <a:r>
              <a:rPr lang="en-US" b="0" baseline="0"/>
              <a:t> r</a:t>
            </a:r>
            <a:r>
              <a:rPr lang="en-US" b="0"/>
              <a:t>oughly even split between A, B, and D</a:t>
            </a:r>
          </a:p>
          <a:p>
            <a:r>
              <a:rPr lang="en-US" b="1" baseline="0"/>
              <a:t>Follow-up discussion: </a:t>
            </a:r>
            <a:r>
              <a:rPr lang="en-US" b="0" baseline="0"/>
              <a:t>Ask students what the component ions are in CaCl</a:t>
            </a:r>
            <a:r>
              <a:rPr lang="en-US" b="0" baseline="-25000"/>
              <a:t>2</a:t>
            </a:r>
            <a:r>
              <a:rPr lang="en-US" b="0" baseline="0"/>
              <a:t>, confirming that the anion is chloride, not Cl</a:t>
            </a:r>
            <a:r>
              <a:rPr lang="en-US" b="0" baseline="-25000"/>
              <a:t>2</a:t>
            </a:r>
            <a:r>
              <a:rPr lang="en-US" b="0" baseline="0"/>
              <a:t>.</a:t>
            </a:r>
            <a:r>
              <a:rPr lang="en-US" b="1" baseline="0"/>
              <a:t> </a:t>
            </a:r>
            <a:r>
              <a:rPr lang="en-US" b="0" baseline="0"/>
              <a:t>Use the </a:t>
            </a:r>
            <a:r>
              <a:rPr lang="en-US" b="0" i="1" baseline="0"/>
              <a:t>Sugar and Salt Solutions</a:t>
            </a:r>
            <a:r>
              <a:rPr lang="en-US" b="0" baseline="0"/>
              <a:t> simulation (Micro tab) to demonstrate the ratio of calcium to chloride ions. Use the pause/play feature to count ions in the solid, and count the ions in solution, to show that the total number of ions is the same. Highlight the ion concentrations shown on the graph, where chloride is roughly double that of calcium.</a:t>
            </a:r>
            <a:endParaRPr lang="en-US" b="0"/>
          </a:p>
          <a:p>
            <a:pPr marL="0" marR="0" indent="0" algn="l" defTabSz="457200" rtl="0" eaLnBrk="1" fontAlgn="auto" latinLnBrk="0" hangingPunct="1">
              <a:lnSpc>
                <a:spcPct val="100000"/>
              </a:lnSpc>
              <a:spcBef>
                <a:spcPts val="0"/>
              </a:spcBef>
              <a:spcAft>
                <a:spcPts val="0"/>
              </a:spcAft>
              <a:buClrTx/>
              <a:buSzTx/>
              <a:buFontTx/>
              <a:buNone/>
              <a:tabLst/>
              <a:defRPr/>
            </a:pPr>
            <a:r>
              <a:rPr lang="en-US" b="1"/>
              <a:t>Representative</a:t>
            </a:r>
            <a:r>
              <a:rPr lang="en-US" b="1" baseline="0"/>
              <a:t> </a:t>
            </a:r>
            <a:r>
              <a:rPr lang="en-US" b="1"/>
              <a:t>results from pre-general chemistry (on</a:t>
            </a:r>
            <a:r>
              <a:rPr lang="en-US" b="1" baseline="0"/>
              <a:t> second poll, following peer discussion)</a:t>
            </a:r>
            <a:r>
              <a:rPr lang="en-US" b="1"/>
              <a:t>:</a:t>
            </a:r>
            <a:r>
              <a:rPr lang="en-US" b="0"/>
              <a:t> 83% correct</a:t>
            </a:r>
          </a:p>
          <a:p>
            <a:endParaRPr lang="en-US"/>
          </a:p>
        </p:txBody>
      </p:sp>
      <p:sp>
        <p:nvSpPr>
          <p:cNvPr id="4" name="Slide Number Placeholder 3"/>
          <p:cNvSpPr>
            <a:spLocks noGrp="1"/>
          </p:cNvSpPr>
          <p:nvPr>
            <p:ph type="sldNum" sz="quarter" idx="10"/>
          </p:nvPr>
        </p:nvSpPr>
        <p:spPr/>
        <p:txBody>
          <a:bodyPr/>
          <a:lstStyle/>
          <a:p>
            <a:fld id="{172199B1-6320-AC41-A479-CC815008A080}" type="slidenum">
              <a:rPr lang="en-US" smtClean="0"/>
              <a:pPr/>
              <a:t>9</a:t>
            </a:fld>
            <a:endParaRPr lang="en-US"/>
          </a:p>
        </p:txBody>
      </p:sp>
    </p:spTree>
    <p:extLst>
      <p:ext uri="{BB962C8B-B14F-4D97-AF65-F5344CB8AC3E}">
        <p14:creationId xmlns:p14="http://schemas.microsoft.com/office/powerpoint/2010/main" val="347510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Multi-sim question:</a:t>
            </a:r>
            <a:r>
              <a:rPr lang="en-US" b="0" baseline="0"/>
              <a:t> </a:t>
            </a:r>
            <a:r>
              <a:rPr lang="en-US" b="0" i="1" baseline="0"/>
              <a:t>Sugar and salt solutions + Concentration</a:t>
            </a:r>
            <a:endParaRPr lang="en-US" b="0" i="1"/>
          </a:p>
          <a:p>
            <a:r>
              <a:rPr lang="en-US" b="1"/>
              <a:t>Correct answer: </a:t>
            </a:r>
            <a:r>
              <a:rPr lang="en-US" b="0"/>
              <a:t>B</a:t>
            </a:r>
          </a:p>
          <a:p>
            <a:r>
              <a:rPr lang="en-US" b="1"/>
              <a:t>Representative</a:t>
            </a:r>
            <a:r>
              <a:rPr lang="en-US" b="1" baseline="0"/>
              <a:t> </a:t>
            </a:r>
            <a:r>
              <a:rPr lang="en-US" b="1"/>
              <a:t>results from pre-general chemistry: </a:t>
            </a:r>
            <a:r>
              <a:rPr lang="en-US" b="0"/>
              <a:t>91% correct</a:t>
            </a:r>
          </a:p>
          <a:p>
            <a:r>
              <a:rPr lang="en-US" b="1" baseline="0"/>
              <a:t>Follow-up discussion: </a:t>
            </a:r>
            <a:r>
              <a:rPr lang="en-US" b="0" baseline="0"/>
              <a:t>Ask students about the concentration of each ion and discuss how conductivity is impacted by ion concentration</a:t>
            </a:r>
          </a:p>
          <a:p>
            <a:endParaRPr lang="en-US"/>
          </a:p>
        </p:txBody>
      </p:sp>
      <p:sp>
        <p:nvSpPr>
          <p:cNvPr id="4" name="Slide Number Placeholder 3"/>
          <p:cNvSpPr>
            <a:spLocks noGrp="1"/>
          </p:cNvSpPr>
          <p:nvPr>
            <p:ph type="sldNum" sz="quarter" idx="10"/>
          </p:nvPr>
        </p:nvSpPr>
        <p:spPr/>
        <p:txBody>
          <a:bodyPr/>
          <a:lstStyle/>
          <a:p>
            <a:fld id="{D6C7F746-29CC-654E-8BBE-A11793B5D921}" type="slidenum">
              <a:rPr lang="en-US" smtClean="0"/>
              <a:pPr/>
              <a:t>10</a:t>
            </a:fld>
            <a:endParaRPr lang="en-US"/>
          </a:p>
        </p:txBody>
      </p:sp>
    </p:spTree>
    <p:extLst>
      <p:ext uri="{BB962C8B-B14F-4D97-AF65-F5344CB8AC3E}">
        <p14:creationId xmlns:p14="http://schemas.microsoft.com/office/powerpoint/2010/main" val="26189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CA" smtClean="0"/>
              <a:t>10/10/14</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181330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10/10/14</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14387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10/10/14</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102439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CA" smtClean="0"/>
              <a:t>10/10/14</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2341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CA" smtClean="0"/>
              <a:t>10/10/14</a:t>
            </a:r>
            <a:endParaRPr lang="en-US"/>
          </a:p>
        </p:txBody>
      </p:sp>
      <p:sp>
        <p:nvSpPr>
          <p:cNvPr id="5" name="Footer Placeholder 4"/>
          <p:cNvSpPr>
            <a:spLocks noGrp="1"/>
          </p:cNvSpPr>
          <p:nvPr>
            <p:ph type="ftr" sz="quarter" idx="11"/>
          </p:nvPr>
        </p:nvSpPr>
        <p:spPr/>
        <p:txBody>
          <a:bodyPr/>
          <a:lstStyle/>
          <a:p>
            <a:r>
              <a:rPr lang="pt-BR" smtClean="0"/>
              <a:t>Chem 1021 Fall 2014</a:t>
            </a:r>
            <a:endParaRPr lang="en-US"/>
          </a:p>
        </p:txBody>
      </p:sp>
      <p:sp>
        <p:nvSpPr>
          <p:cNvPr id="6" name="Slide Number Placeholder 5"/>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28083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CA" smtClean="0"/>
              <a:t>10/10/14</a:t>
            </a:r>
            <a:endParaRPr lang="en-US"/>
          </a:p>
        </p:txBody>
      </p:sp>
      <p:sp>
        <p:nvSpPr>
          <p:cNvPr id="6" name="Footer Placeholder 5"/>
          <p:cNvSpPr>
            <a:spLocks noGrp="1"/>
          </p:cNvSpPr>
          <p:nvPr>
            <p:ph type="ftr" sz="quarter" idx="11"/>
          </p:nvPr>
        </p:nvSpPr>
        <p:spPr/>
        <p:txBody>
          <a:bodyPr/>
          <a:lstStyle/>
          <a:p>
            <a:r>
              <a:rPr lang="pt-BR" smtClean="0"/>
              <a:t>Chem 1021 Fall 2014</a:t>
            </a:r>
            <a:endParaRPr lang="en-US"/>
          </a:p>
        </p:txBody>
      </p:sp>
      <p:sp>
        <p:nvSpPr>
          <p:cNvPr id="7" name="Slide Number Placeholder 6"/>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247460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CA" smtClean="0"/>
              <a:t>10/10/14</a:t>
            </a:r>
            <a:endParaRPr lang="en-US"/>
          </a:p>
        </p:txBody>
      </p:sp>
      <p:sp>
        <p:nvSpPr>
          <p:cNvPr id="8" name="Footer Placeholder 7"/>
          <p:cNvSpPr>
            <a:spLocks noGrp="1"/>
          </p:cNvSpPr>
          <p:nvPr>
            <p:ph type="ftr" sz="quarter" idx="11"/>
          </p:nvPr>
        </p:nvSpPr>
        <p:spPr/>
        <p:txBody>
          <a:bodyPr/>
          <a:lstStyle/>
          <a:p>
            <a:r>
              <a:rPr lang="pt-BR" smtClean="0"/>
              <a:t>Chem 1021 Fall 2014</a:t>
            </a:r>
            <a:endParaRPr lang="en-US"/>
          </a:p>
        </p:txBody>
      </p:sp>
      <p:sp>
        <p:nvSpPr>
          <p:cNvPr id="9" name="Slide Number Placeholder 8"/>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81263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CA" smtClean="0"/>
              <a:t>10/10/14</a:t>
            </a:r>
            <a:endParaRPr lang="en-US"/>
          </a:p>
        </p:txBody>
      </p:sp>
      <p:sp>
        <p:nvSpPr>
          <p:cNvPr id="4" name="Footer Placeholder 3"/>
          <p:cNvSpPr>
            <a:spLocks noGrp="1"/>
          </p:cNvSpPr>
          <p:nvPr>
            <p:ph type="ftr" sz="quarter" idx="11"/>
          </p:nvPr>
        </p:nvSpPr>
        <p:spPr/>
        <p:txBody>
          <a:bodyPr/>
          <a:lstStyle/>
          <a:p>
            <a:r>
              <a:rPr lang="pt-BR" smtClean="0"/>
              <a:t>Chem 1021 Fall 2014</a:t>
            </a:r>
            <a:endParaRPr lang="en-US"/>
          </a:p>
        </p:txBody>
      </p:sp>
      <p:sp>
        <p:nvSpPr>
          <p:cNvPr id="5" name="Slide Number Placeholder 4"/>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26068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smtClean="0"/>
              <a:t>10/10/14</a:t>
            </a:r>
            <a:endParaRPr lang="en-US"/>
          </a:p>
        </p:txBody>
      </p:sp>
      <p:sp>
        <p:nvSpPr>
          <p:cNvPr id="3" name="Footer Placeholder 2"/>
          <p:cNvSpPr>
            <a:spLocks noGrp="1"/>
          </p:cNvSpPr>
          <p:nvPr>
            <p:ph type="ftr" sz="quarter" idx="11"/>
          </p:nvPr>
        </p:nvSpPr>
        <p:spPr/>
        <p:txBody>
          <a:bodyPr/>
          <a:lstStyle/>
          <a:p>
            <a:r>
              <a:rPr lang="pt-BR" smtClean="0"/>
              <a:t>Chem 1021 Fall 2014</a:t>
            </a:r>
            <a:endParaRPr lang="en-US"/>
          </a:p>
        </p:txBody>
      </p:sp>
      <p:sp>
        <p:nvSpPr>
          <p:cNvPr id="4" name="Slide Number Placeholder 3"/>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86786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CA" smtClean="0"/>
              <a:t>10/10/14</a:t>
            </a:r>
            <a:endParaRPr lang="en-US"/>
          </a:p>
        </p:txBody>
      </p:sp>
      <p:sp>
        <p:nvSpPr>
          <p:cNvPr id="6" name="Footer Placeholder 5"/>
          <p:cNvSpPr>
            <a:spLocks noGrp="1"/>
          </p:cNvSpPr>
          <p:nvPr>
            <p:ph type="ftr" sz="quarter" idx="11"/>
          </p:nvPr>
        </p:nvSpPr>
        <p:spPr/>
        <p:txBody>
          <a:bodyPr/>
          <a:lstStyle/>
          <a:p>
            <a:r>
              <a:rPr lang="pt-BR" smtClean="0"/>
              <a:t>Chem 1021 Fall 2014</a:t>
            </a:r>
            <a:endParaRPr lang="en-US"/>
          </a:p>
        </p:txBody>
      </p:sp>
      <p:sp>
        <p:nvSpPr>
          <p:cNvPr id="7" name="Slide Number Placeholder 6"/>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394368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CA" smtClean="0"/>
              <a:t>10/10/14</a:t>
            </a:r>
            <a:endParaRPr lang="en-US"/>
          </a:p>
        </p:txBody>
      </p:sp>
      <p:sp>
        <p:nvSpPr>
          <p:cNvPr id="6" name="Footer Placeholder 5"/>
          <p:cNvSpPr>
            <a:spLocks noGrp="1"/>
          </p:cNvSpPr>
          <p:nvPr>
            <p:ph type="ftr" sz="quarter" idx="11"/>
          </p:nvPr>
        </p:nvSpPr>
        <p:spPr/>
        <p:txBody>
          <a:bodyPr/>
          <a:lstStyle/>
          <a:p>
            <a:r>
              <a:rPr lang="pt-BR" smtClean="0"/>
              <a:t>Chem 1021 Fall 2014</a:t>
            </a:r>
            <a:endParaRPr lang="en-US"/>
          </a:p>
        </p:txBody>
      </p:sp>
      <p:sp>
        <p:nvSpPr>
          <p:cNvPr id="7" name="Slide Number Placeholder 6"/>
          <p:cNvSpPr>
            <a:spLocks noGrp="1"/>
          </p:cNvSpPr>
          <p:nvPr>
            <p:ph type="sldNum" sz="quarter" idx="12"/>
          </p:nvPr>
        </p:nvSpPr>
        <p:spPr/>
        <p:txBody>
          <a:bodyPr/>
          <a:lstStyle/>
          <a:p>
            <a:fld id="{9C12BF34-1205-4B78-90EB-15750B0C9557}" type="slidenum">
              <a:rPr lang="en-US" smtClean="0"/>
              <a:pPr/>
              <a:t>‹#›</a:t>
            </a:fld>
            <a:endParaRPr lang="en-US"/>
          </a:p>
        </p:txBody>
      </p:sp>
    </p:spTree>
    <p:extLst>
      <p:ext uri="{BB962C8B-B14F-4D97-AF65-F5344CB8AC3E}">
        <p14:creationId xmlns:p14="http://schemas.microsoft.com/office/powerpoint/2010/main" val="7451042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smtClean="0"/>
              <a:t>10/10/14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Chem 1021 Fall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2BF34-1205-4B78-90EB-15750B0C9557}" type="slidenum">
              <a:rPr lang="en-US" smtClean="0"/>
              <a:pPr/>
              <a:t>‹#›</a:t>
            </a:fld>
            <a:endParaRPr lang="en-US"/>
          </a:p>
        </p:txBody>
      </p:sp>
    </p:spTree>
    <p:extLst>
      <p:ext uri="{BB962C8B-B14F-4D97-AF65-F5344CB8AC3E}">
        <p14:creationId xmlns:p14="http://schemas.microsoft.com/office/powerpoint/2010/main" val="108277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u="none" dirty="0"/>
              <a:t>Clicker Questions for </a:t>
            </a:r>
            <a:br>
              <a:rPr lang="en-US" b="0" u="none" dirty="0"/>
            </a:br>
            <a:r>
              <a:rPr lang="en-US" b="0" i="1" u="none" dirty="0"/>
              <a:t>Concentration</a:t>
            </a:r>
          </a:p>
        </p:txBody>
      </p:sp>
      <p:pic>
        <p:nvPicPr>
          <p:cNvPr id="6" name="Picture 5" descr="PhET_Logo_taglineblack-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352" y="206234"/>
            <a:ext cx="2659529" cy="1249172"/>
          </a:xfrm>
          <a:prstGeom prst="rect">
            <a:avLst/>
          </a:prstGeom>
        </p:spPr>
      </p:pic>
      <p:sp>
        <p:nvSpPr>
          <p:cNvPr id="7" name="Subtitle 4"/>
          <p:cNvSpPr txBox="1">
            <a:spLocks/>
          </p:cNvSpPr>
          <p:nvPr/>
        </p:nvSpPr>
        <p:spPr>
          <a:xfrm>
            <a:off x="457201" y="3942986"/>
            <a:ext cx="8686799" cy="23452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smtClean="0">
                <a:solidFill>
                  <a:schemeClr val="tx1"/>
                </a:solidFill>
              </a:rPr>
              <a:t>AUTHORS:</a:t>
            </a:r>
          </a:p>
          <a:p>
            <a:pPr algn="l"/>
            <a:r>
              <a:rPr lang="en-US" sz="1800" dirty="0" smtClean="0">
                <a:solidFill>
                  <a:schemeClr val="tx1"/>
                </a:solidFill>
              </a:rPr>
              <a:t>Yuen-</a:t>
            </a:r>
            <a:r>
              <a:rPr lang="en-US" sz="1800" dirty="0" err="1" smtClean="0">
                <a:solidFill>
                  <a:schemeClr val="tx1"/>
                </a:solidFill>
              </a:rPr>
              <a:t>ying</a:t>
            </a:r>
            <a:r>
              <a:rPr lang="en-US" sz="1800" dirty="0" smtClean="0">
                <a:solidFill>
                  <a:schemeClr val="tx1"/>
                </a:solidFill>
              </a:rPr>
              <a:t> Carpenter (University of Colorado Boulder) </a:t>
            </a:r>
          </a:p>
          <a:p>
            <a:pPr algn="l"/>
            <a:r>
              <a:rPr lang="en-US" sz="1800" dirty="0" smtClean="0">
                <a:solidFill>
                  <a:schemeClr val="tx1"/>
                </a:solidFill>
              </a:rPr>
              <a:t>Robert Parson (University of Colorado Boulder)</a:t>
            </a:r>
          </a:p>
          <a:p>
            <a:pPr algn="l"/>
            <a:r>
              <a:rPr lang="en-US" sz="1800" dirty="0">
                <a:solidFill>
                  <a:schemeClr val="tx1"/>
                </a:solidFill>
              </a:rPr>
              <a:t>Trish Loeblein (University of Colorado Boulder)</a:t>
            </a:r>
            <a:endParaRPr lang="en-US" sz="1800" dirty="0" smtClean="0">
              <a:solidFill>
                <a:schemeClr val="tx1"/>
              </a:solidFill>
            </a:endParaRPr>
          </a:p>
          <a:p>
            <a:pPr algn="l"/>
            <a:r>
              <a:rPr lang="en-US" sz="1800" b="1" dirty="0" smtClean="0">
                <a:solidFill>
                  <a:schemeClr val="tx1"/>
                </a:solidFill>
              </a:rPr>
              <a:t>COURSE: </a:t>
            </a:r>
          </a:p>
          <a:p>
            <a:pPr algn="l"/>
            <a:r>
              <a:rPr lang="en-US" sz="1800" dirty="0" smtClean="0">
                <a:solidFill>
                  <a:schemeClr val="tx1"/>
                </a:solidFill>
              </a:rPr>
              <a:t>Introductory / Preparatory College Chemistry</a:t>
            </a:r>
          </a:p>
          <a:p>
            <a:pPr algn="l"/>
            <a:r>
              <a:rPr lang="en-US" sz="1800" b="1" dirty="0" smtClean="0">
                <a:solidFill>
                  <a:schemeClr val="tx1"/>
                </a:solidFill>
              </a:rPr>
              <a:t>COPYRIGHT: </a:t>
            </a:r>
            <a:r>
              <a:rPr lang="en-US" sz="1800" dirty="0" smtClean="0">
                <a:solidFill>
                  <a:schemeClr val="tx1"/>
                </a:solidFill>
              </a:rPr>
              <a:t>This work is licensed under a </a:t>
            </a:r>
            <a:r>
              <a:rPr lang="en-US" sz="1800" u="sng" dirty="0" smtClean="0">
                <a:hlinkClick r:id="rId3"/>
              </a:rPr>
              <a:t>Creative Commons Attribution 4.0 International License</a:t>
            </a:r>
            <a:r>
              <a:rPr lang="en-US" sz="1800" dirty="0" smtClean="0"/>
              <a:t>.</a:t>
            </a:r>
          </a:p>
          <a:p>
            <a:pPr algn="l"/>
            <a:endParaRPr lang="en-US" sz="2000" dirty="0" smtClean="0"/>
          </a:p>
          <a:p>
            <a:pPr algn="l"/>
            <a:endParaRPr lang="en-US" sz="2000" dirty="0" smtClean="0"/>
          </a:p>
          <a:p>
            <a:pPr algn="l"/>
            <a:endParaRPr lang="en-US" dirty="0"/>
          </a:p>
        </p:txBody>
      </p:sp>
    </p:spTree>
    <p:extLst>
      <p:ext uri="{BB962C8B-B14F-4D97-AF65-F5344CB8AC3E}">
        <p14:creationId xmlns:p14="http://schemas.microsoft.com/office/powerpoint/2010/main" val="33431247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t>Conductivity pairs</a:t>
            </a:r>
          </a:p>
        </p:txBody>
      </p:sp>
      <p:sp>
        <p:nvSpPr>
          <p:cNvPr id="3" name="Content Placeholder 2"/>
          <p:cNvSpPr>
            <a:spLocks noGrp="1"/>
          </p:cNvSpPr>
          <p:nvPr>
            <p:ph idx="1"/>
          </p:nvPr>
        </p:nvSpPr>
        <p:spPr/>
        <p:txBody>
          <a:bodyPr>
            <a:normAutofit/>
          </a:bodyPr>
          <a:lstStyle/>
          <a:p>
            <a:pPr marL="0" indent="0">
              <a:buNone/>
            </a:pPr>
            <a:r>
              <a:rPr lang="en-US" sz="2800" dirty="0"/>
              <a:t>Which of these solutions will have higher conductivity?</a:t>
            </a:r>
          </a:p>
          <a:p>
            <a:pPr marL="0" indent="0">
              <a:buNone/>
            </a:pPr>
            <a:endParaRPr lang="en-US" sz="2800" dirty="0"/>
          </a:p>
          <a:p>
            <a:pPr marL="0" indent="0">
              <a:buNone/>
            </a:pP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338851320"/>
              </p:ext>
            </p:extLst>
          </p:nvPr>
        </p:nvGraphicFramePr>
        <p:xfrm>
          <a:off x="841375" y="2524124"/>
          <a:ext cx="7397751" cy="3524251"/>
        </p:xfrm>
        <a:graphic>
          <a:graphicData uri="http://schemas.openxmlformats.org/drawingml/2006/table">
            <a:tbl>
              <a:tblPr firstRow="1" bandRow="1">
                <a:tableStyleId>{5C22544A-7EE6-4342-B048-85BDC9FD1C3A}</a:tableStyleId>
              </a:tblPr>
              <a:tblGrid>
                <a:gridCol w="2465917"/>
                <a:gridCol w="2465917"/>
                <a:gridCol w="2465917"/>
              </a:tblGrid>
              <a:tr h="809626">
                <a:tc>
                  <a:txBody>
                    <a:bodyPr/>
                    <a:lstStyle/>
                    <a:p>
                      <a:pPr algn="ctr"/>
                      <a:r>
                        <a:rPr lang="en-US" sz="4000" dirty="0"/>
                        <a:t>A</a:t>
                      </a:r>
                    </a:p>
                  </a:txBody>
                  <a:tcPr anchor="ctr"/>
                </a:tc>
                <a:tc>
                  <a:txBody>
                    <a:bodyPr/>
                    <a:lstStyle/>
                    <a:p>
                      <a:pPr algn="ctr"/>
                      <a:r>
                        <a:rPr lang="en-US" sz="4000"/>
                        <a:t>B</a:t>
                      </a:r>
                    </a:p>
                  </a:txBody>
                  <a:tcPr anchor="ctr"/>
                </a:tc>
                <a:tc>
                  <a:txBody>
                    <a:bodyPr/>
                    <a:lstStyle/>
                    <a:p>
                      <a:pPr algn="ctr"/>
                      <a:r>
                        <a:rPr lang="en-US" sz="4000"/>
                        <a:t>C</a:t>
                      </a:r>
                    </a:p>
                  </a:txBody>
                  <a:tcPr anchor="ctr"/>
                </a:tc>
              </a:tr>
              <a:tr h="2714625">
                <a:tc>
                  <a:txBody>
                    <a:bodyPr/>
                    <a:lstStyle/>
                    <a:p>
                      <a:pPr algn="ctr"/>
                      <a:r>
                        <a:rPr lang="en-US" sz="2800" dirty="0">
                          <a:latin typeface="Cambria" panose="02040503050406030204" pitchFamily="18" charset="0"/>
                          <a:cs typeface="Times New Roman"/>
                        </a:rPr>
                        <a:t>0.1 M </a:t>
                      </a:r>
                      <a:r>
                        <a:rPr lang="en-US" sz="2800" dirty="0" err="1">
                          <a:latin typeface="Cambria" panose="02040503050406030204" pitchFamily="18" charset="0"/>
                          <a:cs typeface="Times New Roman"/>
                        </a:rPr>
                        <a:t>KCl</a:t>
                      </a:r>
                      <a:r>
                        <a:rPr lang="en-US" sz="2800" baseline="-25000" dirty="0">
                          <a:latin typeface="Cambria" panose="02040503050406030204" pitchFamily="18" charset="0"/>
                          <a:cs typeface="Times New Roman"/>
                        </a:rPr>
                        <a:t>(</a:t>
                      </a:r>
                      <a:r>
                        <a:rPr lang="en-US" sz="2800" baseline="-25000" dirty="0" err="1">
                          <a:latin typeface="Cambria" panose="02040503050406030204" pitchFamily="18" charset="0"/>
                          <a:cs typeface="Times New Roman"/>
                        </a:rPr>
                        <a:t>aq</a:t>
                      </a:r>
                      <a:r>
                        <a:rPr lang="en-US" sz="2800" baseline="-25000" dirty="0">
                          <a:latin typeface="Cambria" panose="02040503050406030204" pitchFamily="18" charset="0"/>
                          <a:cs typeface="Times New Roman"/>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latin typeface="Cambria" panose="02040503050406030204" pitchFamily="18" charset="0"/>
                          <a:cs typeface="Times New Roman"/>
                        </a:rPr>
                        <a:t>0.2 M </a:t>
                      </a:r>
                      <a:r>
                        <a:rPr lang="en-US" sz="2800" dirty="0" err="1" smtClean="0">
                          <a:latin typeface="Cambria" panose="02040503050406030204" pitchFamily="18" charset="0"/>
                          <a:cs typeface="Times New Roman"/>
                        </a:rPr>
                        <a:t>KCl</a:t>
                      </a:r>
                      <a:r>
                        <a:rPr lang="en-US" sz="2800" baseline="-25000" dirty="0" smtClean="0">
                          <a:latin typeface="Cambria" panose="02040503050406030204" pitchFamily="18" charset="0"/>
                          <a:cs typeface="Times New Roman"/>
                        </a:rPr>
                        <a:t>(</a:t>
                      </a:r>
                      <a:r>
                        <a:rPr lang="en-US" sz="2800" baseline="-25000" dirty="0" err="1" smtClean="0">
                          <a:latin typeface="Cambria" panose="02040503050406030204" pitchFamily="18" charset="0"/>
                          <a:cs typeface="Times New Roman"/>
                        </a:rPr>
                        <a:t>aq</a:t>
                      </a:r>
                      <a:r>
                        <a:rPr lang="en-US" sz="2800" baseline="-25000" dirty="0" smtClean="0">
                          <a:latin typeface="Cambria" panose="02040503050406030204" pitchFamily="18" charset="0"/>
                          <a:cs typeface="Times New Roman"/>
                        </a:rPr>
                        <a:t>)</a:t>
                      </a:r>
                      <a:endParaRPr lang="en-US" sz="2800" baseline="-25000" dirty="0">
                        <a:latin typeface="Cambria" panose="02040503050406030204" pitchFamily="18" charset="0"/>
                        <a:cs typeface="Times New Roman"/>
                      </a:endParaRPr>
                    </a:p>
                  </a:txBody>
                  <a:tcPr anchor="ctr"/>
                </a:tc>
                <a:tc>
                  <a:txBody>
                    <a:bodyPr/>
                    <a:lstStyle/>
                    <a:p>
                      <a:pPr algn="ctr"/>
                      <a:r>
                        <a:rPr lang="en-US" sz="2800" dirty="0">
                          <a:latin typeface="Cambria" panose="02040503050406030204" pitchFamily="18" charset="0"/>
                          <a:cs typeface="Times New Roman"/>
                        </a:rPr>
                        <a:t>Not enough information</a:t>
                      </a:r>
                    </a:p>
                  </a:txBody>
                  <a:tcPr anchor="ctr"/>
                </a:tc>
              </a:tr>
            </a:tbl>
          </a:graphicData>
        </a:graphic>
      </p:graphicFrame>
      <p:sp>
        <p:nvSpPr>
          <p:cNvPr id="8" name="Rectangle 7"/>
          <p:cNvSpPr/>
          <p:nvPr/>
        </p:nvSpPr>
        <p:spPr>
          <a:xfrm>
            <a:off x="3451886" y="4028418"/>
            <a:ext cx="2202956" cy="1385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45524" y="6122444"/>
            <a:ext cx="8998476" cy="719390"/>
          </a:xfrm>
          <a:prstGeom prst="rect">
            <a:avLst/>
          </a:prstGeom>
        </p:spPr>
      </p:pic>
    </p:spTree>
    <p:extLst>
      <p:ext uri="{BB962C8B-B14F-4D97-AF65-F5344CB8AC3E}">
        <p14:creationId xmlns:p14="http://schemas.microsoft.com/office/powerpoint/2010/main" val="921457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t>Conductivity pairs</a:t>
            </a:r>
          </a:p>
        </p:txBody>
      </p:sp>
      <p:sp>
        <p:nvSpPr>
          <p:cNvPr id="3" name="Content Placeholder 2"/>
          <p:cNvSpPr>
            <a:spLocks noGrp="1"/>
          </p:cNvSpPr>
          <p:nvPr>
            <p:ph idx="1"/>
          </p:nvPr>
        </p:nvSpPr>
        <p:spPr/>
        <p:txBody>
          <a:bodyPr>
            <a:normAutofit/>
          </a:bodyPr>
          <a:lstStyle/>
          <a:p>
            <a:pPr marL="0" indent="0">
              <a:buNone/>
            </a:pPr>
            <a:r>
              <a:rPr lang="en-US" sz="2800" dirty="0"/>
              <a:t>Which of these solutions will have higher conductivity?</a:t>
            </a:r>
          </a:p>
          <a:p>
            <a:pPr marL="0" indent="0">
              <a:buNone/>
            </a:pPr>
            <a:endParaRPr lang="en-US" sz="2800" dirty="0"/>
          </a:p>
          <a:p>
            <a:pPr marL="0" indent="0">
              <a:buNone/>
            </a:pP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481255380"/>
              </p:ext>
            </p:extLst>
          </p:nvPr>
        </p:nvGraphicFramePr>
        <p:xfrm>
          <a:off x="841375" y="2524124"/>
          <a:ext cx="7397751" cy="3524251"/>
        </p:xfrm>
        <a:graphic>
          <a:graphicData uri="http://schemas.openxmlformats.org/drawingml/2006/table">
            <a:tbl>
              <a:tblPr firstRow="1" bandRow="1">
                <a:tableStyleId>{5C22544A-7EE6-4342-B048-85BDC9FD1C3A}</a:tableStyleId>
              </a:tblPr>
              <a:tblGrid>
                <a:gridCol w="2465917"/>
                <a:gridCol w="2465917"/>
                <a:gridCol w="2465917"/>
              </a:tblGrid>
              <a:tr h="809626">
                <a:tc>
                  <a:txBody>
                    <a:bodyPr/>
                    <a:lstStyle/>
                    <a:p>
                      <a:pPr algn="ctr"/>
                      <a:r>
                        <a:rPr lang="en-US" sz="4000" dirty="0"/>
                        <a:t>A</a:t>
                      </a:r>
                    </a:p>
                  </a:txBody>
                  <a:tcPr anchor="ctr"/>
                </a:tc>
                <a:tc>
                  <a:txBody>
                    <a:bodyPr/>
                    <a:lstStyle/>
                    <a:p>
                      <a:pPr algn="ctr"/>
                      <a:r>
                        <a:rPr lang="en-US" sz="4000"/>
                        <a:t>B</a:t>
                      </a:r>
                    </a:p>
                  </a:txBody>
                  <a:tcPr anchor="ctr"/>
                </a:tc>
                <a:tc>
                  <a:txBody>
                    <a:bodyPr/>
                    <a:lstStyle/>
                    <a:p>
                      <a:pPr algn="ctr"/>
                      <a:r>
                        <a:rPr lang="en-US" sz="4000"/>
                        <a:t>C</a:t>
                      </a:r>
                    </a:p>
                  </a:txBody>
                  <a:tcPr anchor="ctr"/>
                </a:tc>
              </a:tr>
              <a:tr h="2714625">
                <a:tc>
                  <a:txBody>
                    <a:bodyPr/>
                    <a:lstStyle/>
                    <a:p>
                      <a:pPr algn="ctr"/>
                      <a:r>
                        <a:rPr lang="en-US" sz="2800" dirty="0">
                          <a:latin typeface="Cambria" panose="02040503050406030204" pitchFamily="18" charset="0"/>
                          <a:cs typeface="Times New Roman"/>
                        </a:rPr>
                        <a:t>0.1 M </a:t>
                      </a:r>
                      <a:r>
                        <a:rPr lang="en-US" sz="2800" dirty="0" err="1">
                          <a:latin typeface="Cambria" panose="02040503050406030204" pitchFamily="18" charset="0"/>
                          <a:cs typeface="Times New Roman"/>
                        </a:rPr>
                        <a:t>KCl</a:t>
                      </a:r>
                      <a:r>
                        <a:rPr lang="en-US" sz="2800" baseline="-25000" dirty="0">
                          <a:latin typeface="Cambria" panose="02040503050406030204" pitchFamily="18" charset="0"/>
                          <a:cs typeface="Times New Roman"/>
                        </a:rPr>
                        <a:t>(</a:t>
                      </a:r>
                      <a:r>
                        <a:rPr lang="en-US" sz="2800" baseline="-25000" dirty="0" err="1">
                          <a:latin typeface="Cambria" panose="02040503050406030204" pitchFamily="18" charset="0"/>
                          <a:cs typeface="Times New Roman"/>
                        </a:rPr>
                        <a:t>aq</a:t>
                      </a:r>
                      <a:r>
                        <a:rPr lang="en-US" sz="2800" baseline="-25000" dirty="0">
                          <a:latin typeface="Cambria" panose="02040503050406030204" pitchFamily="18" charset="0"/>
                          <a:cs typeface="Times New Roman"/>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Cambria" panose="02040503050406030204" pitchFamily="18" charset="0"/>
                          <a:cs typeface="Times New Roman"/>
                        </a:rPr>
                        <a:t>0.1 M CaCl</a:t>
                      </a:r>
                      <a:r>
                        <a:rPr lang="en-US" sz="2800" baseline="-25000" dirty="0">
                          <a:latin typeface="Cambria" panose="02040503050406030204" pitchFamily="18" charset="0"/>
                          <a:cs typeface="Times New Roman"/>
                        </a:rPr>
                        <a:t>2 (</a:t>
                      </a:r>
                      <a:r>
                        <a:rPr lang="en-US" sz="2800" baseline="-25000" dirty="0" err="1">
                          <a:latin typeface="Cambria" panose="02040503050406030204" pitchFamily="18" charset="0"/>
                          <a:cs typeface="Times New Roman"/>
                        </a:rPr>
                        <a:t>aq</a:t>
                      </a:r>
                      <a:r>
                        <a:rPr lang="en-US" sz="2800" baseline="-25000" dirty="0">
                          <a:latin typeface="Times New Roman"/>
                          <a:cs typeface="Times New Roman"/>
                        </a:rPr>
                        <a:t>)</a:t>
                      </a:r>
                    </a:p>
                  </a:txBody>
                  <a:tcPr anchor="ctr"/>
                </a:tc>
                <a:tc>
                  <a:txBody>
                    <a:bodyPr/>
                    <a:lstStyle/>
                    <a:p>
                      <a:pPr algn="ctr"/>
                      <a:r>
                        <a:rPr lang="en-US" sz="2800" dirty="0">
                          <a:latin typeface="Cambria" panose="02040503050406030204" pitchFamily="18" charset="0"/>
                          <a:cs typeface="Times New Roman"/>
                        </a:rPr>
                        <a:t>Not enough information</a:t>
                      </a:r>
                    </a:p>
                  </a:txBody>
                  <a:tcPr anchor="ctr"/>
                </a:tc>
              </a:tr>
            </a:tbl>
          </a:graphicData>
        </a:graphic>
      </p:graphicFrame>
      <p:sp>
        <p:nvSpPr>
          <p:cNvPr id="8" name="Rectangle 7"/>
          <p:cNvSpPr/>
          <p:nvPr/>
        </p:nvSpPr>
        <p:spPr>
          <a:xfrm>
            <a:off x="3315368" y="4028418"/>
            <a:ext cx="2406316" cy="1385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45524" y="6154528"/>
            <a:ext cx="8998476" cy="719390"/>
          </a:xfrm>
          <a:prstGeom prst="rect">
            <a:avLst/>
          </a:prstGeom>
        </p:spPr>
      </p:pic>
    </p:spTree>
    <p:extLst>
      <p:ext uri="{BB962C8B-B14F-4D97-AF65-F5344CB8AC3E}">
        <p14:creationId xmlns:p14="http://schemas.microsoft.com/office/powerpoint/2010/main" val="3677886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977850" cy="1077218"/>
          </a:xfrm>
          <a:prstGeom prst="rect">
            <a:avLst/>
          </a:prstGeom>
        </p:spPr>
        <p:txBody>
          <a:bodyPr wrap="square">
            <a:spAutoFit/>
          </a:bodyPr>
          <a:lstStyle/>
          <a:p>
            <a:r>
              <a:rPr lang="en-US" sz="3200" dirty="0" smtClean="0"/>
              <a:t>Which action(s) will </a:t>
            </a:r>
            <a:r>
              <a:rPr lang="en-US" sz="3200" b="1" dirty="0" smtClean="0"/>
              <a:t>increase</a:t>
            </a:r>
            <a:r>
              <a:rPr lang="en-US" sz="3200" dirty="0" smtClean="0"/>
              <a:t> the </a:t>
            </a:r>
            <a:r>
              <a:rPr lang="en-US" sz="3200" u="sng" dirty="0" smtClean="0"/>
              <a:t>concentration</a:t>
            </a:r>
            <a:r>
              <a:rPr lang="en-US" sz="3200" dirty="0" smtClean="0"/>
              <a:t> of the solution?</a:t>
            </a:r>
            <a:endParaRPr lang="en-US" sz="3200" dirty="0"/>
          </a:p>
        </p:txBody>
      </p:sp>
      <p:sp>
        <p:nvSpPr>
          <p:cNvPr id="7" name="TextBox 6"/>
          <p:cNvSpPr txBox="1"/>
          <p:nvPr/>
        </p:nvSpPr>
        <p:spPr>
          <a:xfrm>
            <a:off x="518944" y="1891605"/>
            <a:ext cx="3595856" cy="1384995"/>
          </a:xfrm>
          <a:prstGeom prst="rect">
            <a:avLst/>
          </a:prstGeom>
          <a:noFill/>
        </p:spPr>
        <p:txBody>
          <a:bodyPr wrap="none" rtlCol="0">
            <a:spAutoFit/>
          </a:bodyPr>
          <a:lstStyle/>
          <a:p>
            <a:pPr marL="571500" indent="-571500">
              <a:buFont typeface="+mj-ea"/>
              <a:buAutoNum type="circleNumDbPlain"/>
            </a:pPr>
            <a:r>
              <a:rPr lang="en-US" sz="2800" dirty="0" smtClean="0"/>
              <a:t>Add more Co(NO</a:t>
            </a:r>
            <a:r>
              <a:rPr lang="en-US" sz="2800" baseline="-25000" dirty="0" smtClean="0"/>
              <a:t>3</a:t>
            </a:r>
            <a:r>
              <a:rPr lang="en-US" sz="2800" dirty="0" smtClean="0"/>
              <a:t>)</a:t>
            </a:r>
            <a:r>
              <a:rPr lang="en-US" sz="2800" baseline="-25000" dirty="0" smtClean="0"/>
              <a:t>2</a:t>
            </a:r>
          </a:p>
          <a:p>
            <a:pPr marL="571500" indent="-571500">
              <a:buFont typeface="+mj-ea"/>
              <a:buAutoNum type="circleNumDbPlain"/>
            </a:pPr>
            <a:r>
              <a:rPr lang="en-US" sz="2800" dirty="0" smtClean="0"/>
              <a:t>Evaporate water</a:t>
            </a:r>
          </a:p>
          <a:p>
            <a:pPr marL="571500" indent="-571500">
              <a:buFont typeface="+mj-ea"/>
              <a:buAutoNum type="circleNumDbPlain"/>
            </a:pPr>
            <a:r>
              <a:rPr lang="en-US" sz="2800" dirty="0" smtClean="0"/>
              <a:t>Drain solution</a:t>
            </a:r>
            <a:endParaRPr lang="en-US" sz="2800" dirty="0"/>
          </a:p>
        </p:txBody>
      </p:sp>
      <p:sp>
        <p:nvSpPr>
          <p:cNvPr id="8" name="TextBox 7"/>
          <p:cNvSpPr txBox="1"/>
          <p:nvPr/>
        </p:nvSpPr>
        <p:spPr>
          <a:xfrm>
            <a:off x="576937" y="3693855"/>
            <a:ext cx="2852063" cy="2554545"/>
          </a:xfrm>
          <a:prstGeom prst="rect">
            <a:avLst/>
          </a:prstGeom>
          <a:noFill/>
        </p:spPr>
        <p:txBody>
          <a:bodyPr wrap="none" rtlCol="0">
            <a:spAutoFit/>
          </a:bodyPr>
          <a:lstStyle/>
          <a:p>
            <a:pPr marL="514350" indent="-514350">
              <a:spcAft>
                <a:spcPts val="600"/>
              </a:spcAft>
              <a:buFont typeface="+mj-lt"/>
              <a:buAutoNum type="alphaUcPeriod"/>
            </a:pPr>
            <a:r>
              <a:rPr lang="en-US" sz="2800" dirty="0" smtClean="0"/>
              <a:t>(1) only</a:t>
            </a:r>
          </a:p>
          <a:p>
            <a:pPr marL="514350" indent="-514350">
              <a:spcAft>
                <a:spcPts val="600"/>
              </a:spcAft>
              <a:buFont typeface="+mj-lt"/>
              <a:buAutoNum type="alphaUcPeriod"/>
            </a:pPr>
            <a:r>
              <a:rPr lang="en-US" sz="2800" dirty="0"/>
              <a:t>(1) and (2)</a:t>
            </a:r>
          </a:p>
          <a:p>
            <a:pPr marL="514350" indent="-514350">
              <a:spcAft>
                <a:spcPts val="600"/>
              </a:spcAft>
              <a:buFont typeface="+mj-lt"/>
              <a:buAutoNum type="alphaUcPeriod"/>
            </a:pPr>
            <a:r>
              <a:rPr lang="en-US" sz="2800" dirty="0" smtClean="0"/>
              <a:t>(2) and (3)</a:t>
            </a:r>
          </a:p>
          <a:p>
            <a:pPr marL="514350" indent="-514350">
              <a:spcAft>
                <a:spcPts val="600"/>
              </a:spcAft>
              <a:buFont typeface="+mj-lt"/>
              <a:buAutoNum type="alphaUcPeriod"/>
            </a:pPr>
            <a:r>
              <a:rPr lang="en-US" sz="2800" dirty="0" smtClean="0"/>
              <a:t>(1) and (3)</a:t>
            </a:r>
          </a:p>
          <a:p>
            <a:pPr marL="514350" indent="-514350">
              <a:spcAft>
                <a:spcPts val="600"/>
              </a:spcAft>
              <a:buFont typeface="+mj-lt"/>
              <a:buAutoNum type="alphaUcPeriod"/>
            </a:pPr>
            <a:r>
              <a:rPr lang="en-US" sz="2800" dirty="0"/>
              <a:t>(1), (2), and (3)</a:t>
            </a:r>
            <a:endParaRPr lang="en-US" sz="2800" dirty="0" smtClean="0"/>
          </a:p>
        </p:txBody>
      </p:sp>
      <p:sp>
        <p:nvSpPr>
          <p:cNvPr id="9" name="Rectangle 8"/>
          <p:cNvSpPr/>
          <p:nvPr/>
        </p:nvSpPr>
        <p:spPr>
          <a:xfrm>
            <a:off x="457200" y="4191000"/>
            <a:ext cx="2667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45524" y="6138610"/>
            <a:ext cx="8998476" cy="719390"/>
          </a:xfrm>
          <a:prstGeom prst="rect">
            <a:avLst/>
          </a:prstGeom>
        </p:spPr>
      </p:pic>
      <p:pic>
        <p:nvPicPr>
          <p:cNvPr id="10" name="Picture 9" descr="Screen Shot 2014-11-04 at 8.04.12 PM.png"/>
          <p:cNvPicPr>
            <a:picLocks noChangeAspect="1"/>
          </p:cNvPicPr>
          <p:nvPr/>
        </p:nvPicPr>
        <p:blipFill rotWithShape="1">
          <a:blip r:embed="rId4" cstate="print">
            <a:extLst>
              <a:ext uri="{28A0092B-C50C-407E-A947-70E740481C1C}">
                <a14:useLocalDpi xmlns:a14="http://schemas.microsoft.com/office/drawing/2010/main" val="0"/>
              </a:ext>
            </a:extLst>
          </a:blip>
          <a:srcRect b="8854"/>
          <a:stretch/>
        </p:blipFill>
        <p:spPr>
          <a:xfrm>
            <a:off x="4174435" y="1905000"/>
            <a:ext cx="4664765" cy="2963333"/>
          </a:xfrm>
          <a:prstGeom prst="rect">
            <a:avLst/>
          </a:prstGeom>
          <a:ln>
            <a:solidFill>
              <a:srgbClr val="000000"/>
            </a:solidFill>
          </a:ln>
        </p:spPr>
      </p:pic>
    </p:spTree>
    <p:extLst>
      <p:ext uri="{BB962C8B-B14F-4D97-AF65-F5344CB8AC3E}">
        <p14:creationId xmlns:p14="http://schemas.microsoft.com/office/powerpoint/2010/main" val="2146805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7977850" cy="1077218"/>
          </a:xfrm>
          <a:prstGeom prst="rect">
            <a:avLst/>
          </a:prstGeom>
        </p:spPr>
        <p:txBody>
          <a:bodyPr wrap="square">
            <a:spAutoFit/>
          </a:bodyPr>
          <a:lstStyle/>
          <a:p>
            <a:r>
              <a:rPr lang="en-US" sz="3200" dirty="0" smtClean="0"/>
              <a:t>Which action(s) will change</a:t>
            </a:r>
            <a:r>
              <a:rPr lang="en-US" sz="3200" b="1" dirty="0" smtClean="0"/>
              <a:t> </a:t>
            </a:r>
            <a:r>
              <a:rPr lang="en-US" sz="3200" dirty="0" smtClean="0"/>
              <a:t>the </a:t>
            </a:r>
          </a:p>
          <a:p>
            <a:r>
              <a:rPr lang="en-US" sz="3200" u="sng" dirty="0" smtClean="0"/>
              <a:t>number of moles of solute</a:t>
            </a:r>
            <a:r>
              <a:rPr lang="en-US" sz="3200" dirty="0" smtClean="0"/>
              <a:t> in the container?</a:t>
            </a:r>
            <a:endParaRPr lang="en-US" sz="3200" dirty="0"/>
          </a:p>
        </p:txBody>
      </p:sp>
      <p:sp>
        <p:nvSpPr>
          <p:cNvPr id="7" name="TextBox 6"/>
          <p:cNvSpPr txBox="1"/>
          <p:nvPr/>
        </p:nvSpPr>
        <p:spPr>
          <a:xfrm>
            <a:off x="518944" y="1891605"/>
            <a:ext cx="3172663" cy="1384995"/>
          </a:xfrm>
          <a:prstGeom prst="rect">
            <a:avLst/>
          </a:prstGeom>
          <a:noFill/>
        </p:spPr>
        <p:txBody>
          <a:bodyPr wrap="none" rtlCol="0">
            <a:spAutoFit/>
          </a:bodyPr>
          <a:lstStyle/>
          <a:p>
            <a:pPr marL="571500" indent="-571500">
              <a:buFont typeface="+mj-ea"/>
              <a:buAutoNum type="circleNumDbPlain"/>
            </a:pPr>
            <a:r>
              <a:rPr lang="en-US" sz="2800" dirty="0" smtClean="0"/>
              <a:t>Add water</a:t>
            </a:r>
            <a:endParaRPr lang="en-US" sz="2800" baseline="-25000" dirty="0" smtClean="0"/>
          </a:p>
          <a:p>
            <a:pPr marL="571500" indent="-571500">
              <a:buFont typeface="+mj-ea"/>
              <a:buAutoNum type="circleNumDbPlain"/>
            </a:pPr>
            <a:r>
              <a:rPr lang="en-US" sz="2800" dirty="0" smtClean="0"/>
              <a:t>Evaporate water</a:t>
            </a:r>
          </a:p>
          <a:p>
            <a:pPr marL="571500" indent="-571500">
              <a:buFont typeface="+mj-ea"/>
              <a:buAutoNum type="circleNumDbPlain"/>
            </a:pPr>
            <a:r>
              <a:rPr lang="en-US" sz="2800" dirty="0" smtClean="0"/>
              <a:t>Drain solution</a:t>
            </a:r>
            <a:endParaRPr lang="en-US" sz="2800" dirty="0"/>
          </a:p>
        </p:txBody>
      </p:sp>
      <p:sp>
        <p:nvSpPr>
          <p:cNvPr id="8" name="TextBox 7"/>
          <p:cNvSpPr txBox="1"/>
          <p:nvPr/>
        </p:nvSpPr>
        <p:spPr>
          <a:xfrm>
            <a:off x="576937" y="3693855"/>
            <a:ext cx="2198038" cy="2554545"/>
          </a:xfrm>
          <a:prstGeom prst="rect">
            <a:avLst/>
          </a:prstGeom>
          <a:noFill/>
        </p:spPr>
        <p:txBody>
          <a:bodyPr wrap="none" rtlCol="0">
            <a:spAutoFit/>
          </a:bodyPr>
          <a:lstStyle/>
          <a:p>
            <a:pPr marL="514350" indent="-514350">
              <a:spcAft>
                <a:spcPts val="600"/>
              </a:spcAft>
              <a:buFont typeface="+mj-lt"/>
              <a:buAutoNum type="alphaUcPeriod"/>
            </a:pPr>
            <a:r>
              <a:rPr lang="en-US" sz="2800" dirty="0" smtClean="0"/>
              <a:t>(1) only</a:t>
            </a:r>
          </a:p>
          <a:p>
            <a:pPr marL="514350" indent="-514350">
              <a:spcAft>
                <a:spcPts val="600"/>
              </a:spcAft>
              <a:buFont typeface="+mj-lt"/>
              <a:buAutoNum type="alphaUcPeriod"/>
            </a:pPr>
            <a:r>
              <a:rPr lang="en-US" sz="2800" dirty="0"/>
              <a:t>(2) only</a:t>
            </a:r>
          </a:p>
          <a:p>
            <a:pPr marL="514350" indent="-514350">
              <a:spcAft>
                <a:spcPts val="600"/>
              </a:spcAft>
              <a:buFont typeface="+mj-lt"/>
              <a:buAutoNum type="alphaUcPeriod"/>
            </a:pPr>
            <a:r>
              <a:rPr lang="en-US" sz="2800" dirty="0" smtClean="0"/>
              <a:t>(3) only</a:t>
            </a:r>
          </a:p>
          <a:p>
            <a:pPr marL="514350" indent="-514350">
              <a:spcAft>
                <a:spcPts val="600"/>
              </a:spcAft>
              <a:buFont typeface="+mj-lt"/>
              <a:buAutoNum type="alphaUcPeriod"/>
            </a:pPr>
            <a:r>
              <a:rPr lang="en-US" sz="2800" dirty="0" smtClean="0"/>
              <a:t>(1) and (2)</a:t>
            </a:r>
          </a:p>
          <a:p>
            <a:pPr marL="514350" indent="-514350">
              <a:spcAft>
                <a:spcPts val="600"/>
              </a:spcAft>
              <a:buFont typeface="+mj-lt"/>
              <a:buAutoNum type="alphaUcPeriod"/>
            </a:pPr>
            <a:r>
              <a:rPr lang="en-US" sz="2800" dirty="0"/>
              <a:t>(2) and (3)</a:t>
            </a:r>
            <a:endParaRPr lang="en-US" sz="2800" dirty="0" smtClean="0"/>
          </a:p>
        </p:txBody>
      </p:sp>
      <p:sp>
        <p:nvSpPr>
          <p:cNvPr id="9" name="Rectangle 8"/>
          <p:cNvSpPr/>
          <p:nvPr/>
        </p:nvSpPr>
        <p:spPr>
          <a:xfrm>
            <a:off x="457200" y="4724400"/>
            <a:ext cx="2667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Shot 2014-11-04 at 8.04.12 PM.png"/>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4174435" y="1905000"/>
            <a:ext cx="4664765" cy="2963333"/>
          </a:xfrm>
          <a:prstGeom prst="rect">
            <a:avLst/>
          </a:prstGeom>
          <a:ln>
            <a:solidFill>
              <a:srgbClr val="000000"/>
            </a:solidFill>
          </a:ln>
        </p:spPr>
      </p:pic>
      <p:pic>
        <p:nvPicPr>
          <p:cNvPr id="2" name="Picture 1"/>
          <p:cNvPicPr>
            <a:picLocks noChangeAspect="1"/>
          </p:cNvPicPr>
          <p:nvPr/>
        </p:nvPicPr>
        <p:blipFill>
          <a:blip r:embed="rId4"/>
          <a:stretch>
            <a:fillRect/>
          </a:stretch>
        </p:blipFill>
        <p:spPr>
          <a:xfrm>
            <a:off x="145524" y="6145068"/>
            <a:ext cx="8998476" cy="719390"/>
          </a:xfrm>
          <a:prstGeom prst="rect">
            <a:avLst/>
          </a:prstGeom>
        </p:spPr>
      </p:pic>
    </p:spTree>
    <p:extLst>
      <p:ext uri="{BB962C8B-B14F-4D97-AF65-F5344CB8AC3E}">
        <p14:creationId xmlns:p14="http://schemas.microsoft.com/office/powerpoint/2010/main" val="2084382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09600"/>
            <a:ext cx="7977850" cy="1077218"/>
          </a:xfrm>
          <a:prstGeom prst="rect">
            <a:avLst/>
          </a:prstGeom>
        </p:spPr>
        <p:txBody>
          <a:bodyPr wrap="square">
            <a:spAutoFit/>
          </a:bodyPr>
          <a:lstStyle/>
          <a:p>
            <a:r>
              <a:rPr lang="en-US" sz="3200" dirty="0"/>
              <a:t>What will </a:t>
            </a:r>
            <a:r>
              <a:rPr lang="en-US" sz="3200" dirty="0" smtClean="0"/>
              <a:t>happen </a:t>
            </a:r>
            <a:r>
              <a:rPr lang="en-US" sz="3200" dirty="0"/>
              <a:t>to the </a:t>
            </a:r>
            <a:r>
              <a:rPr lang="en-US" sz="3200" u="sng" dirty="0"/>
              <a:t>concentration</a:t>
            </a:r>
            <a:r>
              <a:rPr lang="en-US" sz="3200" dirty="0"/>
              <a:t> and the </a:t>
            </a:r>
            <a:r>
              <a:rPr lang="en-US" sz="3200" u="sng" dirty="0"/>
              <a:t>number of moles</a:t>
            </a:r>
            <a:r>
              <a:rPr lang="en-US" sz="3200" dirty="0"/>
              <a:t> when water is added? </a:t>
            </a:r>
          </a:p>
        </p:txBody>
      </p:sp>
      <p:sp>
        <p:nvSpPr>
          <p:cNvPr id="6" name="Rectangle 5"/>
          <p:cNvSpPr/>
          <p:nvPr/>
        </p:nvSpPr>
        <p:spPr>
          <a:xfrm>
            <a:off x="152401" y="2334457"/>
            <a:ext cx="5181600" cy="2954655"/>
          </a:xfrm>
          <a:prstGeom prst="rect">
            <a:avLst/>
          </a:prstGeom>
        </p:spPr>
        <p:txBody>
          <a:bodyPr wrap="square">
            <a:spAutoFit/>
          </a:bodyPr>
          <a:lstStyle/>
          <a:p>
            <a:pPr>
              <a:lnSpc>
                <a:spcPct val="130000"/>
              </a:lnSpc>
              <a:tabLst>
                <a:tab pos="349250" algn="l"/>
              </a:tabLst>
            </a:pPr>
            <a:r>
              <a:rPr lang="en-US" sz="2400" dirty="0" smtClean="0"/>
              <a:t> 	</a:t>
            </a:r>
            <a:r>
              <a:rPr lang="en-US" sz="2400" u="sng" dirty="0" smtClean="0"/>
              <a:t>Concentration</a:t>
            </a:r>
            <a:r>
              <a:rPr lang="en-US" sz="2400" dirty="0" smtClean="0"/>
              <a:t>   </a:t>
            </a:r>
            <a:r>
              <a:rPr lang="en-US" sz="2400" u="sng" dirty="0" smtClean="0"/>
              <a:t>Number of moles</a:t>
            </a:r>
            <a:endParaRPr lang="en-US" sz="2400" dirty="0" smtClean="0"/>
          </a:p>
          <a:p>
            <a:pPr marL="682625" lvl="1" indent="-682625">
              <a:lnSpc>
                <a:spcPct val="130000"/>
              </a:lnSpc>
              <a:buFont typeface="+mj-lt"/>
              <a:buAutoNum type="alphaLcPeriod"/>
              <a:tabLst>
                <a:tab pos="2682875" algn="l"/>
              </a:tabLst>
            </a:pPr>
            <a:r>
              <a:rPr lang="en-US" sz="2400" dirty="0" smtClean="0"/>
              <a:t>Increase	Decrease</a:t>
            </a:r>
          </a:p>
          <a:p>
            <a:pPr marL="682625" lvl="1" indent="-682625">
              <a:lnSpc>
                <a:spcPct val="130000"/>
              </a:lnSpc>
              <a:buFont typeface="+mj-lt"/>
              <a:buAutoNum type="alphaLcPeriod"/>
              <a:tabLst>
                <a:tab pos="2682875" algn="l"/>
              </a:tabLst>
            </a:pPr>
            <a:r>
              <a:rPr lang="en-US" sz="2400" dirty="0"/>
              <a:t>Increase	Increase</a:t>
            </a:r>
          </a:p>
          <a:p>
            <a:pPr marL="682625" lvl="1" indent="-682625">
              <a:lnSpc>
                <a:spcPct val="130000"/>
              </a:lnSpc>
              <a:buFont typeface="+mj-lt"/>
              <a:buAutoNum type="alphaLcPeriod"/>
              <a:tabLst>
                <a:tab pos="2682875" algn="l"/>
              </a:tabLst>
            </a:pPr>
            <a:r>
              <a:rPr lang="en-US" sz="2400" dirty="0"/>
              <a:t>No change	No change</a:t>
            </a:r>
          </a:p>
          <a:p>
            <a:pPr marL="682625" lvl="1" indent="-682625">
              <a:lnSpc>
                <a:spcPct val="130000"/>
              </a:lnSpc>
              <a:buFont typeface="+mj-lt"/>
              <a:buAutoNum type="alphaLcPeriod"/>
              <a:tabLst>
                <a:tab pos="2682875" algn="l"/>
              </a:tabLst>
            </a:pPr>
            <a:r>
              <a:rPr lang="en-US" sz="2400" dirty="0"/>
              <a:t>Decrease	Decrease</a:t>
            </a:r>
          </a:p>
          <a:p>
            <a:pPr marL="682625" lvl="1" indent="-682625">
              <a:lnSpc>
                <a:spcPct val="130000"/>
              </a:lnSpc>
              <a:buFont typeface="+mj-lt"/>
              <a:buAutoNum type="alphaLcPeriod"/>
              <a:tabLst>
                <a:tab pos="2682875" algn="l"/>
              </a:tabLst>
            </a:pPr>
            <a:r>
              <a:rPr lang="en-US" sz="2400" dirty="0"/>
              <a:t>Decrease	No change</a:t>
            </a:r>
          </a:p>
        </p:txBody>
      </p:sp>
      <p:sp>
        <p:nvSpPr>
          <p:cNvPr id="7" name="Rectangle 6"/>
          <p:cNvSpPr/>
          <p:nvPr/>
        </p:nvSpPr>
        <p:spPr>
          <a:xfrm>
            <a:off x="152400" y="4800600"/>
            <a:ext cx="4267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Shot 2014-11-04 at 8.04.12 PM.png"/>
          <p:cNvPicPr>
            <a:picLocks noChangeAspect="1"/>
          </p:cNvPicPr>
          <p:nvPr/>
        </p:nvPicPr>
        <p:blipFill rotWithShape="1">
          <a:blip r:embed="rId3" cstate="print">
            <a:extLst>
              <a:ext uri="{28A0092B-C50C-407E-A947-70E740481C1C}">
                <a14:useLocalDpi xmlns:a14="http://schemas.microsoft.com/office/drawing/2010/main" val="0"/>
              </a:ext>
            </a:extLst>
          </a:blip>
          <a:srcRect b="9170"/>
          <a:stretch/>
        </p:blipFill>
        <p:spPr>
          <a:xfrm>
            <a:off x="4522325" y="3059733"/>
            <a:ext cx="4555435" cy="2883867"/>
          </a:xfrm>
          <a:prstGeom prst="rect">
            <a:avLst/>
          </a:prstGeom>
          <a:ln>
            <a:solidFill>
              <a:srgbClr val="000000"/>
            </a:solidFill>
          </a:ln>
        </p:spPr>
      </p:pic>
      <p:pic>
        <p:nvPicPr>
          <p:cNvPr id="2" name="Picture 1"/>
          <p:cNvPicPr>
            <a:picLocks noChangeAspect="1"/>
          </p:cNvPicPr>
          <p:nvPr/>
        </p:nvPicPr>
        <p:blipFill>
          <a:blip r:embed="rId4"/>
          <a:stretch>
            <a:fillRect/>
          </a:stretch>
        </p:blipFill>
        <p:spPr>
          <a:xfrm>
            <a:off x="152400" y="6146800"/>
            <a:ext cx="8998476" cy="719390"/>
          </a:xfrm>
          <a:prstGeom prst="rect">
            <a:avLst/>
          </a:prstGeom>
        </p:spPr>
      </p:pic>
    </p:spTree>
    <p:extLst>
      <p:ext uri="{BB962C8B-B14F-4D97-AF65-F5344CB8AC3E}">
        <p14:creationId xmlns:p14="http://schemas.microsoft.com/office/powerpoint/2010/main" val="2146805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225" y="228600"/>
            <a:ext cx="8010413" cy="584776"/>
          </a:xfrm>
          <a:prstGeom prst="rect">
            <a:avLst/>
          </a:prstGeom>
        </p:spPr>
        <p:txBody>
          <a:bodyPr wrap="square">
            <a:spAutoFit/>
          </a:bodyPr>
          <a:lstStyle/>
          <a:p>
            <a:r>
              <a:rPr lang="en-US" sz="3200" dirty="0" smtClean="0"/>
              <a:t>How </a:t>
            </a:r>
            <a:r>
              <a:rPr lang="en-US" sz="3200" dirty="0"/>
              <a:t>many moles of solute are in the beaker</a:t>
            </a:r>
            <a:r>
              <a:rPr lang="en-US" sz="3200" dirty="0" smtClean="0"/>
              <a:t>?</a:t>
            </a:r>
            <a:endParaRPr lang="en-US" sz="3200" dirty="0"/>
          </a:p>
        </p:txBody>
      </p:sp>
      <p:sp>
        <p:nvSpPr>
          <p:cNvPr id="4" name="TextBox 3"/>
          <p:cNvSpPr txBox="1"/>
          <p:nvPr/>
        </p:nvSpPr>
        <p:spPr>
          <a:xfrm>
            <a:off x="609600" y="5257800"/>
            <a:ext cx="8229600" cy="1384995"/>
          </a:xfrm>
          <a:prstGeom prst="rect">
            <a:avLst/>
          </a:prstGeom>
          <a:noFill/>
        </p:spPr>
        <p:txBody>
          <a:bodyPr wrap="square" rtlCol="0">
            <a:spAutoFit/>
          </a:bodyPr>
          <a:lstStyle/>
          <a:p>
            <a:r>
              <a:rPr lang="en-US" sz="2800" dirty="0" smtClean="0"/>
              <a:t>a. 0.05 moles	b. 0.50 moles	c. 1.00 moles	</a:t>
            </a:r>
          </a:p>
          <a:p>
            <a:r>
              <a:rPr lang="en-US" sz="2800" dirty="0" smtClean="0"/>
              <a:t>	d. 1.50 moles 	e. None of these	</a:t>
            </a:r>
            <a:endParaRPr lang="en-US" sz="2800" dirty="0"/>
          </a:p>
        </p:txBody>
      </p:sp>
      <p:sp>
        <p:nvSpPr>
          <p:cNvPr id="5" name="Rectangle 4"/>
          <p:cNvSpPr/>
          <p:nvPr/>
        </p:nvSpPr>
        <p:spPr>
          <a:xfrm>
            <a:off x="4114800" y="6135707"/>
            <a:ext cx="3505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Shot 2014-11-04 at 8.04.12 PM.png"/>
          <p:cNvPicPr>
            <a:picLocks noChangeAspect="1"/>
          </p:cNvPicPr>
          <p:nvPr/>
        </p:nvPicPr>
        <p:blipFill rotWithShape="1">
          <a:blip r:embed="rId3" cstate="print">
            <a:extLst>
              <a:ext uri="{28A0092B-C50C-407E-A947-70E740481C1C}">
                <a14:useLocalDpi xmlns:a14="http://schemas.microsoft.com/office/drawing/2010/main" val="0"/>
              </a:ext>
            </a:extLst>
          </a:blip>
          <a:srcRect b="9268"/>
          <a:stretch/>
        </p:blipFill>
        <p:spPr>
          <a:xfrm>
            <a:off x="1447800" y="1049867"/>
            <a:ext cx="6172200" cy="3903133"/>
          </a:xfrm>
          <a:prstGeom prst="rect">
            <a:avLst/>
          </a:prstGeom>
          <a:ln>
            <a:solidFill>
              <a:srgbClr val="000000"/>
            </a:solidFill>
          </a:ln>
        </p:spPr>
      </p:pic>
      <p:pic>
        <p:nvPicPr>
          <p:cNvPr id="3" name="Picture 2"/>
          <p:cNvPicPr>
            <a:picLocks noChangeAspect="1"/>
          </p:cNvPicPr>
          <p:nvPr/>
        </p:nvPicPr>
        <p:blipFill>
          <a:blip r:embed="rId4"/>
          <a:stretch>
            <a:fillRect/>
          </a:stretch>
        </p:blipFill>
        <p:spPr>
          <a:xfrm>
            <a:off x="153545" y="6138610"/>
            <a:ext cx="8998476" cy="719390"/>
          </a:xfrm>
          <a:prstGeom prst="rect">
            <a:avLst/>
          </a:prstGeom>
        </p:spPr>
      </p:pic>
    </p:spTree>
    <p:extLst>
      <p:ext uri="{BB962C8B-B14F-4D97-AF65-F5344CB8AC3E}">
        <p14:creationId xmlns:p14="http://schemas.microsoft.com/office/powerpoint/2010/main" val="3274020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159" y="418440"/>
            <a:ext cx="8138441" cy="3951851"/>
          </a:xfrm>
          <a:prstGeom prst="rect">
            <a:avLst/>
          </a:prstGeom>
        </p:spPr>
        <p:txBody>
          <a:bodyPr wrap="square">
            <a:spAutoFit/>
          </a:bodyPr>
          <a:lstStyle/>
          <a:p>
            <a:r>
              <a:rPr lang="en-US" sz="2400" dirty="0"/>
              <a:t>You are given 200 mL of a 0.400 M solution of KMnO</a:t>
            </a:r>
            <a:r>
              <a:rPr lang="en-US" sz="2400" baseline="-25000" dirty="0"/>
              <a:t>4</a:t>
            </a:r>
            <a:r>
              <a:rPr lang="en-US" sz="2400" dirty="0"/>
              <a:t>. </a:t>
            </a:r>
          </a:p>
          <a:p>
            <a:r>
              <a:rPr lang="en-US" sz="2400" dirty="0"/>
              <a:t>If you add water until total volume is 800 mL, what will be the final concentration of the solution?</a:t>
            </a:r>
          </a:p>
          <a:p>
            <a:endParaRPr lang="en-US" sz="2400" dirty="0" smtClean="0"/>
          </a:p>
          <a:p>
            <a:pPr>
              <a:lnSpc>
                <a:spcPct val="130000"/>
              </a:lnSpc>
            </a:pPr>
            <a:r>
              <a:rPr lang="en-US" sz="2400" dirty="0" smtClean="0"/>
              <a:t>a.  0.080 M</a:t>
            </a:r>
            <a:endParaRPr lang="en-US" sz="2400" dirty="0"/>
          </a:p>
          <a:p>
            <a:pPr>
              <a:lnSpc>
                <a:spcPct val="130000"/>
              </a:lnSpc>
            </a:pPr>
            <a:r>
              <a:rPr lang="en-US" sz="2400" dirty="0" smtClean="0"/>
              <a:t>b.  0.10 M</a:t>
            </a:r>
            <a:endParaRPr lang="en-US" sz="2400" dirty="0"/>
          </a:p>
          <a:p>
            <a:pPr>
              <a:lnSpc>
                <a:spcPct val="130000"/>
              </a:lnSpc>
            </a:pPr>
            <a:r>
              <a:rPr lang="en-US" sz="2400" dirty="0" smtClean="0"/>
              <a:t>c.  0.20 M</a:t>
            </a:r>
            <a:endParaRPr lang="en-US" sz="2400" dirty="0"/>
          </a:p>
          <a:p>
            <a:pPr>
              <a:lnSpc>
                <a:spcPct val="130000"/>
              </a:lnSpc>
            </a:pPr>
            <a:r>
              <a:rPr lang="en-US" sz="2400" dirty="0" smtClean="0"/>
              <a:t>d.  0.40 M</a:t>
            </a:r>
            <a:endParaRPr lang="en-US" sz="2400" dirty="0"/>
          </a:p>
          <a:p>
            <a:pPr>
              <a:lnSpc>
                <a:spcPct val="130000"/>
              </a:lnSpc>
            </a:pPr>
            <a:r>
              <a:rPr lang="en-US" sz="2400" dirty="0" smtClean="0"/>
              <a:t>e.  1.6 M</a:t>
            </a:r>
            <a:endParaRPr lang="en-US" sz="2400" dirty="0"/>
          </a:p>
        </p:txBody>
      </p:sp>
      <p:sp>
        <p:nvSpPr>
          <p:cNvPr id="7" name="Rectangle 6"/>
          <p:cNvSpPr/>
          <p:nvPr/>
        </p:nvSpPr>
        <p:spPr>
          <a:xfrm>
            <a:off x="457200" y="2438400"/>
            <a:ext cx="1524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Shot 2014-11-04 at 7.54.47 PM.png"/>
          <p:cNvPicPr>
            <a:picLocks noChangeAspect="1"/>
          </p:cNvPicPr>
          <p:nvPr/>
        </p:nvPicPr>
        <p:blipFill rotWithShape="1">
          <a:blip r:embed="rId3" cstate="print">
            <a:extLst>
              <a:ext uri="{28A0092B-C50C-407E-A947-70E740481C1C}">
                <a14:useLocalDpi xmlns:a14="http://schemas.microsoft.com/office/drawing/2010/main" val="0"/>
              </a:ext>
            </a:extLst>
          </a:blip>
          <a:srcRect r="3992" b="9416"/>
          <a:stretch/>
        </p:blipFill>
        <p:spPr>
          <a:xfrm>
            <a:off x="2514600" y="1828800"/>
            <a:ext cx="6341533" cy="4072467"/>
          </a:xfrm>
          <a:prstGeom prst="rect">
            <a:avLst/>
          </a:prstGeom>
          <a:ln>
            <a:solidFill>
              <a:srgbClr val="000000"/>
            </a:solidFill>
          </a:ln>
        </p:spPr>
      </p:pic>
      <p:pic>
        <p:nvPicPr>
          <p:cNvPr id="3" name="Picture 2"/>
          <p:cNvPicPr>
            <a:picLocks noChangeAspect="1"/>
          </p:cNvPicPr>
          <p:nvPr/>
        </p:nvPicPr>
        <p:blipFill>
          <a:blip r:embed="rId4"/>
          <a:stretch>
            <a:fillRect/>
          </a:stretch>
        </p:blipFill>
        <p:spPr>
          <a:xfrm>
            <a:off x="145524" y="6126416"/>
            <a:ext cx="8998476" cy="719390"/>
          </a:xfrm>
          <a:prstGeom prst="rect">
            <a:avLst/>
          </a:prstGeom>
        </p:spPr>
      </p:pic>
    </p:spTree>
    <p:extLst>
      <p:ext uri="{BB962C8B-B14F-4D97-AF65-F5344CB8AC3E}">
        <p14:creationId xmlns:p14="http://schemas.microsoft.com/office/powerpoint/2010/main" val="4173091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159" y="418440"/>
            <a:ext cx="8138441" cy="3951851"/>
          </a:xfrm>
          <a:prstGeom prst="rect">
            <a:avLst/>
          </a:prstGeom>
        </p:spPr>
        <p:txBody>
          <a:bodyPr wrap="square">
            <a:spAutoFit/>
          </a:bodyPr>
          <a:lstStyle/>
          <a:p>
            <a:r>
              <a:rPr lang="en-US" sz="2400" dirty="0" smtClean="0"/>
              <a:t>You </a:t>
            </a:r>
            <a:r>
              <a:rPr lang="en-US" sz="2400" dirty="0"/>
              <a:t>start with 0.1 L of a 5.00 </a:t>
            </a:r>
            <a:r>
              <a:rPr lang="en-US" sz="2400" dirty="0" smtClean="0"/>
              <a:t>M solution of NiCl</a:t>
            </a:r>
            <a:r>
              <a:rPr lang="en-US" sz="2400" baseline="-25000" dirty="0" smtClean="0"/>
              <a:t>2</a:t>
            </a:r>
            <a:r>
              <a:rPr lang="en-US" sz="2400" dirty="0" smtClean="0"/>
              <a:t>, </a:t>
            </a:r>
            <a:r>
              <a:rPr lang="en-US" sz="2400" dirty="0"/>
              <a:t>and you plan to dilute it (by adding water) to make a</a:t>
            </a:r>
            <a:r>
              <a:rPr lang="en-US" sz="2400" dirty="0" smtClean="0"/>
              <a:t> solution with a </a:t>
            </a:r>
            <a:r>
              <a:rPr lang="en-US" sz="2400" dirty="0"/>
              <a:t>concentration of </a:t>
            </a:r>
            <a:r>
              <a:rPr lang="en-US" sz="2400" dirty="0" smtClean="0"/>
              <a:t>0.625 M</a:t>
            </a:r>
            <a:r>
              <a:rPr lang="en-US" sz="2400" dirty="0"/>
              <a:t>. </a:t>
            </a:r>
            <a:r>
              <a:rPr lang="en-US" sz="2400" dirty="0" smtClean="0"/>
              <a:t>How far </a:t>
            </a:r>
            <a:r>
              <a:rPr lang="en-US" sz="2400" dirty="0"/>
              <a:t>should you fill the beaker</a:t>
            </a:r>
            <a:r>
              <a:rPr lang="en-US" sz="2400" dirty="0" smtClean="0"/>
              <a:t>?</a:t>
            </a:r>
            <a:endParaRPr lang="en-US" sz="2400" dirty="0"/>
          </a:p>
          <a:p>
            <a:endParaRPr lang="en-US" sz="2400" dirty="0" smtClean="0"/>
          </a:p>
          <a:p>
            <a:pPr>
              <a:lnSpc>
                <a:spcPct val="130000"/>
              </a:lnSpc>
            </a:pPr>
            <a:r>
              <a:rPr lang="en-US" sz="2400" dirty="0" smtClean="0"/>
              <a:t>a.  200 </a:t>
            </a:r>
            <a:r>
              <a:rPr lang="en-US" sz="2400" dirty="0"/>
              <a:t>mL</a:t>
            </a:r>
          </a:p>
          <a:p>
            <a:pPr>
              <a:lnSpc>
                <a:spcPct val="130000"/>
              </a:lnSpc>
            </a:pPr>
            <a:r>
              <a:rPr lang="en-US" sz="2400" dirty="0" smtClean="0"/>
              <a:t>b.  400 </a:t>
            </a:r>
            <a:r>
              <a:rPr lang="en-US" sz="2400" dirty="0"/>
              <a:t>mL</a:t>
            </a:r>
          </a:p>
          <a:p>
            <a:pPr>
              <a:lnSpc>
                <a:spcPct val="130000"/>
              </a:lnSpc>
            </a:pPr>
            <a:r>
              <a:rPr lang="en-US" sz="2400" dirty="0" smtClean="0"/>
              <a:t>c.  600 </a:t>
            </a:r>
            <a:r>
              <a:rPr lang="en-US" sz="2400" dirty="0"/>
              <a:t>mL</a:t>
            </a:r>
          </a:p>
          <a:p>
            <a:pPr>
              <a:lnSpc>
                <a:spcPct val="130000"/>
              </a:lnSpc>
            </a:pPr>
            <a:r>
              <a:rPr lang="en-US" sz="2400" dirty="0" smtClean="0"/>
              <a:t>d.  800 </a:t>
            </a:r>
            <a:r>
              <a:rPr lang="en-US" sz="2400" dirty="0"/>
              <a:t>mL</a:t>
            </a:r>
          </a:p>
          <a:p>
            <a:pPr>
              <a:lnSpc>
                <a:spcPct val="130000"/>
              </a:lnSpc>
            </a:pPr>
            <a:r>
              <a:rPr lang="en-US" sz="2400" dirty="0" smtClean="0"/>
              <a:t>e.  1 </a:t>
            </a:r>
            <a:r>
              <a:rPr lang="en-US" sz="2400" dirty="0"/>
              <a:t>L</a:t>
            </a:r>
          </a:p>
        </p:txBody>
      </p:sp>
      <p:sp>
        <p:nvSpPr>
          <p:cNvPr id="7" name="Rectangle 6"/>
          <p:cNvSpPr/>
          <p:nvPr/>
        </p:nvSpPr>
        <p:spPr>
          <a:xfrm>
            <a:off x="457200" y="3429000"/>
            <a:ext cx="1524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Shot 2014-11-04 at 7.22.45 PM.png"/>
          <p:cNvPicPr>
            <a:picLocks noChangeAspect="1"/>
          </p:cNvPicPr>
          <p:nvPr/>
        </p:nvPicPr>
        <p:blipFill rotWithShape="1">
          <a:blip r:embed="rId3" cstate="print">
            <a:extLst>
              <a:ext uri="{28A0092B-C50C-407E-A947-70E740481C1C}">
                <a14:useLocalDpi xmlns:a14="http://schemas.microsoft.com/office/drawing/2010/main" val="0"/>
              </a:ext>
            </a:extLst>
          </a:blip>
          <a:srcRect b="9426"/>
          <a:stretch/>
        </p:blipFill>
        <p:spPr>
          <a:xfrm>
            <a:off x="2362200" y="1752600"/>
            <a:ext cx="6606125" cy="4141033"/>
          </a:xfrm>
          <a:prstGeom prst="rect">
            <a:avLst/>
          </a:prstGeom>
          <a:ln>
            <a:solidFill>
              <a:srgbClr val="000000"/>
            </a:solidFill>
          </a:ln>
        </p:spPr>
      </p:pic>
      <p:pic>
        <p:nvPicPr>
          <p:cNvPr id="3" name="Picture 2"/>
          <p:cNvPicPr>
            <a:picLocks noChangeAspect="1"/>
          </p:cNvPicPr>
          <p:nvPr/>
        </p:nvPicPr>
        <p:blipFill>
          <a:blip r:embed="rId4"/>
          <a:stretch>
            <a:fillRect/>
          </a:stretch>
        </p:blipFill>
        <p:spPr>
          <a:xfrm>
            <a:off x="145524" y="6137390"/>
            <a:ext cx="8998476" cy="719390"/>
          </a:xfrm>
          <a:prstGeom prst="rect">
            <a:avLst/>
          </a:prstGeom>
        </p:spPr>
      </p:pic>
    </p:spTree>
    <p:extLst>
      <p:ext uri="{BB962C8B-B14F-4D97-AF65-F5344CB8AC3E}">
        <p14:creationId xmlns:p14="http://schemas.microsoft.com/office/powerpoint/2010/main" val="309820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457200"/>
            <a:ext cx="7848600" cy="5940087"/>
          </a:xfrm>
          <a:prstGeom prst="rect">
            <a:avLst/>
          </a:prstGeom>
        </p:spPr>
        <p:txBody>
          <a:bodyPr wrap="square">
            <a:spAutoFit/>
          </a:bodyPr>
          <a:lstStyle/>
          <a:p>
            <a:r>
              <a:rPr lang="en-US" sz="3200" dirty="0" smtClean="0">
                <a:latin typeface="+mj-lt"/>
                <a:cs typeface="Cambria"/>
              </a:rPr>
              <a:t>You have </a:t>
            </a:r>
            <a:r>
              <a:rPr lang="en-US" sz="3200" dirty="0">
                <a:latin typeface="+mj-lt"/>
                <a:cs typeface="Cambria"/>
              </a:rPr>
              <a:t>prepared a 1.0 M solution of </a:t>
            </a:r>
            <a:r>
              <a:rPr lang="en-US" sz="3200" dirty="0" err="1" smtClean="0">
                <a:latin typeface="+mj-lt"/>
                <a:cs typeface="Cambria"/>
              </a:rPr>
              <a:t>NaCl in the laboratory</a:t>
            </a:r>
            <a:r>
              <a:rPr lang="en-US" sz="3200" dirty="0">
                <a:latin typeface="+mj-lt"/>
                <a:cs typeface="Cambria"/>
              </a:rPr>
              <a:t>.  </a:t>
            </a:r>
            <a:endParaRPr lang="en-US" sz="3200" dirty="0" smtClean="0">
              <a:latin typeface="+mj-lt"/>
              <a:cs typeface="Cambria"/>
            </a:endParaRPr>
          </a:p>
          <a:p>
            <a:endParaRPr lang="en-US" sz="3200" dirty="0" smtClean="0">
              <a:latin typeface="Cambria"/>
              <a:cs typeface="Cambria"/>
            </a:endParaRPr>
          </a:p>
          <a:p>
            <a:r>
              <a:rPr lang="en-US" sz="3200" dirty="0" smtClean="0">
                <a:latin typeface="+mj-lt"/>
                <a:cs typeface="Cambria"/>
              </a:rPr>
              <a:t>What </a:t>
            </a:r>
            <a:r>
              <a:rPr lang="en-US" sz="3200" dirty="0">
                <a:latin typeface="+mj-lt"/>
                <a:cs typeface="Cambria"/>
              </a:rPr>
              <a:t>is the concentration of </a:t>
            </a:r>
            <a:r>
              <a:rPr lang="en-US" sz="3200" b="1" i="1" dirty="0">
                <a:latin typeface="+mj-lt"/>
                <a:cs typeface="Cambria"/>
              </a:rPr>
              <a:t>chloride ions </a:t>
            </a:r>
            <a:r>
              <a:rPr lang="en-US" sz="3200" dirty="0">
                <a:latin typeface="+mj-lt"/>
                <a:cs typeface="Cambria"/>
              </a:rPr>
              <a:t>in the solution</a:t>
            </a:r>
            <a:r>
              <a:rPr lang="en-US" sz="3200" dirty="0" smtClean="0">
                <a:latin typeface="+mj-lt"/>
                <a:cs typeface="Cambria"/>
              </a:rPr>
              <a:t>?</a:t>
            </a:r>
            <a:endParaRPr lang="en-US" sz="3200" dirty="0">
              <a:latin typeface="+mj-lt"/>
              <a:cs typeface="Cambria"/>
            </a:endParaRPr>
          </a:p>
          <a:p>
            <a:pPr>
              <a:spcBef>
                <a:spcPts val="1800"/>
              </a:spcBef>
            </a:pPr>
            <a:r>
              <a:rPr lang="en-US" sz="3200" dirty="0"/>
              <a:t>	a</a:t>
            </a:r>
            <a:r>
              <a:rPr lang="en-US" sz="3200" dirty="0" smtClean="0"/>
              <a:t>.  0.50 </a:t>
            </a:r>
            <a:r>
              <a:rPr lang="en-US" sz="3200" dirty="0"/>
              <a:t>M		</a:t>
            </a:r>
            <a:endParaRPr lang="en-US" sz="3200" dirty="0" smtClean="0"/>
          </a:p>
          <a:p>
            <a:pPr>
              <a:spcBef>
                <a:spcPts val="1800"/>
              </a:spcBef>
            </a:pPr>
            <a:r>
              <a:rPr lang="en-US" sz="3200" dirty="0"/>
              <a:t>	</a:t>
            </a:r>
            <a:r>
              <a:rPr lang="en-US" sz="3200" dirty="0" smtClean="0"/>
              <a:t>b</a:t>
            </a:r>
            <a:r>
              <a:rPr lang="en-US" sz="3200" dirty="0"/>
              <a:t>.  1.0 M		</a:t>
            </a:r>
          </a:p>
          <a:p>
            <a:pPr>
              <a:spcBef>
                <a:spcPts val="1800"/>
              </a:spcBef>
            </a:pPr>
            <a:r>
              <a:rPr lang="en-US" sz="3200" dirty="0" smtClean="0"/>
              <a:t>	c</a:t>
            </a:r>
            <a:r>
              <a:rPr lang="en-US" sz="3200" dirty="0"/>
              <a:t>. </a:t>
            </a:r>
            <a:r>
              <a:rPr lang="en-US" sz="3200" dirty="0" smtClean="0"/>
              <a:t>  1.5 M</a:t>
            </a:r>
          </a:p>
          <a:p>
            <a:pPr>
              <a:spcBef>
                <a:spcPts val="1800"/>
              </a:spcBef>
            </a:pPr>
            <a:r>
              <a:rPr lang="en-US" sz="3200" dirty="0"/>
              <a:t>	</a:t>
            </a:r>
            <a:r>
              <a:rPr lang="en-US" sz="3200" dirty="0" smtClean="0"/>
              <a:t>d.  2.0 M</a:t>
            </a:r>
          </a:p>
          <a:p>
            <a:r>
              <a:rPr lang="en-US" sz="3200" i="1" dirty="0"/>
              <a:t>	</a:t>
            </a:r>
            <a:endParaRPr lang="en-US" sz="3200" dirty="0"/>
          </a:p>
        </p:txBody>
      </p:sp>
      <p:sp>
        <p:nvSpPr>
          <p:cNvPr id="8" name="Rectangle 7"/>
          <p:cNvSpPr/>
          <p:nvPr/>
        </p:nvSpPr>
        <p:spPr>
          <a:xfrm>
            <a:off x="533400" y="3810000"/>
            <a:ext cx="3519055"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386970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457200"/>
            <a:ext cx="7848600" cy="5940087"/>
          </a:xfrm>
          <a:prstGeom prst="rect">
            <a:avLst/>
          </a:prstGeom>
        </p:spPr>
        <p:txBody>
          <a:bodyPr wrap="square">
            <a:spAutoFit/>
          </a:bodyPr>
          <a:lstStyle/>
          <a:p>
            <a:r>
              <a:rPr lang="en-US" sz="3200" dirty="0" smtClean="0">
                <a:latin typeface="+mj-lt"/>
                <a:cs typeface="Cambria"/>
              </a:rPr>
              <a:t>You have </a:t>
            </a:r>
            <a:r>
              <a:rPr lang="en-US" sz="3200" dirty="0">
                <a:latin typeface="+mj-lt"/>
                <a:cs typeface="Cambria"/>
              </a:rPr>
              <a:t>prepared a 1.0 M solution of </a:t>
            </a:r>
            <a:r>
              <a:rPr lang="en-US" sz="3200" dirty="0" err="1" smtClean="0">
                <a:latin typeface="+mj-lt"/>
                <a:cs typeface="Cambria"/>
              </a:rPr>
              <a:t>CaCl</a:t>
            </a:r>
            <a:r>
              <a:rPr lang="en-US" sz="3200" baseline="-25000" dirty="0" err="1" smtClean="0">
                <a:latin typeface="+mj-lt"/>
                <a:cs typeface="Cambria"/>
              </a:rPr>
              <a:t>2</a:t>
            </a:r>
            <a:r>
              <a:rPr lang="en-US" sz="3200" dirty="0" err="1" smtClean="0">
                <a:latin typeface="+mj-lt"/>
                <a:cs typeface="Cambria"/>
              </a:rPr>
              <a:t> in the laboratory</a:t>
            </a:r>
            <a:r>
              <a:rPr lang="en-US" sz="3200" dirty="0">
                <a:latin typeface="+mj-lt"/>
                <a:cs typeface="Cambria"/>
              </a:rPr>
              <a:t>.  </a:t>
            </a:r>
            <a:endParaRPr lang="en-US" sz="3200" dirty="0" smtClean="0">
              <a:latin typeface="+mj-lt"/>
              <a:cs typeface="Cambria"/>
            </a:endParaRPr>
          </a:p>
          <a:p>
            <a:endParaRPr lang="en-US" sz="3200" dirty="0" smtClean="0">
              <a:latin typeface="Cambria"/>
              <a:cs typeface="Cambria"/>
            </a:endParaRPr>
          </a:p>
          <a:p>
            <a:r>
              <a:rPr lang="en-US" sz="3200" dirty="0" smtClean="0">
                <a:latin typeface="+mj-lt"/>
                <a:cs typeface="Cambria"/>
              </a:rPr>
              <a:t>What </a:t>
            </a:r>
            <a:r>
              <a:rPr lang="en-US" sz="3200" dirty="0">
                <a:latin typeface="+mj-lt"/>
                <a:cs typeface="Cambria"/>
              </a:rPr>
              <a:t>is the concentration of </a:t>
            </a:r>
            <a:r>
              <a:rPr lang="en-US" sz="3200" b="1" i="1" dirty="0">
                <a:latin typeface="+mj-lt"/>
                <a:cs typeface="Cambria"/>
              </a:rPr>
              <a:t>chloride ions </a:t>
            </a:r>
            <a:r>
              <a:rPr lang="en-US" sz="3200" dirty="0">
                <a:latin typeface="+mj-lt"/>
                <a:cs typeface="Cambria"/>
              </a:rPr>
              <a:t>in the solution</a:t>
            </a:r>
            <a:r>
              <a:rPr lang="en-US" sz="3200" dirty="0" smtClean="0">
                <a:latin typeface="+mj-lt"/>
                <a:cs typeface="Cambria"/>
              </a:rPr>
              <a:t>?</a:t>
            </a:r>
            <a:endParaRPr lang="en-US" sz="3200" dirty="0">
              <a:latin typeface="+mj-lt"/>
              <a:cs typeface="Cambria"/>
            </a:endParaRPr>
          </a:p>
          <a:p>
            <a:pPr>
              <a:spcBef>
                <a:spcPts val="1800"/>
              </a:spcBef>
            </a:pPr>
            <a:r>
              <a:rPr lang="en-US" sz="3200" dirty="0"/>
              <a:t>	a</a:t>
            </a:r>
            <a:r>
              <a:rPr lang="en-US" sz="3200" dirty="0" smtClean="0"/>
              <a:t>.  0.50 </a:t>
            </a:r>
            <a:r>
              <a:rPr lang="en-US" sz="3200" dirty="0"/>
              <a:t>M		</a:t>
            </a:r>
            <a:endParaRPr lang="en-US" sz="3200" dirty="0" smtClean="0"/>
          </a:p>
          <a:p>
            <a:pPr>
              <a:spcBef>
                <a:spcPts val="1800"/>
              </a:spcBef>
            </a:pPr>
            <a:r>
              <a:rPr lang="en-US" sz="3200" dirty="0"/>
              <a:t>	</a:t>
            </a:r>
            <a:r>
              <a:rPr lang="en-US" sz="3200" dirty="0" smtClean="0"/>
              <a:t>b</a:t>
            </a:r>
            <a:r>
              <a:rPr lang="en-US" sz="3200" dirty="0"/>
              <a:t>.  1.0 M		</a:t>
            </a:r>
          </a:p>
          <a:p>
            <a:pPr>
              <a:spcBef>
                <a:spcPts val="1800"/>
              </a:spcBef>
            </a:pPr>
            <a:r>
              <a:rPr lang="en-US" sz="3200" dirty="0" smtClean="0"/>
              <a:t>	c</a:t>
            </a:r>
            <a:r>
              <a:rPr lang="en-US" sz="3200" dirty="0"/>
              <a:t>. </a:t>
            </a:r>
            <a:r>
              <a:rPr lang="en-US" sz="3200" dirty="0" smtClean="0"/>
              <a:t>  1.5 M</a:t>
            </a:r>
          </a:p>
          <a:p>
            <a:pPr>
              <a:spcBef>
                <a:spcPts val="1800"/>
              </a:spcBef>
            </a:pPr>
            <a:r>
              <a:rPr lang="en-US" sz="3200" dirty="0"/>
              <a:t>	</a:t>
            </a:r>
            <a:r>
              <a:rPr lang="en-US" sz="3200" dirty="0" smtClean="0"/>
              <a:t>d.  2.0 M</a:t>
            </a:r>
          </a:p>
          <a:p>
            <a:r>
              <a:rPr lang="en-US" sz="3200" i="1" dirty="0"/>
              <a:t>	</a:t>
            </a:r>
            <a:endParaRPr lang="en-US" sz="3200" dirty="0"/>
          </a:p>
        </p:txBody>
      </p:sp>
      <p:sp>
        <p:nvSpPr>
          <p:cNvPr id="8" name="Rectangle 7"/>
          <p:cNvSpPr/>
          <p:nvPr/>
        </p:nvSpPr>
        <p:spPr>
          <a:xfrm>
            <a:off x="533400" y="5334000"/>
            <a:ext cx="3519055"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45524" y="6138610"/>
            <a:ext cx="8998476" cy="719390"/>
          </a:xfrm>
          <a:prstGeom prst="rect">
            <a:avLst/>
          </a:prstGeom>
        </p:spPr>
      </p:pic>
    </p:spTree>
    <p:extLst>
      <p:ext uri="{BB962C8B-B14F-4D97-AF65-F5344CB8AC3E}">
        <p14:creationId xmlns:p14="http://schemas.microsoft.com/office/powerpoint/2010/main" val="552462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1338</Words>
  <Application>Microsoft Macintosh PowerPoint</Application>
  <PresentationFormat>On-screen Show (4:3)</PresentationFormat>
  <Paragraphs>135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Clicker Questions for  Concentration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Conductivity pairs</vt:lpstr>
      <vt:lpstr>Conductivity pairs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Nabilah Rontu Carlon</dc:creator>
  <cp:lastModifiedBy>Yuen-ying Carpenter</cp:lastModifiedBy>
  <cp:revision>159</cp:revision>
  <cp:lastPrinted>2014-03-05T15:16:56Z</cp:lastPrinted>
  <dcterms:created xsi:type="dcterms:W3CDTF">2013-11-04T04:36:49Z</dcterms:created>
  <dcterms:modified xsi:type="dcterms:W3CDTF">2014-11-05T08:22:14Z</dcterms:modified>
</cp:coreProperties>
</file>