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02" r:id="rId2"/>
    <p:sldId id="276" r:id="rId3"/>
    <p:sldId id="280" r:id="rId4"/>
    <p:sldId id="279" r:id="rId5"/>
    <p:sldId id="301" r:id="rId6"/>
    <p:sldId id="295" r:id="rId7"/>
    <p:sldId id="290" r:id="rId8"/>
    <p:sldId id="292" r:id="rId9"/>
    <p:sldId id="293" r:id="rId10"/>
    <p:sldId id="281" r:id="rId11"/>
    <p:sldId id="282" r:id="rId12"/>
    <p:sldId id="289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hiddenSlides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7" autoAdjust="0"/>
    <p:restoredTop sz="84800" autoAdjust="0"/>
  </p:normalViewPr>
  <p:slideViewPr>
    <p:cSldViewPr>
      <p:cViewPr varScale="1">
        <p:scale>
          <a:sx n="84" d="100"/>
          <a:sy n="84" d="100"/>
        </p:scale>
        <p:origin x="-214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9" d="100"/>
        <a:sy n="11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6EA664D-DC26-4CE5-8B1D-406EE13E5ECE}" type="datetimeFigureOut">
              <a:rPr lang="en-US" smtClean="0"/>
              <a:pPr/>
              <a:t>11/4/14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5CEBF85-7F22-418E-9B9C-A4ECBA93C5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3394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FF719-1146-324B-B06E-E5B7FD6F8221}" type="datetimeFigureOut">
              <a:rPr lang="en-US" smtClean="0"/>
              <a:pPr/>
              <a:t>11/4/14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2199B1-6320-AC41-A479-CC815008A0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0722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/>
              <a:t>Goal: </a:t>
            </a:r>
            <a:r>
              <a:rPr lang="en-US" b="0"/>
              <a:t>Practice balancing an</a:t>
            </a:r>
            <a:r>
              <a:rPr lang="en-US" b="0" baseline="0"/>
              <a:t> easy equation (equivalent in difficulty to Level 1 of the Game in the simulation) by changing coefficients, not subscripts.</a:t>
            </a:r>
            <a:endParaRPr lang="en-US" b="1"/>
          </a:p>
          <a:p>
            <a:r>
              <a:rPr lang="en-US" b="1"/>
              <a:t>Correct answers: </a:t>
            </a:r>
            <a:r>
              <a:rPr lang="en-US" b="0"/>
              <a:t>B or</a:t>
            </a:r>
            <a:r>
              <a:rPr lang="en-US" b="0" baseline="0"/>
              <a:t> E</a:t>
            </a:r>
            <a:endParaRPr lang="en-US" b="0"/>
          </a:p>
          <a:p>
            <a:r>
              <a:rPr lang="en-US" b="1"/>
              <a:t>Representative</a:t>
            </a:r>
            <a:r>
              <a:rPr lang="en-US" b="1" baseline="0"/>
              <a:t> </a:t>
            </a:r>
            <a:r>
              <a:rPr lang="en-US" b="1"/>
              <a:t>results from pre-general chemistry: </a:t>
            </a:r>
            <a:r>
              <a:rPr lang="en-US" b="0"/>
              <a:t>Roughly 30% B and 40-50% E</a:t>
            </a:r>
            <a:r>
              <a:rPr lang="en-US" b="0" baseline="0"/>
              <a:t> if only one answer allowed.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baseline="0"/>
              <a:t>Follow-up discussion: </a:t>
            </a:r>
            <a:r>
              <a:rPr lang="en-US" b="0" baseline="0"/>
              <a:t>Students share out their routes, highlighting that there are</a:t>
            </a:r>
            <a:r>
              <a:rPr lang="en-US" baseline="0" dirty="0" smtClean="0"/>
              <a:t> multiple ways to go about solving the problem, but some choices are definitely wrong (e.g. can’t change subscripts.)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5A50E-9EAE-4794-A159-0F9F11B0659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2381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Goal: </a:t>
            </a:r>
            <a:r>
              <a:rPr lang="en-US" b="0"/>
              <a:t>Practice a challenging example of balancing a chemical</a:t>
            </a:r>
            <a:r>
              <a:rPr lang="en-US" b="0" baseline="0"/>
              <a:t> equation (Level 3 of the simulation game)</a:t>
            </a:r>
          </a:p>
          <a:p>
            <a:r>
              <a:rPr lang="en-US" b="1"/>
              <a:t>Correct answer: </a:t>
            </a:r>
            <a:r>
              <a:rPr lang="en-US" b="0"/>
              <a:t>D</a:t>
            </a:r>
          </a:p>
          <a:p>
            <a:r>
              <a:rPr lang="en-US" b="1"/>
              <a:t>Representative</a:t>
            </a:r>
            <a:r>
              <a:rPr lang="en-US" b="1" baseline="0"/>
              <a:t> </a:t>
            </a:r>
            <a:r>
              <a:rPr lang="en-US" b="1"/>
              <a:t>results from pre-general chemistry: </a:t>
            </a:r>
            <a:r>
              <a:rPr lang="en-US" b="0"/>
              <a:t>73% correct</a:t>
            </a:r>
          </a:p>
          <a:p>
            <a:r>
              <a:rPr lang="en-US" b="1" baseline="0"/>
              <a:t>Follow-up discussion: </a:t>
            </a:r>
            <a:r>
              <a:rPr lang="en-US" b="0" baseline="0"/>
              <a:t>Walk through (instructor demo or student volunteer) balancing process, highlighting a less than perfect efficiency route and that fractional coefficients are not allowed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199B1-6320-AC41-A479-CC815008A08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101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Goal: </a:t>
            </a:r>
            <a:r>
              <a:rPr lang="en-US" b="0"/>
              <a:t>Review</a:t>
            </a:r>
            <a:r>
              <a:rPr lang="en-US" b="0" baseline="0"/>
              <a:t> and reinforce that the meanings of subscripts and coefficients are different. Extend balancing to word equations and naming compounds.</a:t>
            </a:r>
            <a:endParaRPr lang="en-US" b="0"/>
          </a:p>
          <a:p>
            <a:r>
              <a:rPr lang="en-US" b="1"/>
              <a:t>Correct answers: </a:t>
            </a:r>
            <a:r>
              <a:rPr lang="en-US" b="0"/>
              <a:t>B</a:t>
            </a:r>
          </a:p>
          <a:p>
            <a:r>
              <a:rPr lang="en-US" b="1"/>
              <a:t>Representative</a:t>
            </a:r>
            <a:r>
              <a:rPr lang="en-US" b="1" baseline="0"/>
              <a:t> </a:t>
            </a:r>
            <a:r>
              <a:rPr lang="en-US" b="1"/>
              <a:t>results from pre-general chemistry:</a:t>
            </a:r>
            <a:r>
              <a:rPr lang="en-US" b="0"/>
              <a:t> First vote (mostly</a:t>
            </a:r>
            <a:r>
              <a:rPr lang="en-US" b="0" baseline="0"/>
              <a:t> individual) nearly even split between Y/N. Second vote after peer discussion (with a prompt asking students to explain their reasoning to their neighbour) 81% correct</a:t>
            </a:r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199B1-6320-AC41-A479-CC815008A08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334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/>
              <a:t>Goal: </a:t>
            </a:r>
            <a:r>
              <a:rPr lang="en-US" b="0"/>
              <a:t>Practice balancing a</a:t>
            </a:r>
            <a:r>
              <a:rPr lang="en-US" b="0" baseline="0"/>
              <a:t>n easy equation (equivalent in difficulty to Level 1 of the Game in the simulation), highlighting that there isn’t a single route to a balanced equation.</a:t>
            </a:r>
            <a:endParaRPr lang="en-US" b="1"/>
          </a:p>
          <a:p>
            <a:r>
              <a:rPr lang="en-US" b="1"/>
              <a:t>Correct answers: </a:t>
            </a:r>
            <a:r>
              <a:rPr lang="en-US" b="0"/>
              <a:t>Any answer is viable.</a:t>
            </a:r>
          </a:p>
          <a:p>
            <a:r>
              <a:rPr lang="en-US" b="1"/>
              <a:t>Representative</a:t>
            </a:r>
            <a:r>
              <a:rPr lang="en-US" b="1" baseline="0"/>
              <a:t> </a:t>
            </a:r>
            <a:r>
              <a:rPr lang="en-US" b="1"/>
              <a:t>results from pre-general chemistry: </a:t>
            </a:r>
            <a:r>
              <a:rPr lang="en-US" b="0"/>
              <a:t>70% A (again,</a:t>
            </a:r>
            <a:r>
              <a:rPr lang="en-US" b="0" baseline="0"/>
              <a:t> suggesting a systematic left-to-right approach).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5A50E-9EAE-4794-A159-0F9F11B0659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2381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/>
              <a:t>Goal: </a:t>
            </a:r>
            <a:r>
              <a:rPr lang="en-US" b="0"/>
              <a:t>Practice balancing a</a:t>
            </a:r>
            <a:r>
              <a:rPr lang="en-US" b="0" baseline="0"/>
              <a:t>n intermediate difficulty equation (equivalent in difficulty to Level 2 of the Game in the simulation), highlighting that there isn’t only one route to a balanced equation.</a:t>
            </a:r>
            <a:endParaRPr lang="en-US" b="1"/>
          </a:p>
          <a:p>
            <a:r>
              <a:rPr lang="en-US" b="1"/>
              <a:t>Correct answers: </a:t>
            </a:r>
            <a:r>
              <a:rPr lang="en-US" b="0"/>
              <a:t>Any answer is viable.</a:t>
            </a:r>
          </a:p>
          <a:p>
            <a:r>
              <a:rPr lang="en-US" b="1"/>
              <a:t>Representative</a:t>
            </a:r>
            <a:r>
              <a:rPr lang="en-US" b="1" baseline="0"/>
              <a:t> </a:t>
            </a:r>
            <a:r>
              <a:rPr lang="en-US" b="1"/>
              <a:t>results from pre-general chemistry: </a:t>
            </a:r>
            <a:r>
              <a:rPr lang="en-US" b="0"/>
              <a:t>72% D (likely</a:t>
            </a:r>
            <a:r>
              <a:rPr lang="en-US" b="0" baseline="0"/>
              <a:t> suggests that students are moving systematically from left to right, and since C is already balanced, they balance H next).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5A50E-9EAE-4794-A159-0F9F11B0659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238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Goal: </a:t>
            </a:r>
            <a:r>
              <a:rPr lang="en-US" b="0"/>
              <a:t>Review meanings</a:t>
            </a:r>
            <a:r>
              <a:rPr lang="en-US" b="0" baseline="0"/>
              <a:t> of </a:t>
            </a:r>
            <a:r>
              <a:rPr lang="en-US" b="0"/>
              <a:t>coefficients vs</a:t>
            </a:r>
            <a:r>
              <a:rPr lang="en-US" b="0" baseline="0"/>
              <a:t> subscripts using atom representations from the sim and a molecule used in several equations (if students need additional review, suggest using Build a Molecule simulation)</a:t>
            </a:r>
          </a:p>
          <a:p>
            <a:r>
              <a:rPr lang="en-US" b="1"/>
              <a:t>Correct answer: </a:t>
            </a:r>
            <a:r>
              <a:rPr lang="en-US" b="0"/>
              <a:t>A</a:t>
            </a:r>
          </a:p>
          <a:p>
            <a:r>
              <a:rPr lang="en-US" b="1"/>
              <a:t>Representative</a:t>
            </a:r>
            <a:r>
              <a:rPr lang="en-US" b="1" baseline="0"/>
              <a:t> </a:t>
            </a:r>
            <a:r>
              <a:rPr lang="en-US" b="1"/>
              <a:t>results from pre-general chemistry: </a:t>
            </a:r>
            <a:r>
              <a:rPr lang="en-US" b="0"/>
              <a:t>48% A and 44% C</a:t>
            </a:r>
          </a:p>
          <a:p>
            <a:r>
              <a:rPr lang="en-US" b="1" baseline="0"/>
              <a:t>Follow-up discussion: </a:t>
            </a:r>
            <a:r>
              <a:rPr lang="en-US" b="0" baseline="0"/>
              <a:t>Draw pictures showing how subscripts and coefficients differ, even though the total number of atoms is the same. Ask students to discuss simple examples like H</a:t>
            </a:r>
            <a:r>
              <a:rPr lang="en-US" b="0" baseline="-25000"/>
              <a:t>2</a:t>
            </a:r>
            <a:r>
              <a:rPr lang="en-US" b="0" baseline="0"/>
              <a:t> vs. 2H.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199B1-6320-AC41-A479-CC815008A08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6593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/>
              <a:t>Goal: </a:t>
            </a:r>
            <a:r>
              <a:rPr lang="en-US" b="0"/>
              <a:t>Review meanings</a:t>
            </a:r>
            <a:r>
              <a:rPr lang="en-US" b="0" baseline="0"/>
              <a:t> of </a:t>
            </a:r>
            <a:r>
              <a:rPr lang="en-US" b="0"/>
              <a:t>coefficients vs</a:t>
            </a:r>
            <a:r>
              <a:rPr lang="en-US" b="0" baseline="0"/>
              <a:t> subscripts</a:t>
            </a:r>
            <a:endParaRPr lang="en-US" b="1"/>
          </a:p>
          <a:p>
            <a:r>
              <a:rPr lang="en-US" b="1"/>
              <a:t>Correct answer: </a:t>
            </a:r>
            <a:r>
              <a:rPr lang="en-US" b="0"/>
              <a:t>B</a:t>
            </a:r>
          </a:p>
          <a:p>
            <a:r>
              <a:rPr lang="en-US" b="1"/>
              <a:t>Representative</a:t>
            </a:r>
            <a:r>
              <a:rPr lang="en-US" b="1" baseline="0"/>
              <a:t> </a:t>
            </a:r>
            <a:r>
              <a:rPr lang="en-US" b="1"/>
              <a:t>results from pre-general chemistry:</a:t>
            </a:r>
            <a:r>
              <a:rPr lang="en-US" b="1" baseline="0"/>
              <a:t> </a:t>
            </a:r>
            <a:r>
              <a:rPr lang="en-US" b="0" baseline="0"/>
              <a:t>96% correct (this question immediately followed the previous clicker question discussion)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199B1-6320-AC41-A479-CC815008A08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6381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Goal: </a:t>
            </a:r>
            <a:r>
              <a:rPr lang="en-US" b="0"/>
              <a:t>Practice balancing a moderately</a:t>
            </a:r>
            <a:r>
              <a:rPr lang="en-US" b="0" baseline="0"/>
              <a:t> complex chemical equation (roughly equivalent in difficulty to Level 2 of the Game in the simulation)</a:t>
            </a:r>
          </a:p>
          <a:p>
            <a:r>
              <a:rPr lang="en-US" b="1"/>
              <a:t>Correct answer: </a:t>
            </a:r>
            <a:r>
              <a:rPr lang="en-US" b="0"/>
              <a:t>B</a:t>
            </a:r>
          </a:p>
          <a:p>
            <a:r>
              <a:rPr lang="en-US" b="1"/>
              <a:t>Representative</a:t>
            </a:r>
            <a:r>
              <a:rPr lang="en-US" b="1" baseline="0"/>
              <a:t> </a:t>
            </a:r>
            <a:r>
              <a:rPr lang="en-US" b="1"/>
              <a:t>results from pre-general chemistry: </a:t>
            </a:r>
            <a:r>
              <a:rPr lang="en-US" b="0"/>
              <a:t>69% correct</a:t>
            </a:r>
          </a:p>
          <a:p>
            <a:r>
              <a:rPr lang="en-US" b="1" baseline="0"/>
              <a:t>Follow-up discussion: </a:t>
            </a:r>
            <a:r>
              <a:rPr lang="en-US" b="0" baseline="0"/>
              <a:t>Ask for a student volunteer to balance the equation (what </a:t>
            </a:r>
            <a:r>
              <a:rPr lang="en-US" b="0" i="1" baseline="0"/>
              <a:t>is</a:t>
            </a:r>
            <a:r>
              <a:rPr lang="en-US" b="0" i="0" baseline="0"/>
              <a:t> the coefficient that needs to be changed, and to what?). This is also a good opportunity to discuss least coefficients, since the equation is still ‘balanced’ if we then double all the coefficients in the answer, but we use least coefficients by convention.</a:t>
            </a:r>
            <a:endParaRPr lang="en-US" b="0" baseline="0"/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97A2B6-2EB4-7A4B-8BA2-70F8BD1DDC78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7741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/>
              <a:t>Goal: </a:t>
            </a:r>
            <a:r>
              <a:rPr lang="en-US" b="0"/>
              <a:t>Practice balancing a more challenging</a:t>
            </a:r>
            <a:r>
              <a:rPr lang="en-US" b="0" baseline="0"/>
              <a:t> equation (one of the least challenging examples from Level 3 of the Game in the simulation)</a:t>
            </a:r>
            <a:endParaRPr lang="en-US" b="1"/>
          </a:p>
          <a:p>
            <a:r>
              <a:rPr lang="en-US" b="1"/>
              <a:t>Correct answer: </a:t>
            </a:r>
            <a:r>
              <a:rPr lang="en-US" b="0"/>
              <a:t>D</a:t>
            </a:r>
          </a:p>
          <a:p>
            <a:r>
              <a:rPr lang="en-US" b="1"/>
              <a:t>Representative</a:t>
            </a:r>
            <a:r>
              <a:rPr lang="en-US" b="1" baseline="0"/>
              <a:t> </a:t>
            </a:r>
            <a:r>
              <a:rPr lang="en-US" b="1"/>
              <a:t>results from pre-general chemistry: </a:t>
            </a:r>
            <a:r>
              <a:rPr lang="en-US" b="0"/>
              <a:t>59% correct (next</a:t>
            </a:r>
            <a:r>
              <a:rPr lang="en-US" b="0" baseline="0"/>
              <a:t> most popular: </a:t>
            </a:r>
            <a:r>
              <a:rPr lang="en-US" b="0"/>
              <a:t>22% chose B)</a:t>
            </a:r>
          </a:p>
          <a:p>
            <a:r>
              <a:rPr lang="en-US" b="1"/>
              <a:t>Follow-up</a:t>
            </a:r>
            <a:r>
              <a:rPr lang="en-US" b="1" baseline="0"/>
              <a:t> discussion: </a:t>
            </a:r>
            <a:r>
              <a:rPr lang="en-US" b="0" baseline="0"/>
              <a:t>Emphasize w</a:t>
            </a:r>
            <a:r>
              <a:rPr lang="en-US"/>
              <a:t>hole number coefficients, least coefficients, and that there is no</a:t>
            </a:r>
            <a:r>
              <a:rPr lang="en-US" baseline="0"/>
              <a:t> one path to the answer. Use the next slide to highlight that even experts modify their coefficients in the process of balancing, so double-check that things are balanced at the end.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97A2B6-2EB4-7A4B-8BA2-70F8BD1DDC78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7741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Follow-up</a:t>
            </a:r>
            <a:r>
              <a:rPr lang="en-US" i="1" baseline="0"/>
              <a:t> discussion from previous slide – suggest student or instructor think-out loud demo of balancing process</a:t>
            </a:r>
            <a:endParaRPr lang="en-US" i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97A2B6-2EB4-7A4B-8BA2-70F8BD1DDC78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7741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1"/>
              <a:t>Allow students time to balance</a:t>
            </a:r>
            <a:r>
              <a:rPr lang="en-US" b="0" i="1" baseline="0"/>
              <a:t> this relatively difficult equation before asking the clicker question on the next slide. Use the clicker prompt to get a sense of class progress.</a:t>
            </a:r>
            <a:endParaRPr lang="en-US" b="0" i="1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199B1-6320-AC41-A479-CC815008A08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689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3/10/14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BF34-1205-4B78-90EB-15750B0C95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305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3/10/14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BF34-1205-4B78-90EB-15750B0C95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73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3/10/14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BF34-1205-4B78-90EB-15750B0C95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399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3/10/14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BF34-1205-4B78-90EB-15750B0C95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11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3/10/14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BF34-1205-4B78-90EB-15750B0C95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835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3/10/14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BF34-1205-4B78-90EB-15750B0C95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603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3/10/14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BF34-1205-4B78-90EB-15750B0C95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638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3/10/14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BF34-1205-4B78-90EB-15750B0C95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858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3/10/14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BF34-1205-4B78-90EB-15750B0C95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865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3/10/14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BF34-1205-4B78-90EB-15750B0C95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687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3/10/14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BF34-1205-4B78-90EB-15750B0C95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104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3/10/14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2BF34-1205-4B78-90EB-15750B0C95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79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u="sng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hyperlink" Target="http://creativecommons.org/licenses/by/4.0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8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8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14.png"/><Relationship Id="rId8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u="none" dirty="0"/>
              <a:t>Clicker Questions for </a:t>
            </a:r>
            <a:br>
              <a:rPr lang="en-US" b="0" u="none" dirty="0"/>
            </a:br>
            <a:r>
              <a:rPr lang="en-US" b="0" i="1" u="none" dirty="0"/>
              <a:t>Balancing Chemical Equations</a:t>
            </a:r>
          </a:p>
        </p:txBody>
      </p:sp>
      <p:pic>
        <p:nvPicPr>
          <p:cNvPr id="6" name="Picture 5" descr="PhET_Logo_taglineblack-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352" y="206234"/>
            <a:ext cx="2659529" cy="1249172"/>
          </a:xfrm>
          <a:prstGeom prst="rect">
            <a:avLst/>
          </a:prstGeom>
        </p:spPr>
      </p:pic>
      <p:sp>
        <p:nvSpPr>
          <p:cNvPr id="7" name="Subtitle 4"/>
          <p:cNvSpPr txBox="1">
            <a:spLocks/>
          </p:cNvSpPr>
          <p:nvPr/>
        </p:nvSpPr>
        <p:spPr>
          <a:xfrm>
            <a:off x="457201" y="3942986"/>
            <a:ext cx="8686799" cy="2345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AUTHORS: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Yuen-</a:t>
            </a:r>
            <a:r>
              <a:rPr lang="en-US" sz="1800" dirty="0" err="1" smtClean="0">
                <a:solidFill>
                  <a:schemeClr val="tx1"/>
                </a:solidFill>
              </a:rPr>
              <a:t>ying</a:t>
            </a:r>
            <a:r>
              <a:rPr lang="en-US" sz="1800" dirty="0" smtClean="0">
                <a:solidFill>
                  <a:schemeClr val="tx1"/>
                </a:solidFill>
              </a:rPr>
              <a:t> Carpenter (University of Colorado Boulder) 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Robert Parson (University of Colorado Boulder)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Trish </a:t>
            </a:r>
            <a:r>
              <a:rPr lang="en-US" sz="1800" dirty="0" err="1" smtClean="0">
                <a:solidFill>
                  <a:schemeClr val="tx1"/>
                </a:solidFill>
              </a:rPr>
              <a:t>Loeblein</a:t>
            </a:r>
            <a:r>
              <a:rPr lang="en-US" sz="1800" dirty="0" smtClean="0">
                <a:solidFill>
                  <a:schemeClr val="tx1"/>
                </a:solidFill>
              </a:rPr>
              <a:t> (University of Colorado Boulder)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COURSE: 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Introductory / Preparatory College Chemistry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COPYRIGHT: </a:t>
            </a:r>
            <a:r>
              <a:rPr lang="en-US" sz="1800" dirty="0" smtClean="0">
                <a:solidFill>
                  <a:schemeClr val="tx1"/>
                </a:solidFill>
              </a:rPr>
              <a:t>This work is licensed under a </a:t>
            </a:r>
            <a:r>
              <a:rPr lang="en-US" sz="1800" u="sng" dirty="0" smtClean="0">
                <a:hlinkClick r:id="rId3"/>
              </a:rPr>
              <a:t>Creative Commons Attribution 4.0 International License</a:t>
            </a:r>
            <a:r>
              <a:rPr lang="en-US" sz="1800" dirty="0" smtClean="0"/>
              <a:t>.</a:t>
            </a:r>
          </a:p>
          <a:p>
            <a:pPr algn="l"/>
            <a:endParaRPr lang="en-US" sz="2000" dirty="0" smtClean="0"/>
          </a:p>
          <a:p>
            <a:pPr algn="l"/>
            <a:endParaRPr lang="en-US" sz="2000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736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Balancing Chemical Equations</a:t>
            </a:r>
            <a:br>
              <a:rPr lang="en-US" dirty="0"/>
            </a:br>
            <a:r>
              <a:rPr lang="en-US" sz="2400" b="0" u="none" dirty="0"/>
              <a:t>“Level 3” – More challenging</a:t>
            </a:r>
            <a:endParaRPr lang="en-US" b="0" u="none" dirty="0"/>
          </a:p>
        </p:txBody>
      </p:sp>
      <p:pic>
        <p:nvPicPr>
          <p:cNvPr id="12" name="Picture 11" descr="Screen Shot 2014-10-14 at 6.04.19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6287" y="106944"/>
            <a:ext cx="1387713" cy="614947"/>
          </a:xfrm>
          <a:prstGeom prst="rect">
            <a:avLst/>
          </a:prstGeom>
        </p:spPr>
      </p:pic>
      <p:pic>
        <p:nvPicPr>
          <p:cNvPr id="3" name="Picture 2" descr="Screen Shot 2014-10-17 at 10.01.52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7628"/>
            <a:ext cx="9144000" cy="1011677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3952875"/>
            <a:ext cx="8229600" cy="217328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Press ‘A’ on your clicker when you think you have correctly balanced this equation.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524" y="6138610"/>
            <a:ext cx="8998476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571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Balancing Chemical Equations</a:t>
            </a:r>
            <a:br>
              <a:rPr lang="en-US"/>
            </a:br>
            <a:r>
              <a:rPr lang="en-US" sz="2400" b="0" u="none"/>
              <a:t>“Level 3” – More challenging</a:t>
            </a:r>
            <a:endParaRPr lang="en-US" b="0" u="none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3286125"/>
            <a:ext cx="8229600" cy="28400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/>
              <a:t>What is the </a:t>
            </a:r>
            <a:r>
              <a:rPr lang="en-US" sz="2600" b="1"/>
              <a:t>coefficient of H</a:t>
            </a:r>
            <a:r>
              <a:rPr lang="en-US" sz="2600" b="1" baseline="-25000"/>
              <a:t>2</a:t>
            </a:r>
            <a:r>
              <a:rPr lang="en-US" sz="2600" b="1"/>
              <a:t>O </a:t>
            </a:r>
            <a:r>
              <a:rPr lang="en-US" sz="2600"/>
              <a:t>in the balanced equation?</a:t>
            </a:r>
          </a:p>
          <a:p>
            <a:pPr marL="400050" lvl="1" indent="0">
              <a:buNone/>
            </a:pPr>
            <a:endParaRPr lang="en-US"/>
          </a:p>
          <a:p>
            <a:pPr marL="914400" lvl="1" indent="-514350">
              <a:buFont typeface="+mj-lt"/>
              <a:buAutoNum type="alphaLcPeriod"/>
            </a:pPr>
            <a:r>
              <a:rPr lang="en-US"/>
              <a:t>2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/>
              <a:t>3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/>
              <a:t>4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/>
              <a:t>6</a:t>
            </a:r>
          </a:p>
        </p:txBody>
      </p:sp>
      <p:pic>
        <p:nvPicPr>
          <p:cNvPr id="12" name="Picture 11" descr="Screen Shot 2014-10-14 at 6.04.19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6287" y="106944"/>
            <a:ext cx="1387713" cy="614947"/>
          </a:xfrm>
          <a:prstGeom prst="rect">
            <a:avLst/>
          </a:prstGeom>
        </p:spPr>
      </p:pic>
      <p:pic>
        <p:nvPicPr>
          <p:cNvPr id="3" name="Picture 2" descr="Screen Shot 2014-10-17 at 10.01.52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7628"/>
            <a:ext cx="9144000" cy="1011677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793750" y="5639618"/>
            <a:ext cx="1285876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524" y="6138462"/>
            <a:ext cx="8998476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124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Balancing Chemical Equations</a:t>
            </a:r>
            <a:br>
              <a:rPr lang="en-US"/>
            </a:br>
            <a:r>
              <a:rPr lang="en-US" sz="2400" b="0" i="1" u="none"/>
              <a:t>Starting from words</a:t>
            </a:r>
            <a:endParaRPr lang="en-US" b="0" i="1" u="none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635125"/>
            <a:ext cx="8229600" cy="44910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/>
              <a:t>When white phosphorus (</a:t>
            </a:r>
            <a:r>
              <a:rPr lang="en-US" sz="2600" b="1"/>
              <a:t>P</a:t>
            </a:r>
            <a:r>
              <a:rPr lang="en-US" sz="2600" b="1" baseline="-25000"/>
              <a:t>4</a:t>
            </a:r>
            <a:r>
              <a:rPr lang="en-US" sz="2600"/>
              <a:t>) is exposed to oxygen gas (</a:t>
            </a:r>
            <a:r>
              <a:rPr lang="en-US" sz="2600" b="1"/>
              <a:t>O</a:t>
            </a:r>
            <a:r>
              <a:rPr lang="en-US" sz="2600" b="1" baseline="-25000"/>
              <a:t>2</a:t>
            </a:r>
            <a:r>
              <a:rPr lang="en-US" sz="2600"/>
              <a:t>), it begins to burn, producing tetraphosphorus decaoxide. </a:t>
            </a:r>
          </a:p>
          <a:p>
            <a:pPr marL="0" indent="0">
              <a:buNone/>
            </a:pPr>
            <a:endParaRPr lang="en-US" sz="2600"/>
          </a:p>
          <a:p>
            <a:pPr marL="0" indent="0">
              <a:buNone/>
            </a:pPr>
            <a:r>
              <a:rPr lang="en-US" sz="2400"/>
              <a:t>Is this the </a:t>
            </a:r>
            <a:r>
              <a:rPr lang="en-US" sz="2400" i="1" u="sng"/>
              <a:t>correctly balanced chemical equation</a:t>
            </a:r>
            <a:r>
              <a:rPr lang="en-US" sz="2400"/>
              <a:t> for this reaction?</a:t>
            </a:r>
            <a:r>
              <a:rPr lang="en-US" sz="2400" b="1"/>
              <a:t> </a:t>
            </a:r>
            <a:r>
              <a:rPr lang="en-US" sz="2600"/>
              <a:t> </a:t>
            </a:r>
          </a:p>
          <a:p>
            <a:pPr marL="0" indent="0" algn="ctr">
              <a:buNone/>
            </a:pPr>
            <a:r>
              <a:rPr lang="en-US" sz="2600" b="1"/>
              <a:t>4 P + 5 O</a:t>
            </a:r>
            <a:r>
              <a:rPr lang="en-US" sz="2600" b="1" baseline="-25000"/>
              <a:t>2</a:t>
            </a:r>
            <a:r>
              <a:rPr lang="en-US" sz="2600" b="1"/>
              <a:t>  </a:t>
            </a:r>
            <a:r>
              <a:rPr lang="en-US" sz="2600" b="1">
                <a:sym typeface="Wingdings"/>
              </a:rPr>
              <a:t></a:t>
            </a:r>
            <a:r>
              <a:rPr lang="en-US" sz="2600" b="1"/>
              <a:t>  P</a:t>
            </a:r>
            <a:r>
              <a:rPr lang="en-US" sz="2600" b="1" baseline="-25000"/>
              <a:t>4</a:t>
            </a:r>
            <a:r>
              <a:rPr lang="en-US" sz="2600" b="1"/>
              <a:t>O</a:t>
            </a:r>
            <a:r>
              <a:rPr lang="en-US" sz="2600" b="1" baseline="-25000"/>
              <a:t>10</a:t>
            </a:r>
            <a:endParaRPr lang="en-US" sz="2600"/>
          </a:p>
          <a:p>
            <a:endParaRPr lang="en-US" sz="2600" dirty="0"/>
          </a:p>
          <a:p>
            <a:pPr marL="514350" indent="-514350">
              <a:buFont typeface="+mj-lt"/>
              <a:buAutoNum type="alphaLcPeriod"/>
            </a:pPr>
            <a:r>
              <a:rPr lang="en-US" sz="2600"/>
              <a:t>Yes.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600"/>
              <a:t>No.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600"/>
              <a:t>Impossible to determine.</a:t>
            </a:r>
          </a:p>
        </p:txBody>
      </p:sp>
      <p:pic>
        <p:nvPicPr>
          <p:cNvPr id="12" name="Picture 11" descr="Screen Shot 2014-10-14 at 6.04.19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6287" y="106944"/>
            <a:ext cx="1387713" cy="614947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457201" y="4866505"/>
            <a:ext cx="122555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524" y="6138610"/>
            <a:ext cx="8998476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226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04800" y="-76200"/>
            <a:ext cx="9753600" cy="1143000"/>
          </a:xfrm>
        </p:spPr>
        <p:txBody>
          <a:bodyPr>
            <a:normAutofit/>
          </a:bodyPr>
          <a:lstStyle/>
          <a:p>
            <a:r>
              <a:rPr lang="en-US" sz="3600" b="0" u="none" smtClean="0"/>
              <a:t> </a:t>
            </a:r>
            <a:r>
              <a:rPr lang="en-US" sz="3600" b="0" u="none" dirty="0" smtClean="0"/>
              <a:t>What would you do to balance this equation?</a:t>
            </a:r>
            <a:endParaRPr lang="en-US" sz="3600" b="0" u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038600"/>
            <a:ext cx="7391400" cy="2590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2800" dirty="0" smtClean="0"/>
              <a:t>Double the coefficient of N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B050"/>
                </a:solidFill>
              </a:rPr>
              <a:t>( 2 N</a:t>
            </a:r>
            <a:r>
              <a:rPr lang="en-US" sz="2800" b="1" baseline="-25000" dirty="0" smtClean="0">
                <a:solidFill>
                  <a:srgbClr val="00B050"/>
                </a:solidFill>
              </a:rPr>
              <a:t>2 </a:t>
            </a:r>
            <a:r>
              <a:rPr lang="en-US" sz="2800" b="1" dirty="0" smtClean="0">
                <a:solidFill>
                  <a:srgbClr val="00B050"/>
                </a:solidFill>
              </a:rPr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/>
              <a:t>Multiply coefficient  of H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by 3 </a:t>
            </a:r>
            <a:r>
              <a:rPr lang="en-US" sz="2800" b="1" dirty="0" smtClean="0">
                <a:solidFill>
                  <a:srgbClr val="00B050"/>
                </a:solidFill>
              </a:rPr>
              <a:t>( 3 H</a:t>
            </a:r>
            <a:r>
              <a:rPr lang="en-US" sz="2800" b="1" baseline="-25000" dirty="0" smtClean="0">
                <a:solidFill>
                  <a:srgbClr val="00B050"/>
                </a:solidFill>
              </a:rPr>
              <a:t>2 </a:t>
            </a:r>
            <a:r>
              <a:rPr lang="en-US" sz="2800" b="1" dirty="0" smtClean="0">
                <a:solidFill>
                  <a:srgbClr val="00B050"/>
                </a:solidFill>
              </a:rPr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/>
              <a:t>Multiply subscripts  of H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by 3 </a:t>
            </a:r>
            <a:r>
              <a:rPr lang="en-US" sz="2800" b="1" dirty="0" smtClean="0">
                <a:solidFill>
                  <a:srgbClr val="00B050"/>
                </a:solidFill>
              </a:rPr>
              <a:t>( H</a:t>
            </a:r>
            <a:r>
              <a:rPr lang="en-US" sz="2800" b="1" baseline="-25000" dirty="0">
                <a:solidFill>
                  <a:srgbClr val="00B050"/>
                </a:solidFill>
              </a:rPr>
              <a:t>6</a:t>
            </a:r>
            <a:r>
              <a:rPr lang="en-US" sz="2800" b="1" baseline="-25000" dirty="0" smtClean="0">
                <a:solidFill>
                  <a:srgbClr val="00B050"/>
                </a:solidFill>
              </a:rPr>
              <a:t> </a:t>
            </a:r>
            <a:r>
              <a:rPr lang="en-US" sz="2800" b="1" dirty="0" smtClean="0">
                <a:solidFill>
                  <a:srgbClr val="00B050"/>
                </a:solidFill>
              </a:rPr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/>
              <a:t>Double the subscripts for NH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B050"/>
                </a:solidFill>
              </a:rPr>
              <a:t>( N</a:t>
            </a:r>
            <a:r>
              <a:rPr lang="en-US" sz="2800" b="1" baseline="-25000" dirty="0" smtClean="0">
                <a:solidFill>
                  <a:srgbClr val="00B050"/>
                </a:solidFill>
              </a:rPr>
              <a:t>2</a:t>
            </a:r>
            <a:r>
              <a:rPr lang="en-US" sz="2800" b="1" dirty="0" smtClean="0">
                <a:solidFill>
                  <a:srgbClr val="00B050"/>
                </a:solidFill>
              </a:rPr>
              <a:t>H</a:t>
            </a:r>
            <a:r>
              <a:rPr lang="en-US" sz="2800" b="1" baseline="-25000" dirty="0" smtClean="0">
                <a:solidFill>
                  <a:srgbClr val="00B050"/>
                </a:solidFill>
              </a:rPr>
              <a:t>6</a:t>
            </a:r>
            <a:r>
              <a:rPr lang="en-US" sz="2800" b="1" dirty="0" smtClean="0">
                <a:solidFill>
                  <a:srgbClr val="00B050"/>
                </a:solidFill>
              </a:rPr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/>
              <a:t>Double the coefficient of NH</a:t>
            </a:r>
            <a:r>
              <a:rPr lang="en-US" sz="2800" baseline="-25000" dirty="0" smtClean="0"/>
              <a:t>3  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B050"/>
                </a:solidFill>
              </a:rPr>
              <a:t>( 2 NH</a:t>
            </a:r>
            <a:r>
              <a:rPr lang="en-US" sz="2800" b="1" baseline="-25000" dirty="0" smtClean="0">
                <a:solidFill>
                  <a:srgbClr val="00B050"/>
                </a:solidFill>
              </a:rPr>
              <a:t>3</a:t>
            </a:r>
            <a:r>
              <a:rPr lang="en-US" sz="2800" b="1" dirty="0" smtClean="0">
                <a:solidFill>
                  <a:srgbClr val="00B050"/>
                </a:solidFill>
              </a:rPr>
              <a:t>)</a:t>
            </a:r>
            <a:endParaRPr lang="en-US" sz="2800" b="1" dirty="0">
              <a:solidFill>
                <a:srgbClr val="00B05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9600" y="6096000"/>
            <a:ext cx="70104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Screen Shot 2014-10-20 at 8.09.23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990600"/>
            <a:ext cx="7696200" cy="1282700"/>
          </a:xfrm>
          <a:prstGeom prst="rect">
            <a:avLst/>
          </a:prstGeom>
        </p:spPr>
      </p:pic>
      <p:pic>
        <p:nvPicPr>
          <p:cNvPr id="9" name="Picture 8" descr="Screen Shot 2014-10-20 at 8.09.18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2362200"/>
            <a:ext cx="3124200" cy="1493262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609600" y="4572000"/>
            <a:ext cx="70104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Screen Shot 2014-10-20 at 8.09.10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438400"/>
            <a:ext cx="2988613" cy="142314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5524" y="6138610"/>
            <a:ext cx="8998476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088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-381000" y="76200"/>
            <a:ext cx="9753600" cy="1143000"/>
          </a:xfrm>
        </p:spPr>
        <p:txBody>
          <a:bodyPr>
            <a:normAutofit fontScale="90000"/>
          </a:bodyPr>
          <a:lstStyle/>
          <a:p>
            <a:r>
              <a:rPr lang="en-US" sz="3600" b="0" u="none" dirty="0" smtClean="0"/>
              <a:t> What was your first step in balancing this equation?</a:t>
            </a:r>
            <a:endParaRPr lang="en-US" sz="3600" b="0" u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2819400"/>
            <a:ext cx="7391400" cy="32766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Change the coefficient of SO</a:t>
            </a:r>
            <a:r>
              <a:rPr lang="en-US" baseline="-25000" dirty="0"/>
              <a:t>3</a:t>
            </a:r>
            <a:endParaRPr lang="en-US" baseline="-250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Change the coefficient of SO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Change the coefficient </a:t>
            </a:r>
            <a:r>
              <a:rPr lang="en-US" dirty="0" smtClean="0"/>
              <a:t>of O</a:t>
            </a:r>
            <a:r>
              <a:rPr lang="en-US" baseline="-25000" dirty="0" smtClean="0"/>
              <a:t>2</a:t>
            </a:r>
            <a:endParaRPr lang="en-US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1253563" y="1600200"/>
            <a:ext cx="3858027" cy="659023"/>
            <a:chOff x="1253563" y="1435108"/>
            <a:chExt cx="3858027" cy="659023"/>
          </a:xfrm>
        </p:grpSpPr>
        <p:sp>
          <p:nvSpPr>
            <p:cNvPr id="4" name="TextBox 3"/>
            <p:cNvSpPr txBox="1"/>
            <p:nvPr/>
          </p:nvSpPr>
          <p:spPr>
            <a:xfrm>
              <a:off x="1253563" y="1435108"/>
              <a:ext cx="87107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SO</a:t>
              </a:r>
              <a:r>
                <a:rPr lang="en-US" sz="3600" baseline="-25000" dirty="0" smtClean="0"/>
                <a:t>3</a:t>
              </a:r>
              <a:r>
                <a:rPr lang="en-US" sz="3600" b="1" baseline="-25000" dirty="0" smtClean="0"/>
                <a:t> </a:t>
              </a:r>
              <a:r>
                <a:rPr lang="en-US" sz="3200" b="1" baseline="-25000" dirty="0" smtClean="0"/>
                <a:t> </a:t>
              </a:r>
              <a:r>
                <a:rPr lang="en-US" sz="3200" dirty="0" smtClean="0"/>
                <a:t>   </a:t>
              </a:r>
              <a:endParaRPr lang="en-US" sz="3200" dirty="0"/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2362200" y="1752600"/>
              <a:ext cx="6096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3517227" y="1524000"/>
              <a:ext cx="1846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352800" y="1447800"/>
              <a:ext cx="17587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SO</a:t>
              </a:r>
              <a:r>
                <a:rPr lang="en-US" sz="3600" baseline="-25000" dirty="0" smtClean="0"/>
                <a:t>2</a:t>
              </a:r>
              <a:r>
                <a:rPr lang="en-US" sz="3600" dirty="0" smtClean="0"/>
                <a:t> + O</a:t>
              </a:r>
              <a:r>
                <a:rPr lang="en-US" sz="3600" baseline="-25000" dirty="0" smtClean="0"/>
                <a:t>2</a:t>
              </a:r>
              <a:endParaRPr lang="en-US" sz="3600" baseline="-25000" dirty="0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6267425" y="3752671"/>
            <a:ext cx="25717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Does not have a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“correct” answer,</a:t>
            </a:r>
          </a:p>
          <a:p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 smtClean="0">
                <a:solidFill>
                  <a:srgbClr val="FF0000"/>
                </a:solidFill>
              </a:rPr>
              <a:t>ut A is the most efficient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way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962" y="6138610"/>
            <a:ext cx="8998476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685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-152400"/>
            <a:ext cx="9753600" cy="1143000"/>
          </a:xfrm>
        </p:spPr>
        <p:txBody>
          <a:bodyPr>
            <a:normAutofit fontScale="90000"/>
          </a:bodyPr>
          <a:lstStyle/>
          <a:p>
            <a:r>
              <a:rPr lang="en-US" sz="3600" b="0" u="none" dirty="0" smtClean="0"/>
              <a:t> What was your first step in balancing this equation?</a:t>
            </a:r>
            <a:endParaRPr lang="en-US" sz="3600" b="0" u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044" y="3276600"/>
            <a:ext cx="7391400" cy="32766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Change the coefficient of CH</a:t>
            </a:r>
            <a:r>
              <a:rPr lang="en-US" baseline="-25000" dirty="0" smtClean="0"/>
              <a:t>4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Change the coefficient of O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Change the coefficient </a:t>
            </a:r>
            <a:r>
              <a:rPr lang="en-US" dirty="0" smtClean="0"/>
              <a:t>of CO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Change the coefficient of 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  </a:t>
            </a:r>
            <a:r>
              <a:rPr lang="en-US" dirty="0" smtClean="0"/>
              <a:t> 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94543" y="3899587"/>
            <a:ext cx="215956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Does not have a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“correct” answer –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All choices will work,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 and D are the most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efficient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" name="Picture 9" descr="Screen Shot 2014-10-20 at 8.15.27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990600"/>
            <a:ext cx="7467600" cy="253784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286" y="6138610"/>
            <a:ext cx="8998476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292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4294967295"/>
          </p:nvPr>
        </p:nvSpPr>
        <p:spPr>
          <a:xfrm>
            <a:off x="457200" y="2874216"/>
            <a:ext cx="8229600" cy="311484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Which of these chemical formulas describes the contents of the box above?</a:t>
            </a:r>
          </a:p>
          <a:p>
            <a:pPr marL="0" indent="0">
              <a:buNone/>
            </a:pPr>
            <a:endParaRPr lang="en-US" dirty="0"/>
          </a:p>
          <a:p>
            <a:pPr marL="903288" indent="-514350">
              <a:spcAft>
                <a:spcPts val="600"/>
              </a:spcAft>
              <a:buAutoNum type="alphaLcPeriod"/>
            </a:pPr>
            <a:r>
              <a:rPr lang="en-US" dirty="0"/>
              <a:t>4 SH</a:t>
            </a:r>
            <a:r>
              <a:rPr lang="en-US" baseline="-25000" dirty="0"/>
              <a:t>2</a:t>
            </a:r>
          </a:p>
          <a:p>
            <a:pPr marL="903288" indent="-514350">
              <a:spcAft>
                <a:spcPts val="600"/>
              </a:spcAft>
              <a:buAutoNum type="alphaLcPeriod"/>
            </a:pPr>
            <a:r>
              <a:rPr lang="en-US" dirty="0"/>
              <a:t>(SH</a:t>
            </a:r>
            <a:r>
              <a:rPr lang="en-US" baseline="-25000" dirty="0"/>
              <a:t>2</a:t>
            </a:r>
            <a:r>
              <a:rPr lang="en-US" dirty="0"/>
              <a:t>)</a:t>
            </a:r>
            <a:r>
              <a:rPr lang="en-US" baseline="-25000" dirty="0"/>
              <a:t>4</a:t>
            </a:r>
          </a:p>
          <a:p>
            <a:pPr marL="903288" indent="-514350">
              <a:spcAft>
                <a:spcPts val="600"/>
              </a:spcAft>
              <a:buAutoNum type="alphaLcPeriod"/>
            </a:pPr>
            <a:r>
              <a:rPr lang="en-US" dirty="0"/>
              <a:t>Both A and B</a:t>
            </a:r>
          </a:p>
          <a:p>
            <a:pPr marL="903288" indent="-514350">
              <a:spcAft>
                <a:spcPts val="600"/>
              </a:spcAft>
              <a:buAutoNum type="alphaLcPeriod"/>
            </a:pPr>
            <a:r>
              <a:rPr lang="en-US" dirty="0"/>
              <a:t>Neither A nor B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90831" y="3969084"/>
            <a:ext cx="1521905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676273" y="666033"/>
            <a:ext cx="1397374" cy="1835485"/>
            <a:chOff x="6676273" y="666033"/>
            <a:chExt cx="1397374" cy="1835485"/>
          </a:xfrm>
        </p:grpSpPr>
        <p:pic>
          <p:nvPicPr>
            <p:cNvPr id="9" name="Picture 8" descr="BAM quiz-07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76273" y="666033"/>
              <a:ext cx="1397374" cy="1835485"/>
            </a:xfrm>
            <a:prstGeom prst="rect">
              <a:avLst/>
            </a:prstGeom>
          </p:spPr>
        </p:pic>
        <p:pic>
          <p:nvPicPr>
            <p:cNvPr id="3" name="Picture 2" descr="Screen Shot 2014-10-20 at 8.49.00 PM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81800" y="1752599"/>
              <a:ext cx="685800" cy="702527"/>
            </a:xfrm>
            <a:prstGeom prst="rect">
              <a:avLst/>
            </a:prstGeom>
          </p:spPr>
        </p:pic>
      </p:grpSp>
      <p:grpSp>
        <p:nvGrpSpPr>
          <p:cNvPr id="5" name="Group 4"/>
          <p:cNvGrpSpPr/>
          <p:nvPr/>
        </p:nvGrpSpPr>
        <p:grpSpPr>
          <a:xfrm>
            <a:off x="1905000" y="609600"/>
            <a:ext cx="3535648" cy="1828800"/>
            <a:chOff x="1905000" y="609600"/>
            <a:chExt cx="3535648" cy="1828800"/>
          </a:xfrm>
        </p:grpSpPr>
        <p:pic>
          <p:nvPicPr>
            <p:cNvPr id="2" name="Picture 1" descr="Screen Shot 2014-10-20 at 8.48.10 PM.png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8167"/>
            <a:stretch/>
          </p:blipFill>
          <p:spPr>
            <a:xfrm>
              <a:off x="4190999" y="609600"/>
              <a:ext cx="1249649" cy="815096"/>
            </a:xfrm>
            <a:prstGeom prst="rect">
              <a:avLst/>
            </a:prstGeom>
          </p:spPr>
        </p:pic>
        <p:sp>
          <p:nvSpPr>
            <p:cNvPr id="4" name="Rounded Rectangle 3"/>
            <p:cNvSpPr/>
            <p:nvPr/>
          </p:nvSpPr>
          <p:spPr>
            <a:xfrm>
              <a:off x="1905000" y="609600"/>
              <a:ext cx="3505200" cy="1828800"/>
            </a:xfrm>
            <a:prstGeom prst="round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 descr="Screen Shot 2014-10-20 at 8.48.10 PM.png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8241"/>
            <a:stretch/>
          </p:blipFill>
          <p:spPr>
            <a:xfrm>
              <a:off x="2667000" y="762000"/>
              <a:ext cx="1249649" cy="812349"/>
            </a:xfrm>
            <a:prstGeom prst="rect">
              <a:avLst/>
            </a:prstGeom>
          </p:spPr>
        </p:pic>
        <p:pic>
          <p:nvPicPr>
            <p:cNvPr id="13" name="Picture 12" descr="Screen Shot 2014-10-20 at 8.48.10 PM.png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327"/>
            <a:stretch/>
          </p:blipFill>
          <p:spPr>
            <a:xfrm>
              <a:off x="1981200" y="1512704"/>
              <a:ext cx="1249650" cy="697096"/>
            </a:xfrm>
            <a:prstGeom prst="rect">
              <a:avLst/>
            </a:prstGeom>
          </p:spPr>
        </p:pic>
        <p:pic>
          <p:nvPicPr>
            <p:cNvPr id="14" name="Picture 13" descr="Screen Shot 2014-10-20 at 8.48.10 PM.png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7242" b="53650"/>
            <a:stretch/>
          </p:blipFill>
          <p:spPr>
            <a:xfrm>
              <a:off x="3657600" y="1524000"/>
              <a:ext cx="1249649" cy="713358"/>
            </a:xfrm>
            <a:prstGeom prst="rect">
              <a:avLst/>
            </a:prstGeom>
          </p:spPr>
        </p:pic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5524" y="6138610"/>
            <a:ext cx="8998476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343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2309" y="1039149"/>
            <a:ext cx="54182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Which of the boxes below contains a picture representing </a:t>
            </a:r>
            <a:r>
              <a:rPr lang="en-US" sz="2800" b="1" dirty="0">
                <a:solidFill>
                  <a:srgbClr val="0000FF"/>
                </a:solidFill>
              </a:rPr>
              <a:t>2 AsCl</a:t>
            </a:r>
            <a:r>
              <a:rPr lang="en-US" sz="2800" b="1" baseline="-25000" dirty="0">
                <a:solidFill>
                  <a:srgbClr val="0000FF"/>
                </a:solidFill>
              </a:rPr>
              <a:t>3</a:t>
            </a:r>
            <a:r>
              <a:rPr lang="en-US" sz="2800" dirty="0"/>
              <a:t>?</a:t>
            </a:r>
          </a:p>
        </p:txBody>
      </p:sp>
      <p:pic>
        <p:nvPicPr>
          <p:cNvPr id="6" name="Picture 5" descr="BAM quiz-06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007" y="492644"/>
            <a:ext cx="1424111" cy="1870605"/>
          </a:xfrm>
          <a:prstGeom prst="rect">
            <a:avLst/>
          </a:prstGeom>
        </p:spPr>
      </p:pic>
      <p:pic>
        <p:nvPicPr>
          <p:cNvPr id="7" name="Picture 6" descr="BAM quiz-01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332240"/>
            <a:ext cx="1774565" cy="1828800"/>
          </a:xfrm>
          <a:prstGeom prst="rect">
            <a:avLst/>
          </a:prstGeom>
        </p:spPr>
      </p:pic>
      <p:pic>
        <p:nvPicPr>
          <p:cNvPr id="8" name="Picture 7" descr="BAM quiz-02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3332240"/>
            <a:ext cx="1774565" cy="1828800"/>
          </a:xfrm>
          <a:prstGeom prst="rect">
            <a:avLst/>
          </a:prstGeom>
        </p:spPr>
      </p:pic>
      <p:pic>
        <p:nvPicPr>
          <p:cNvPr id="9" name="Picture 8" descr="BAM quiz-03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8635" y="3332240"/>
            <a:ext cx="1774565" cy="1828800"/>
          </a:xfrm>
          <a:prstGeom prst="rect">
            <a:avLst/>
          </a:prstGeom>
        </p:spPr>
      </p:pic>
      <p:pic>
        <p:nvPicPr>
          <p:cNvPr id="10" name="Picture 9" descr="BAM quiz-05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93" y="3332240"/>
            <a:ext cx="1774565" cy="18288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122947" y="5137047"/>
            <a:ext cx="43333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/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0734" y="5137047"/>
            <a:ext cx="41469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/>
              <a:t>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59662" y="5137047"/>
            <a:ext cx="40187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/>
              <a:t>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10904" y="5137047"/>
            <a:ext cx="44335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/>
              <a:t>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412999" y="3193715"/>
            <a:ext cx="2118895" cy="252810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5524" y="6140329"/>
            <a:ext cx="8998476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674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Balancing Chemical Equations</a:t>
            </a:r>
          </a:p>
        </p:txBody>
      </p:sp>
      <p:pic>
        <p:nvPicPr>
          <p:cNvPr id="7" name="Picture 6" descr="Screen Shot 2014-10-14 at 6.04.19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6287" y="106944"/>
            <a:ext cx="1387713" cy="614947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How many coefficients </a:t>
            </a:r>
            <a:r>
              <a:rPr lang="en-US" i="1" dirty="0" smtClean="0"/>
              <a:t>need to be changed </a:t>
            </a:r>
            <a:r>
              <a:rPr lang="en-US" dirty="0" smtClean="0"/>
              <a:t>to make this chemical equation balanced?</a:t>
            </a:r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Zn(s)  + HNO</a:t>
            </a:r>
            <a:r>
              <a:rPr lang="en-US" baseline="-25000" dirty="0" smtClean="0"/>
              <a:t>3</a:t>
            </a:r>
            <a:r>
              <a:rPr lang="en-US" dirty="0" smtClean="0"/>
              <a:t>(</a:t>
            </a:r>
            <a:r>
              <a:rPr lang="en-US" dirty="0" err="1" smtClean="0"/>
              <a:t>aq</a:t>
            </a:r>
            <a:r>
              <a:rPr lang="en-US" dirty="0" smtClean="0"/>
              <a:t>) </a:t>
            </a:r>
            <a:r>
              <a:rPr lang="en-US" dirty="0" smtClean="0">
                <a:sym typeface="Wingdings" pitchFamily="2" charset="2"/>
              </a:rPr>
              <a:t> Zn(NO</a:t>
            </a:r>
            <a:r>
              <a:rPr lang="en-US" baseline="-25000" dirty="0" smtClean="0">
                <a:sym typeface="Wingdings" pitchFamily="2" charset="2"/>
              </a:rPr>
              <a:t>3</a:t>
            </a:r>
            <a:r>
              <a:rPr lang="en-US" dirty="0" smtClean="0">
                <a:sym typeface="Wingdings" pitchFamily="2" charset="2"/>
              </a:rPr>
              <a:t>)</a:t>
            </a:r>
            <a:r>
              <a:rPr lang="en-US" baseline="-25000" dirty="0" smtClean="0">
                <a:sym typeface="Wingdings" pitchFamily="2" charset="2"/>
              </a:rPr>
              <a:t>2</a:t>
            </a:r>
            <a:r>
              <a:rPr lang="en-US" dirty="0" smtClean="0">
                <a:sym typeface="Wingdings" pitchFamily="2" charset="2"/>
              </a:rPr>
              <a:t>(</a:t>
            </a:r>
            <a:r>
              <a:rPr lang="en-US" dirty="0" err="1" smtClean="0">
                <a:sym typeface="Wingdings" pitchFamily="2" charset="2"/>
              </a:rPr>
              <a:t>aq</a:t>
            </a:r>
            <a:r>
              <a:rPr lang="en-US" dirty="0" smtClean="0">
                <a:sym typeface="Wingdings" pitchFamily="2" charset="2"/>
              </a:rPr>
              <a:t>) + H</a:t>
            </a:r>
            <a:r>
              <a:rPr lang="en-US" baseline="-25000" dirty="0" smtClean="0">
                <a:sym typeface="Wingdings" pitchFamily="2" charset="2"/>
              </a:rPr>
              <a:t>2</a:t>
            </a:r>
            <a:r>
              <a:rPr lang="en-US" dirty="0" smtClean="0">
                <a:sym typeface="Wingdings" pitchFamily="2" charset="2"/>
              </a:rPr>
              <a:t>(g)</a:t>
            </a:r>
          </a:p>
          <a:p>
            <a:endParaRPr lang="en-US" dirty="0" smtClean="0">
              <a:sym typeface="Wingdings" pitchFamily="2" charset="2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sym typeface="Wingdings" pitchFamily="2" charset="2"/>
              </a:rPr>
              <a:t>None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sym typeface="Wingdings" pitchFamily="2" charset="2"/>
              </a:rPr>
              <a:t>1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ym typeface="Wingdings" pitchFamily="2" charset="2"/>
              </a:rPr>
              <a:t>2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ym typeface="Wingdings" pitchFamily="2" charset="2"/>
              </a:rPr>
              <a:t>3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ym typeface="Wingdings" pitchFamily="2" charset="2"/>
              </a:rPr>
              <a:t>4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57200" y="4217737"/>
            <a:ext cx="1414379" cy="4745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56512" y="4085160"/>
            <a:ext cx="41997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F6600"/>
                </a:solidFill>
              </a:rPr>
              <a:t>Balanced equation:</a:t>
            </a:r>
          </a:p>
          <a:p>
            <a:pPr algn="ctr"/>
            <a:r>
              <a:rPr lang="en-US" dirty="0">
                <a:solidFill>
                  <a:srgbClr val="FF6600"/>
                </a:solidFill>
              </a:rPr>
              <a:t>Zn(s)  + 2 HNO</a:t>
            </a:r>
            <a:r>
              <a:rPr lang="en-US" baseline="-25000" dirty="0">
                <a:solidFill>
                  <a:srgbClr val="FF6600"/>
                </a:solidFill>
              </a:rPr>
              <a:t>3</a:t>
            </a:r>
            <a:r>
              <a:rPr lang="en-US" dirty="0">
                <a:solidFill>
                  <a:srgbClr val="FF6600"/>
                </a:solidFill>
              </a:rPr>
              <a:t>(</a:t>
            </a:r>
            <a:r>
              <a:rPr lang="en-US" dirty="0" err="1">
                <a:solidFill>
                  <a:srgbClr val="FF6600"/>
                </a:solidFill>
              </a:rPr>
              <a:t>aq</a:t>
            </a:r>
            <a:r>
              <a:rPr lang="en-US" dirty="0">
                <a:solidFill>
                  <a:srgbClr val="FF6600"/>
                </a:solidFill>
              </a:rPr>
              <a:t>) </a:t>
            </a:r>
            <a:r>
              <a:rPr lang="en-US" dirty="0">
                <a:solidFill>
                  <a:srgbClr val="FF6600"/>
                </a:solidFill>
                <a:sym typeface="Wingdings" pitchFamily="2" charset="2"/>
              </a:rPr>
              <a:t> Zn(NO</a:t>
            </a:r>
            <a:r>
              <a:rPr lang="en-US" baseline="-25000" dirty="0">
                <a:solidFill>
                  <a:srgbClr val="FF6600"/>
                </a:solidFill>
                <a:sym typeface="Wingdings" pitchFamily="2" charset="2"/>
              </a:rPr>
              <a:t>3</a:t>
            </a:r>
            <a:r>
              <a:rPr lang="en-US" dirty="0">
                <a:solidFill>
                  <a:srgbClr val="FF6600"/>
                </a:solidFill>
                <a:sym typeface="Wingdings" pitchFamily="2" charset="2"/>
              </a:rPr>
              <a:t>)</a:t>
            </a:r>
            <a:r>
              <a:rPr lang="en-US" baseline="-25000" dirty="0">
                <a:solidFill>
                  <a:srgbClr val="FF6600"/>
                </a:solidFill>
                <a:sym typeface="Wingdings" pitchFamily="2" charset="2"/>
              </a:rPr>
              <a:t>2</a:t>
            </a:r>
            <a:r>
              <a:rPr lang="en-US" dirty="0">
                <a:solidFill>
                  <a:srgbClr val="FF6600"/>
                </a:solidFill>
                <a:sym typeface="Wingdings" pitchFamily="2" charset="2"/>
              </a:rPr>
              <a:t>(</a:t>
            </a:r>
            <a:r>
              <a:rPr lang="en-US" dirty="0" err="1">
                <a:solidFill>
                  <a:srgbClr val="FF6600"/>
                </a:solidFill>
                <a:sym typeface="Wingdings" pitchFamily="2" charset="2"/>
              </a:rPr>
              <a:t>aq</a:t>
            </a:r>
            <a:r>
              <a:rPr lang="en-US" dirty="0">
                <a:solidFill>
                  <a:srgbClr val="FF6600"/>
                </a:solidFill>
                <a:sym typeface="Wingdings" pitchFamily="2" charset="2"/>
              </a:rPr>
              <a:t>) + H</a:t>
            </a:r>
            <a:r>
              <a:rPr lang="en-US" baseline="-25000" dirty="0">
                <a:solidFill>
                  <a:srgbClr val="FF6600"/>
                </a:solidFill>
                <a:sym typeface="Wingdings" pitchFamily="2" charset="2"/>
              </a:rPr>
              <a:t>2</a:t>
            </a:r>
            <a:r>
              <a:rPr lang="en-US" dirty="0">
                <a:solidFill>
                  <a:srgbClr val="FF6600"/>
                </a:solidFill>
                <a:sym typeface="Wingdings" pitchFamily="2" charset="2"/>
              </a:rPr>
              <a:t>(g)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524" y="6126163"/>
            <a:ext cx="8998476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070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Balancing Chemical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94000"/>
            <a:ext cx="8229600" cy="3332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After you balance this equation, what is the final coefficient in front of O</a:t>
            </a:r>
            <a:r>
              <a:rPr lang="en-US" baseline="-25000" dirty="0"/>
              <a:t>2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en-US" dirty="0"/>
          </a:p>
          <a:p>
            <a:pPr marL="914400" lvl="1" indent="-514350">
              <a:buAutoNum type="alphaLcPeriod"/>
            </a:pPr>
            <a:r>
              <a:rPr lang="en-US" sz="3000" dirty="0"/>
              <a:t>2</a:t>
            </a:r>
          </a:p>
          <a:p>
            <a:pPr marL="914400" lvl="1" indent="-514350">
              <a:buAutoNum type="alphaLcPeriod"/>
            </a:pPr>
            <a:r>
              <a:rPr lang="en-US" sz="3000" dirty="0"/>
              <a:t>3</a:t>
            </a:r>
          </a:p>
          <a:p>
            <a:pPr marL="914400" lvl="1" indent="-514350">
              <a:buAutoNum type="alphaLcPeriod"/>
            </a:pPr>
            <a:r>
              <a:rPr lang="en-US" sz="3000" dirty="0"/>
              <a:t>4</a:t>
            </a:r>
          </a:p>
          <a:p>
            <a:pPr marL="914400" lvl="1" indent="-514350">
              <a:buAutoNum type="alphaLcPeriod"/>
            </a:pPr>
            <a:r>
              <a:rPr lang="en-US" sz="3000" dirty="0"/>
              <a:t>5</a:t>
            </a:r>
          </a:p>
          <a:p>
            <a:pPr marL="514350" indent="-514350">
              <a:buAutoNum type="alphaLcPeriod"/>
            </a:pPr>
            <a:endParaRPr lang="en-US" dirty="0"/>
          </a:p>
        </p:txBody>
      </p:sp>
      <p:pic>
        <p:nvPicPr>
          <p:cNvPr id="7" name="Picture 6" descr="Screen Shot 2014-10-14 at 6.04.19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6287" y="106944"/>
            <a:ext cx="1387713" cy="614947"/>
          </a:xfrm>
          <a:prstGeom prst="rect">
            <a:avLst/>
          </a:prstGeom>
        </p:spPr>
      </p:pic>
      <p:pic>
        <p:nvPicPr>
          <p:cNvPr id="8" name="Picture 7" descr="Screen Shot 2014-10-17 at 9.13.37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3464"/>
            <a:ext cx="9144000" cy="99859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51305" y="5634790"/>
            <a:ext cx="1253958" cy="4913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524" y="6138610"/>
            <a:ext cx="8998476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274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Balancing Chemical Equations</a:t>
            </a:r>
          </a:p>
        </p:txBody>
      </p:sp>
      <p:pic>
        <p:nvPicPr>
          <p:cNvPr id="7" name="Picture 6" descr="Screen Shot 2014-10-14 at 6.04.19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6287" y="106944"/>
            <a:ext cx="1387713" cy="614947"/>
          </a:xfrm>
          <a:prstGeom prst="rect">
            <a:avLst/>
          </a:prstGeom>
        </p:spPr>
      </p:pic>
      <p:pic>
        <p:nvPicPr>
          <p:cNvPr id="8" name="Picture 7" descr="Screen Shot 2014-10-17 at 9.13.37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3464"/>
            <a:ext cx="9144000" cy="99859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989348"/>
            <a:ext cx="9144000" cy="2003612"/>
          </a:xfrm>
          <a:prstGeom prst="rect">
            <a:avLst/>
          </a:prstGeom>
        </p:spPr>
      </p:pic>
      <p:pic>
        <p:nvPicPr>
          <p:cNvPr id="12" name="Picture 11" descr="Screen Shot 2014-10-17 at 9.13.37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24005"/>
            <a:ext cx="9144000" cy="99859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0" y="1388798"/>
            <a:ext cx="2305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Unbalanced equation: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4819921"/>
            <a:ext cx="2036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Balanced equation: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2290" y="5300632"/>
            <a:ext cx="579940" cy="827761"/>
          </a:xfrm>
          <a:prstGeom prst="rect">
            <a:avLst/>
          </a:prstGeom>
          <a:solidFill>
            <a:srgbClr val="FFFFE0"/>
          </a:solidFill>
        </p:spPr>
        <p:txBody>
          <a:bodyPr wrap="none" rtlCol="0">
            <a:noAutofit/>
          </a:bodyPr>
          <a:lstStyle/>
          <a:p>
            <a:r>
              <a:rPr lang="en-US" sz="3600">
                <a:latin typeface="Arial"/>
                <a:cs typeface="Arial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084399" y="5300632"/>
            <a:ext cx="511198" cy="827761"/>
          </a:xfrm>
          <a:prstGeom prst="rect">
            <a:avLst/>
          </a:prstGeom>
          <a:solidFill>
            <a:srgbClr val="FFFFE0"/>
          </a:solidFill>
        </p:spPr>
        <p:txBody>
          <a:bodyPr wrap="none" rtlCol="0">
            <a:noAutofit/>
          </a:bodyPr>
          <a:lstStyle/>
          <a:p>
            <a:r>
              <a:rPr lang="en-US" sz="3600">
                <a:latin typeface="Arial"/>
                <a:cs typeface="Arial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0" y="5300633"/>
            <a:ext cx="511198" cy="827761"/>
          </a:xfrm>
          <a:prstGeom prst="rect">
            <a:avLst/>
          </a:prstGeom>
          <a:solidFill>
            <a:srgbClr val="FFFFE0"/>
          </a:solidFill>
        </p:spPr>
        <p:txBody>
          <a:bodyPr wrap="none" rtlCol="0">
            <a:noAutofit/>
          </a:bodyPr>
          <a:lstStyle/>
          <a:p>
            <a:r>
              <a:rPr lang="en-US" sz="3600">
                <a:latin typeface="Arial"/>
                <a:cs typeface="Arial"/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00261" y="5294100"/>
            <a:ext cx="511198" cy="827761"/>
          </a:xfrm>
          <a:prstGeom prst="rect">
            <a:avLst/>
          </a:prstGeom>
          <a:solidFill>
            <a:srgbClr val="FFFFE0"/>
          </a:solidFill>
        </p:spPr>
        <p:txBody>
          <a:bodyPr wrap="none" rtlCol="0">
            <a:noAutofit/>
          </a:bodyPr>
          <a:lstStyle/>
          <a:p>
            <a:r>
              <a:rPr lang="en-US" sz="3600" dirty="0">
                <a:latin typeface="Arial"/>
                <a:cs typeface="Arial"/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0" y="2793055"/>
            <a:ext cx="2279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Balancing in progress: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79628" y="2898633"/>
            <a:ext cx="54206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solidFill>
                  <a:srgbClr val="FF6600"/>
                </a:solidFill>
              </a:rPr>
              <a:t>Notice that it is NORMAL that you’ll revise your coefficients (possibly more than once)  as you work towards a balanced equation, since changing one coefficient may affect an element that you previously balanced.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5524" y="6121404"/>
            <a:ext cx="8998476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092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</TotalTime>
  <Words>1253</Words>
  <Application>Microsoft Macintosh PowerPoint</Application>
  <PresentationFormat>On-screen Show (4:3)</PresentationFormat>
  <Paragraphs>139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Clicker Questions for  Balancing Chemical Equations</vt:lpstr>
      <vt:lpstr> What would you do to balance this equation?</vt:lpstr>
      <vt:lpstr> What was your first step in balancing this equation?</vt:lpstr>
      <vt:lpstr> What was your first step in balancing this equation?</vt:lpstr>
      <vt:lpstr>PowerPoint Presentation</vt:lpstr>
      <vt:lpstr>PowerPoint Presentation</vt:lpstr>
      <vt:lpstr>Balancing Chemical Equations</vt:lpstr>
      <vt:lpstr>Balancing Chemical Equations</vt:lpstr>
      <vt:lpstr>Balancing Chemical Equations</vt:lpstr>
      <vt:lpstr>Balancing Chemical Equations “Level 3” – More challenging</vt:lpstr>
      <vt:lpstr>Balancing Chemical Equations “Level 3” – More challenging</vt:lpstr>
      <vt:lpstr>Balancing Chemical Equations Starting from words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Nabilah Rontu Carlon</dc:creator>
  <cp:lastModifiedBy>Yuen-ying Carpenter</cp:lastModifiedBy>
  <cp:revision>214</cp:revision>
  <cp:lastPrinted>2014-03-10T16:54:07Z</cp:lastPrinted>
  <dcterms:created xsi:type="dcterms:W3CDTF">2013-10-16T05:31:11Z</dcterms:created>
  <dcterms:modified xsi:type="dcterms:W3CDTF">2014-11-04T20:11:39Z</dcterms:modified>
</cp:coreProperties>
</file>