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404" r:id="rId2"/>
    <p:sldId id="392" r:id="rId3"/>
    <p:sldId id="393" r:id="rId4"/>
    <p:sldId id="381" r:id="rId5"/>
    <p:sldId id="396" r:id="rId6"/>
    <p:sldId id="397" r:id="rId7"/>
    <p:sldId id="398" r:id="rId8"/>
    <p:sldId id="399" r:id="rId9"/>
    <p:sldId id="370" r:id="rId10"/>
    <p:sldId id="374" r:id="rId11"/>
    <p:sldId id="383" r:id="rId12"/>
    <p:sldId id="379" r:id="rId13"/>
    <p:sldId id="378" r:id="rId14"/>
    <p:sldId id="382" r:id="rId15"/>
    <p:sldId id="386" r:id="rId16"/>
    <p:sldId id="387" r:id="rId17"/>
    <p:sldId id="388" r:id="rId18"/>
    <p:sldId id="389" r:id="rId19"/>
    <p:sldId id="38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10" autoAdjust="0"/>
    <p:restoredTop sz="91848" autoAdjust="0"/>
  </p:normalViewPr>
  <p:slideViewPr>
    <p:cSldViewPr snapToGrid="0">
      <p:cViewPr>
        <p:scale>
          <a:sx n="85" d="100"/>
          <a:sy n="85" d="100"/>
        </p:scale>
        <p:origin x="-424" y="-96"/>
      </p:cViewPr>
      <p:guideLst>
        <p:guide orient="horz" pos="358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1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0A3E3-F468-6B45-8B0A-9A804202394F}" type="datetimeFigureOut">
              <a:rPr lang="en-US" smtClean="0"/>
              <a:pPr/>
              <a:t>11/2/14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8D70D-EEC2-9443-A627-74D0B6E51A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8861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3D7BC9-45BB-E64B-8CF6-00A458FE336E}" type="datetimeFigureOut">
              <a:rPr lang="en-US" smtClean="0"/>
              <a:pPr/>
              <a:t>11/2/14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7F746-29CC-654E-8BBE-A11793B5D9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6459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Goal: </a:t>
            </a:r>
            <a:r>
              <a:rPr lang="en-US" b="0"/>
              <a:t>Review this</a:t>
            </a:r>
            <a:r>
              <a:rPr lang="en-US" b="0" baseline="0"/>
              <a:t> notation for isotopes</a:t>
            </a:r>
          </a:p>
          <a:p>
            <a:r>
              <a:rPr lang="en-US" b="1"/>
              <a:t>Correct answer: </a:t>
            </a:r>
            <a:r>
              <a:rPr lang="en-US" b="0"/>
              <a:t>B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</a:t>
            </a:r>
            <a:r>
              <a:rPr lang="en-US" b="1" baseline="0"/>
              <a:t> (when used as review of previous material)</a:t>
            </a:r>
            <a:r>
              <a:rPr lang="en-US" b="0"/>
              <a:t>: 93% correct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E43CD-EB15-48A5-ACBE-50051A8F1AD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5205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For</a:t>
            </a:r>
            <a:r>
              <a:rPr lang="en-US" i="1" baseline="0"/>
              <a:t> the follow-up discussion from the previous clicker Q.</a:t>
            </a:r>
            <a:endParaRPr lang="en-US" i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128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Sim</a:t>
            </a:r>
            <a:r>
              <a:rPr lang="en-US" b="1" baseline="0"/>
              <a:t> directions: </a:t>
            </a:r>
            <a:r>
              <a:rPr lang="en-US" b="0"/>
              <a:t>(optional)</a:t>
            </a:r>
            <a:r>
              <a:rPr lang="en-US" b="0" baseline="0"/>
              <a:t> S</a:t>
            </a:r>
            <a:r>
              <a:rPr lang="en-US" b="0"/>
              <a:t>how nature’s abundance of</a:t>
            </a:r>
            <a:r>
              <a:rPr lang="en-US" b="0" baseline="0"/>
              <a:t> </a:t>
            </a:r>
            <a:r>
              <a:rPr lang="en-US" b="0"/>
              <a:t>Cl using the sim </a:t>
            </a:r>
            <a:r>
              <a:rPr lang="en-US" b="0" baseline="0"/>
              <a:t>with Average Atomic Mass hidden. Ask students to answer this question without consulting a periodic table.</a:t>
            </a:r>
            <a:endParaRPr lang="en-US" b="0"/>
          </a:p>
          <a:p>
            <a:r>
              <a:rPr lang="en-US" b="1"/>
              <a:t>Correct answer: </a:t>
            </a:r>
            <a:r>
              <a:rPr lang="en-US" b="0"/>
              <a:t>A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</a:t>
            </a:r>
            <a:r>
              <a:rPr lang="en-US" b="0"/>
              <a:t> 84% correct</a:t>
            </a:r>
          </a:p>
          <a:p>
            <a:r>
              <a:rPr lang="en-US" b="1" baseline="0"/>
              <a:t>Follow-up discussion: </a:t>
            </a:r>
            <a:r>
              <a:rPr lang="en-US" b="0" baseline="0"/>
              <a:t>Ask students how they arrived at their estimate of the average atomic mass. Relate this back to the value indicated on the periodic table.</a:t>
            </a:r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607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Goal: </a:t>
            </a:r>
            <a:r>
              <a:rPr lang="en-US" b="0"/>
              <a:t>Connect the sim to the atomic mass values shown on the periodic table,</a:t>
            </a:r>
            <a:r>
              <a:rPr lang="en-US" b="0" baseline="0"/>
              <a:t> as well as extending estimation skills to mixtures of 3 isotopes.</a:t>
            </a:r>
            <a:endParaRPr lang="en-US" b="1"/>
          </a:p>
          <a:p>
            <a:r>
              <a:rPr lang="en-US" b="1"/>
              <a:t>Correct answer: </a:t>
            </a:r>
            <a:r>
              <a:rPr lang="en-US" b="0"/>
              <a:t>A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</a:t>
            </a:r>
            <a:r>
              <a:rPr lang="en-US" b="0"/>
              <a:t> 75-77% correct when</a:t>
            </a:r>
            <a:r>
              <a:rPr lang="en-US" b="0" baseline="0"/>
              <a:t> asked either during instruction or during a pre-exam review </a:t>
            </a:r>
            <a:r>
              <a:rPr lang="en-US" b="0"/>
              <a:t>(incorrect</a:t>
            </a:r>
            <a:r>
              <a:rPr lang="en-US" b="0" baseline="0"/>
              <a:t> answers were evenly distributed among other options)</a:t>
            </a:r>
            <a:endParaRPr lang="en-US" b="0"/>
          </a:p>
          <a:p>
            <a:r>
              <a:rPr lang="en-US" b="1" baseline="0"/>
              <a:t>Follow-up discussion: </a:t>
            </a:r>
            <a:r>
              <a:rPr lang="en-US" b="0" baseline="0"/>
              <a:t>Use the sim to </a:t>
            </a:r>
            <a:r>
              <a:rPr lang="en-US" b="0"/>
              <a:t>demo a mixture</a:t>
            </a:r>
            <a:r>
              <a:rPr lang="en-US" b="0" baseline="0"/>
              <a:t> </a:t>
            </a:r>
            <a:r>
              <a:rPr lang="en-US" b="0"/>
              <a:t>starting from an even ratio of all isotopes, then showing</a:t>
            </a:r>
            <a:r>
              <a:rPr lang="en-US" b="0" baseline="0"/>
              <a:t> how the addition of more of each isotope would increase/decrease/not affect the average atomic mass</a:t>
            </a:r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667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Correct answer: </a:t>
            </a:r>
            <a:r>
              <a:rPr lang="en-US" b="0"/>
              <a:t>E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</a:t>
            </a:r>
            <a:r>
              <a:rPr lang="en-US" b="0"/>
              <a:t> 74% chose option B. Only 6%</a:t>
            </a:r>
            <a:r>
              <a:rPr lang="en-US" b="0" baseline="0"/>
              <a:t> chose the correct answer on first vote.</a:t>
            </a:r>
            <a:endParaRPr lang="en-US" b="0"/>
          </a:p>
          <a:p>
            <a:r>
              <a:rPr lang="en-US" b="1" baseline="0"/>
              <a:t>Follow-up class discussion: </a:t>
            </a:r>
            <a:r>
              <a:rPr lang="en-US" b="0"/>
              <a:t>Use the sim to show that multiple</a:t>
            </a:r>
            <a:r>
              <a:rPr lang="en-US" b="0" baseline="0"/>
              <a:t> different samples could produce this average, including…</a:t>
            </a:r>
          </a:p>
          <a:p>
            <a:pPr marL="685800" lvl="1" indent="-228600">
              <a:buAutoNum type="arabicParenBoth"/>
            </a:pPr>
            <a:r>
              <a:rPr lang="en-US" b="0" baseline="0"/>
              <a:t> A sample with equal abundance of all three isotopes</a:t>
            </a:r>
          </a:p>
          <a:p>
            <a:pPr marL="685800" lvl="1" indent="-228600">
              <a:buAutoNum type="arabicParenBoth"/>
            </a:pPr>
            <a:r>
              <a:rPr lang="en-US" b="0" baseline="0"/>
              <a:t>A sample containing only Mg-25</a:t>
            </a:r>
          </a:p>
          <a:p>
            <a:pPr marL="685800" lvl="1" indent="-228600">
              <a:buAutoNum type="arabicParenBoth"/>
            </a:pPr>
            <a:r>
              <a:rPr lang="en-US" b="0" baseline="0"/>
              <a:t>A sample with no Mg-25 and an equal abundance of Mg-24 and Mg-26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baseline="0"/>
              <a:t>Emphasize that </a:t>
            </a:r>
            <a:r>
              <a:rPr lang="en-US" b="0" i="0" baseline="0">
                <a:solidFill>
                  <a:srgbClr val="FF0000"/>
                </a:solidFill>
              </a:rPr>
              <a:t>t</a:t>
            </a:r>
            <a:r>
              <a:rPr lang="en-US" i="0">
                <a:solidFill>
                  <a:srgbClr val="FF0000"/>
                </a:solidFill>
              </a:rPr>
              <a:t>he only thing we know from this information is that there MUST be equal amounts of </a:t>
            </a:r>
            <a:r>
              <a:rPr lang="en-US" i="0" baseline="30000">
                <a:solidFill>
                  <a:srgbClr val="FF0000"/>
                </a:solidFill>
              </a:rPr>
              <a:t>24</a:t>
            </a:r>
            <a:r>
              <a:rPr lang="en-US" i="0">
                <a:solidFill>
                  <a:srgbClr val="FF0000"/>
                </a:solidFill>
              </a:rPr>
              <a:t>Mg and </a:t>
            </a:r>
            <a:r>
              <a:rPr lang="en-US" i="0" baseline="30000">
                <a:solidFill>
                  <a:srgbClr val="FF0000"/>
                </a:solidFill>
              </a:rPr>
              <a:t>26</a:t>
            </a:r>
            <a:r>
              <a:rPr lang="en-US" i="0">
                <a:solidFill>
                  <a:srgbClr val="FF0000"/>
                </a:solidFill>
              </a:rPr>
              <a:t>Mg</a:t>
            </a:r>
            <a:r>
              <a:rPr lang="en-US" i="0" baseline="0">
                <a:solidFill>
                  <a:srgbClr val="FF0000"/>
                </a:solidFill>
              </a:rPr>
              <a:t>, and contrast this with the previous question.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0" baseline="0">
                <a:solidFill>
                  <a:srgbClr val="FF0000"/>
                </a:solidFill>
              </a:rPr>
              <a:t>Another option for follow-up discussion would be to show one of these examples in the sim and ask students to determine one or more other examples by discussing with their neighbours.</a:t>
            </a:r>
            <a:endParaRPr lang="en-US" i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667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Goal:</a:t>
            </a:r>
            <a:r>
              <a:rPr lang="en-US" b="1" baseline="0"/>
              <a:t> </a:t>
            </a:r>
            <a:r>
              <a:rPr lang="en-US" b="0" baseline="0"/>
              <a:t>(1) Connect the concepts of mass number and isotopic mass. (2) Begin thinking about problems at a meta-level, answering questions about what information is needed to solve a given problem.</a:t>
            </a:r>
            <a:endParaRPr lang="en-US" b="0"/>
          </a:p>
          <a:p>
            <a:r>
              <a:rPr lang="en-US" b="1"/>
              <a:t>Correct answer:</a:t>
            </a:r>
            <a:r>
              <a:rPr lang="en-US" b="0"/>
              <a:t> A (Yes)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 </a:t>
            </a:r>
            <a:r>
              <a:rPr lang="en-US" b="0"/>
              <a:t>61% Yes</a:t>
            </a:r>
          </a:p>
          <a:p>
            <a:r>
              <a:rPr lang="en-US" b="1" baseline="0"/>
              <a:t>Follow-up discussion: </a:t>
            </a:r>
            <a:r>
              <a:rPr lang="en-US" b="0" baseline="0"/>
              <a:t>Ask students why – have them discuss the meaning of the number in the isotope symbol, and uncertainty/precision of values.</a:t>
            </a:r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667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Goal:</a:t>
            </a:r>
            <a:r>
              <a:rPr lang="en-US" b="1" baseline="0"/>
              <a:t> </a:t>
            </a:r>
            <a:r>
              <a:rPr lang="en-US" b="0" baseline="0"/>
              <a:t>Ask students to think about problems at a meta-level, answering questions about what information is needed to solve a given problem.</a:t>
            </a:r>
            <a:endParaRPr lang="en-US" b="0"/>
          </a:p>
          <a:p>
            <a:r>
              <a:rPr lang="en-US" b="1"/>
              <a:t>Correct answer:</a:t>
            </a:r>
            <a:r>
              <a:rPr lang="en-US" b="0"/>
              <a:t> B (No)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 </a:t>
            </a:r>
            <a:r>
              <a:rPr lang="en-US" b="0"/>
              <a:t>81% No</a:t>
            </a:r>
          </a:p>
          <a:p>
            <a:r>
              <a:rPr lang="en-US" b="1" baseline="0"/>
              <a:t>Follow-up discussion: </a:t>
            </a:r>
            <a:r>
              <a:rPr lang="en-US" b="0" baseline="0"/>
              <a:t>Ask why this is not solvable.</a:t>
            </a:r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667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Goal:</a:t>
            </a:r>
            <a:r>
              <a:rPr lang="en-US" b="1" baseline="0"/>
              <a:t> </a:t>
            </a:r>
            <a:r>
              <a:rPr lang="en-US" b="0" baseline="0"/>
              <a:t>Ask students to think about problems at a meta-level, answering questions about what information is needed to solve a given problem. </a:t>
            </a:r>
            <a:endParaRPr lang="en-US" b="0"/>
          </a:p>
          <a:p>
            <a:r>
              <a:rPr lang="en-US" b="1"/>
              <a:t>Correct answer:</a:t>
            </a:r>
            <a:r>
              <a:rPr lang="en-US" b="0"/>
              <a:t> B (No)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</a:t>
            </a:r>
            <a:r>
              <a:rPr lang="en-US" b="0"/>
              <a:t> 71% no when asked</a:t>
            </a:r>
            <a:r>
              <a:rPr lang="en-US" b="0" baseline="0"/>
              <a:t> as a pre-exam review</a:t>
            </a:r>
            <a:endParaRPr lang="en-US" b="0"/>
          </a:p>
          <a:p>
            <a:r>
              <a:rPr lang="en-US" b="1" baseline="0"/>
              <a:t>Follow-up discussion: </a:t>
            </a:r>
            <a:r>
              <a:rPr lang="en-US" b="0" baseline="0"/>
              <a:t>Ask students for counterexamples – e.g. If the average mass is close to the middle isotope, we cannot be certain. Use the sim to build counterexample samples that have the same average mass.</a:t>
            </a:r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667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Goal:</a:t>
            </a:r>
            <a:r>
              <a:rPr lang="en-US" b="1" baseline="0"/>
              <a:t> </a:t>
            </a:r>
            <a:r>
              <a:rPr lang="en-US" b="0" baseline="0"/>
              <a:t>Ask students to think about problems at a meta-level, answering questions about whether the information given is sufficient to solve a given problem.</a:t>
            </a:r>
            <a:endParaRPr lang="en-US" b="0"/>
          </a:p>
          <a:p>
            <a:r>
              <a:rPr lang="en-US" b="1"/>
              <a:t>Correct answer:</a:t>
            </a:r>
            <a:r>
              <a:rPr lang="en-US" b="0"/>
              <a:t> C</a:t>
            </a:r>
          </a:p>
          <a:p>
            <a:r>
              <a:rPr lang="en-US" b="1" baseline="0"/>
              <a:t>Follow-up discussion: </a:t>
            </a:r>
            <a:r>
              <a:rPr lang="en-US" b="0" baseline="0"/>
              <a:t>Use the simulation to show where the average atomic mass lies on a number line between 36 and 40 amu. Show how adding more of a given isotope affects the average atomic mass. Ask students what external resource they would use to find the average atomic mass of a ‘naturally occurring sample’ (i.e. periodic table).</a:t>
            </a:r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835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Goal</a:t>
            </a:r>
            <a:r>
              <a:rPr lang="en-US" b="1" baseline="0"/>
              <a:t>:</a:t>
            </a:r>
            <a:r>
              <a:rPr lang="en-US" b="0" baseline="0"/>
              <a:t> Connect the numbers and units in simulation to the periodic table and common units used in chemistry. This question was asked as a review later in the semester, after students had been exposed to both average atomic mass (in this sim) and molar mass. </a:t>
            </a:r>
            <a:endParaRPr lang="en-US" b="0"/>
          </a:p>
          <a:p>
            <a:r>
              <a:rPr lang="en-US" b="1"/>
              <a:t>Correct answer: </a:t>
            </a:r>
            <a:r>
              <a:rPr lang="en-US" b="0"/>
              <a:t>E (i.e. A and D)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</a:t>
            </a:r>
            <a:r>
              <a:rPr lang="en-US" b="0"/>
              <a:t> 54% said</a:t>
            </a:r>
            <a:r>
              <a:rPr lang="en-US" b="0" baseline="0"/>
              <a:t> E (next highest was 36% B).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/>
              <a:t>Follow-up discussion: </a:t>
            </a:r>
            <a:r>
              <a:rPr lang="en-US" b="0" baseline="0"/>
              <a:t>Ask students which answers they chose if they said E (if your clicker system allows for multiple response, you could ask them to select all that apply). Note that some of the students who choose E may think that 1 amu = 1 gram, and that B and C are both correct. Discuss the relative sizes of grams and amus. Optionally, discuss that both are defined units based on C-12, which is why 1 amu/atom = 1 g/mol.</a:t>
            </a:r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917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1" baseline="0"/>
              <a:t>Follow-up discussion to previous clicker Q</a:t>
            </a:r>
            <a:endParaRPr lang="en-US" b="0" i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736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Goal: </a:t>
            </a:r>
            <a:r>
              <a:rPr lang="en-US" b="0"/>
              <a:t>Review the relationship</a:t>
            </a:r>
            <a:r>
              <a:rPr lang="en-US" b="0" baseline="0"/>
              <a:t> between isotopes before discussing average atomic mass</a:t>
            </a:r>
            <a:endParaRPr lang="en-US" b="0"/>
          </a:p>
          <a:p>
            <a:r>
              <a:rPr lang="en-US" b="1"/>
              <a:t>Correct answer: </a:t>
            </a:r>
            <a:r>
              <a:rPr lang="en-US" b="0"/>
              <a:t>C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</a:t>
            </a:r>
            <a:r>
              <a:rPr lang="en-US" b="1" baseline="0"/>
              <a:t> (when used as review of previous material)</a:t>
            </a:r>
            <a:r>
              <a:rPr lang="en-US" b="0"/>
              <a:t>: 88% correct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95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Sim</a:t>
            </a:r>
            <a:r>
              <a:rPr lang="en-US" b="1" baseline="0"/>
              <a:t> directions:</a:t>
            </a:r>
            <a:r>
              <a:rPr lang="en-US" b="0" baseline="0"/>
              <a:t> (optional) </a:t>
            </a:r>
            <a:r>
              <a:rPr lang="en-US" b="0"/>
              <a:t>Close the Average atomic mass feature in the 2</a:t>
            </a:r>
            <a:r>
              <a:rPr lang="en-US" b="0" baseline="30000"/>
              <a:t>nd</a:t>
            </a:r>
            <a:r>
              <a:rPr lang="en-US" b="0"/>
              <a:t> tab of the sim, and use sim (2</a:t>
            </a:r>
            <a:r>
              <a:rPr lang="en-US" b="0" baseline="30000"/>
              <a:t>nd</a:t>
            </a:r>
            <a:r>
              <a:rPr lang="en-US" b="0" baseline="0"/>
              <a:t> tab) to build this sample</a:t>
            </a:r>
          </a:p>
          <a:p>
            <a:r>
              <a:rPr lang="en-US" b="1"/>
              <a:t>Correct answer: </a:t>
            </a:r>
            <a:r>
              <a:rPr lang="en-US" b="0"/>
              <a:t>C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</a:t>
            </a:r>
            <a:r>
              <a:rPr lang="en-US" b="0"/>
              <a:t> 100% correct (incorrect</a:t>
            </a:r>
            <a:r>
              <a:rPr lang="en-US" b="0" baseline="0"/>
              <a:t> options were based on</a:t>
            </a:r>
            <a:r>
              <a:rPr lang="en-US" dirty="0" smtClean="0"/>
              <a:t> total</a:t>
            </a:r>
            <a:r>
              <a:rPr lang="en-US" baseline="0" dirty="0" smtClean="0"/>
              <a:t> mass, one of the isotopes, and the value on periodic table)</a:t>
            </a:r>
            <a:endParaRPr lang="en-US" b="1" baseline="0"/>
          </a:p>
          <a:p>
            <a:r>
              <a:rPr lang="en-US" b="1" baseline="0"/>
              <a:t>Follow-up discussion:</a:t>
            </a:r>
            <a:r>
              <a:rPr lang="en-US" b="0" i="1" baseline="0"/>
              <a:t> See next slide</a:t>
            </a:r>
            <a:endParaRPr lang="en-US" b="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E43CD-EB15-48A5-ACBE-50051A8F1AD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96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/>
              <a:t>Follow-up discussion to previous clicker Q:</a:t>
            </a:r>
            <a:r>
              <a:rPr lang="en-US" b="0" i="1" baseline="0"/>
              <a:t> </a:t>
            </a:r>
          </a:p>
          <a:p>
            <a:pPr marL="228600" indent="-228600">
              <a:buAutoNum type="arabicPeriod"/>
            </a:pPr>
            <a:r>
              <a:rPr lang="en-US" b="0" i="1" baseline="0"/>
              <a:t>Note that when students were asked how they got their answer, they more often use the actual number of atoms of each, divided by the total, instead of using percentages.</a:t>
            </a:r>
          </a:p>
          <a:p>
            <a:pPr marL="228600" indent="-228600">
              <a:buAutoNum type="arabicPeriod"/>
            </a:pPr>
            <a:r>
              <a:rPr lang="en-US" b="0" i="1" baseline="0"/>
              <a:t>Can also </a:t>
            </a:r>
            <a:r>
              <a:rPr lang="en-US" b="0" i="1" baseline="0" dirty="0" smtClean="0"/>
              <a:t>u</a:t>
            </a:r>
            <a:r>
              <a:rPr lang="en-US" i="1" dirty="0" smtClean="0"/>
              <a:t>se </a:t>
            </a:r>
            <a:r>
              <a:rPr lang="en-US" i="1" baseline="0" dirty="0" smtClean="0"/>
              <a:t>the simulation to discuss the difference between isotopic mass</a:t>
            </a:r>
            <a:r>
              <a:rPr lang="en-US" i="1" dirty="0" smtClean="0"/>
              <a:t> and mass number</a:t>
            </a:r>
            <a:r>
              <a:rPr lang="en-US" i="1" baseline="0" dirty="0" smtClean="0"/>
              <a:t>. Dragging any single isotope into the box on the 2</a:t>
            </a:r>
            <a:r>
              <a:rPr lang="en-US" i="1" baseline="30000" dirty="0" smtClean="0"/>
              <a:t>nd</a:t>
            </a:r>
            <a:r>
              <a:rPr lang="en-US" i="1" baseline="0" dirty="0" smtClean="0"/>
              <a:t> tab will give you the isotopic mass to 5 decimal places.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E43CD-EB15-48A5-ACBE-50051A8F1AD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422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/>
              <a:t>Sim</a:t>
            </a:r>
            <a:r>
              <a:rPr lang="en-US" b="1" baseline="0"/>
              <a:t> directions:</a:t>
            </a:r>
            <a:r>
              <a:rPr lang="en-US" b="0" baseline="0"/>
              <a:t> (optional) </a:t>
            </a:r>
            <a:r>
              <a:rPr lang="en-US" b="0"/>
              <a:t>Close the Average atomic mass feature in the 2</a:t>
            </a:r>
            <a:r>
              <a:rPr lang="en-US" b="0" baseline="30000"/>
              <a:t>nd</a:t>
            </a:r>
            <a:r>
              <a:rPr lang="en-US" b="0"/>
              <a:t> tab of the sim, and use sim (2</a:t>
            </a:r>
            <a:r>
              <a:rPr lang="en-US" b="0" baseline="30000"/>
              <a:t>nd</a:t>
            </a:r>
            <a:r>
              <a:rPr lang="en-US" b="0" baseline="0"/>
              <a:t> tab) to build this sample</a:t>
            </a:r>
          </a:p>
          <a:p>
            <a:r>
              <a:rPr lang="en-US" b="1"/>
              <a:t>Correct answer: </a:t>
            </a:r>
            <a:r>
              <a:rPr lang="en-US" b="0"/>
              <a:t>C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</a:t>
            </a:r>
            <a:r>
              <a:rPr lang="en-US" b="0"/>
              <a:t> Ranged</a:t>
            </a:r>
            <a:r>
              <a:rPr lang="en-US" b="0" baseline="0"/>
              <a:t> from 60-80</a:t>
            </a:r>
            <a:r>
              <a:rPr lang="en-US" b="0"/>
              <a:t>% correct (2</a:t>
            </a:r>
            <a:r>
              <a:rPr lang="en-US" b="0" baseline="30000"/>
              <a:t>nd</a:t>
            </a:r>
            <a:r>
              <a:rPr lang="en-US" b="0"/>
              <a:t> most</a:t>
            </a:r>
            <a:r>
              <a:rPr lang="en-US" b="0" baseline="0"/>
              <a:t> popular choice was</a:t>
            </a:r>
            <a:r>
              <a:rPr lang="en-US" b="0"/>
              <a:t> B</a:t>
            </a:r>
            <a:r>
              <a:rPr lang="en-US" baseline="0" dirty="0" smtClean="0"/>
              <a:t>)</a:t>
            </a:r>
            <a:endParaRPr lang="en-US" b="1" baseline="0"/>
          </a:p>
          <a:p>
            <a:r>
              <a:rPr lang="en-US" b="1" baseline="0"/>
              <a:t>Follow-up discussion:</a:t>
            </a:r>
            <a:r>
              <a:rPr lang="en-US" b="0" i="1" baseline="0"/>
              <a:t> See next slide</a:t>
            </a:r>
            <a:endParaRPr lang="en-US" b="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E43CD-EB15-48A5-ACBE-50051A8F1AD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520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/>
              <a:t>Follow-up discussion to previous clicker Q: </a:t>
            </a:r>
            <a:r>
              <a:rPr lang="en-US" b="0" i="1" baseline="0"/>
              <a:t>Can use this discussion question to connect averages calculated using number of atoms (which students typically find much easier) vs. % composition</a:t>
            </a:r>
            <a:endParaRPr lang="en-US" b="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010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Goal: </a:t>
            </a:r>
            <a:r>
              <a:rPr lang="en-US" b="0"/>
              <a:t>Introduce students to the</a:t>
            </a:r>
            <a:r>
              <a:rPr lang="en-US" b="0" baseline="0"/>
              <a:t> information contained in a weighted average</a:t>
            </a:r>
            <a:endParaRPr lang="en-US" b="0"/>
          </a:p>
          <a:p>
            <a:r>
              <a:rPr lang="en-US" b="1"/>
              <a:t>Sim</a:t>
            </a:r>
            <a:r>
              <a:rPr lang="en-US" b="1" baseline="0"/>
              <a:t> directions: </a:t>
            </a:r>
            <a:r>
              <a:rPr lang="en-US" b="0"/>
              <a:t>Use</a:t>
            </a:r>
            <a:r>
              <a:rPr lang="en-US" b="0" baseline="0"/>
              <a:t> the sim (2</a:t>
            </a:r>
            <a:r>
              <a:rPr lang="en-US" b="0" baseline="30000"/>
              <a:t>nd</a:t>
            </a:r>
            <a:r>
              <a:rPr lang="en-US" b="0" baseline="0"/>
              <a:t> tab) </a:t>
            </a:r>
            <a:r>
              <a:rPr lang="en-US" b="0"/>
              <a:t>to build sample 1, with the % composition CLOSED. </a:t>
            </a:r>
          </a:p>
          <a:p>
            <a:r>
              <a:rPr lang="en-US" b="1"/>
              <a:t>Class discussion:</a:t>
            </a:r>
            <a:r>
              <a:rPr lang="en-US" b="0" baseline="0"/>
              <a:t> Why is the average atomic mass is closer to Li-6 or Li-7. Then continue to clicker Q on next slide.</a:t>
            </a:r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0731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Goal:</a:t>
            </a:r>
            <a:r>
              <a:rPr lang="en-US" b="0" baseline="0"/>
              <a:t> Relate average atomic mass to relative abundance or percent composition (rather than absolute numbers of atoms)</a:t>
            </a:r>
            <a:endParaRPr lang="en-US" b="0"/>
          </a:p>
          <a:p>
            <a:r>
              <a:rPr lang="en-US" b="1"/>
              <a:t>Sim</a:t>
            </a:r>
            <a:r>
              <a:rPr lang="en-US" b="1" baseline="0"/>
              <a:t> directions: </a:t>
            </a:r>
            <a:r>
              <a:rPr lang="en-US" b="0"/>
              <a:t>Close the Average atomic mass in the sim, and Use sim (2</a:t>
            </a:r>
            <a:r>
              <a:rPr lang="en-US" b="0" baseline="30000"/>
              <a:t>nd</a:t>
            </a:r>
            <a:r>
              <a:rPr lang="en-US" b="0" baseline="0"/>
              <a:t> tab) to build sample 2 from sample 1 by adding more atoms</a:t>
            </a:r>
          </a:p>
          <a:p>
            <a:r>
              <a:rPr lang="en-US" b="1"/>
              <a:t>Correct answer: </a:t>
            </a:r>
            <a:r>
              <a:rPr lang="en-US" b="0"/>
              <a:t>B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chemistry:</a:t>
            </a:r>
            <a:r>
              <a:rPr lang="en-US" b="0"/>
              <a:t> 68% correct (25%</a:t>
            </a:r>
            <a:r>
              <a:rPr lang="en-US" b="0" baseline="0"/>
              <a:t> selected A)</a:t>
            </a:r>
            <a:endParaRPr lang="en-US" b="1" baseline="0"/>
          </a:p>
          <a:p>
            <a:r>
              <a:rPr lang="en-US" b="1" baseline="0"/>
              <a:t>Follow-up discussion: </a:t>
            </a:r>
            <a:r>
              <a:rPr lang="en-US" b="0" baseline="0"/>
              <a:t>After discussing how students chose their answer (B was the majority answer), use the sim to show the average atomic mass, and then open the % composition, to show both samples at 60/40%. Then show the next slide for a different representation of both samples having the same ratio.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073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C9B9-E495-E446-B71F-B8E2012C2206}" type="datetime1"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53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C63F4-0A84-AD40-882B-45E741B7FC33}" type="datetime1"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52401" y="6143208"/>
            <a:ext cx="8995947" cy="719580"/>
            <a:chOff x="152401" y="6126275"/>
            <a:chExt cx="8995947" cy="71958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152401" y="6728928"/>
              <a:ext cx="7649209" cy="0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9" name="Picture 8" descr="phet-logo-on-white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85" t="27567" r="15751" b="26499"/>
            <a:stretch/>
          </p:blipFill>
          <p:spPr>
            <a:xfrm>
              <a:off x="7801610" y="6126275"/>
              <a:ext cx="1346738" cy="7195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46741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77C0-19ED-4E47-8E18-F22CAA99A539}" type="datetime1"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52401" y="6143208"/>
            <a:ext cx="8995947" cy="719580"/>
            <a:chOff x="152401" y="6126275"/>
            <a:chExt cx="8995947" cy="71958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152401" y="6728928"/>
              <a:ext cx="7649209" cy="0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9" name="Picture 8" descr="phet-logo-on-white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85" t="27567" r="15751" b="26499"/>
            <a:stretch/>
          </p:blipFill>
          <p:spPr>
            <a:xfrm>
              <a:off x="7801610" y="6126275"/>
              <a:ext cx="1346738" cy="7195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5587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F799-3B3E-E24A-93E4-C9A13F6B4710}" type="datetime1"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52401" y="6143208"/>
            <a:ext cx="8995947" cy="719580"/>
            <a:chOff x="152401" y="6126275"/>
            <a:chExt cx="8995947" cy="71958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152401" y="6728928"/>
              <a:ext cx="7649209" cy="0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9" descr="phet-logo-on-white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85" t="27567" r="15751" b="26499"/>
            <a:stretch/>
          </p:blipFill>
          <p:spPr>
            <a:xfrm>
              <a:off x="7801610" y="6126275"/>
              <a:ext cx="1346738" cy="7195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4142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C3902-C89D-904B-BBB0-908C82FA7999}" type="datetime1"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52401" y="6143208"/>
            <a:ext cx="8995947" cy="719580"/>
            <a:chOff x="152401" y="6126275"/>
            <a:chExt cx="8995947" cy="71958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152401" y="6728928"/>
              <a:ext cx="7649209" cy="0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9" name="Picture 8" descr="phet-logo-on-white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85" t="27567" r="15751" b="26499"/>
            <a:stretch/>
          </p:blipFill>
          <p:spPr>
            <a:xfrm>
              <a:off x="7801610" y="6126275"/>
              <a:ext cx="1346738" cy="7195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98125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AE4A7-EC23-C649-811D-C25BC4261619}" type="datetime1">
              <a:t>11/2/14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52401" y="6143208"/>
            <a:ext cx="8995947" cy="719580"/>
            <a:chOff x="152401" y="6126275"/>
            <a:chExt cx="8995947" cy="71958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152401" y="6728928"/>
              <a:ext cx="7649209" cy="0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9" descr="phet-logo-on-white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85" t="27567" r="15751" b="26499"/>
            <a:stretch/>
          </p:blipFill>
          <p:spPr>
            <a:xfrm>
              <a:off x="7801610" y="6126275"/>
              <a:ext cx="1346738" cy="7195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67937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CD52B-5F71-AB44-A468-FF5D6E9C062F}" type="datetime1">
              <a:t>11/2/14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52401" y="6143208"/>
            <a:ext cx="8995947" cy="719580"/>
            <a:chOff x="152401" y="6126275"/>
            <a:chExt cx="8995947" cy="71958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152401" y="6728928"/>
              <a:ext cx="7649209" cy="0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2" name="Picture 11" descr="phet-logo-on-white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85" t="27567" r="15751" b="26499"/>
            <a:stretch/>
          </p:blipFill>
          <p:spPr>
            <a:xfrm>
              <a:off x="7801610" y="6126275"/>
              <a:ext cx="1346738" cy="7195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77082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0A953-B617-1C40-B1F3-CDF47BD6F45D}" type="datetime1">
              <a:t>11/2/14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152401" y="6143208"/>
            <a:ext cx="8995947" cy="719580"/>
            <a:chOff x="152401" y="6126275"/>
            <a:chExt cx="8995947" cy="71958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52401" y="6728928"/>
              <a:ext cx="7649209" cy="0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phet-logo-on-white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85" t="27567" r="15751" b="26499"/>
            <a:stretch/>
          </p:blipFill>
          <p:spPr>
            <a:xfrm>
              <a:off x="7801610" y="6126275"/>
              <a:ext cx="1346738" cy="7195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9034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D0E7B-C69D-E54C-A80A-64F5A539CCAF}" type="datetime1">
              <a:t>11/2/14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152401" y="6143208"/>
            <a:ext cx="8995947" cy="719580"/>
            <a:chOff x="152401" y="6126275"/>
            <a:chExt cx="8995947" cy="7195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52401" y="6728928"/>
              <a:ext cx="7649209" cy="0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 descr="phet-logo-on-white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85" t="27567" r="15751" b="26499"/>
            <a:stretch/>
          </p:blipFill>
          <p:spPr>
            <a:xfrm>
              <a:off x="7801610" y="6126275"/>
              <a:ext cx="1346738" cy="7195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3327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F34AB-4252-D544-9423-0C0E493E0C4C}" type="datetime1">
              <a:t>11/2/14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52401" y="6143208"/>
            <a:ext cx="8995947" cy="719580"/>
            <a:chOff x="152401" y="6126275"/>
            <a:chExt cx="8995947" cy="71958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152401" y="6728928"/>
              <a:ext cx="7649209" cy="0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9" descr="phet-logo-on-white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85" t="27567" r="15751" b="26499"/>
            <a:stretch/>
          </p:blipFill>
          <p:spPr>
            <a:xfrm>
              <a:off x="7801610" y="6126275"/>
              <a:ext cx="1346738" cy="7195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88186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7D71-E3F8-AF48-A7E5-2334D7A639BB}" type="datetime1">
              <a:t>11/2/14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52401" y="6143208"/>
            <a:ext cx="8995947" cy="719580"/>
            <a:chOff x="152401" y="6126275"/>
            <a:chExt cx="8995947" cy="71958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152401" y="6728928"/>
              <a:ext cx="7649209" cy="0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9" descr="phet-logo-on-white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85" t="27567" r="15751" b="26499"/>
            <a:stretch/>
          </p:blipFill>
          <p:spPr>
            <a:xfrm>
              <a:off x="7801610" y="6126275"/>
              <a:ext cx="1346738" cy="7195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14795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41489-F5CF-D841-A0BD-754CAC54E5C1}" type="datetime1"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Chem 1021 Spring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969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u="sng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hyperlink" Target="http://creativecommons.org/licenses/by/4.0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package" Target="../embeddings/Microsoft_Word_Document2.docx"/><Relationship Id="rId5" Type="http://schemas.openxmlformats.org/officeDocument/2006/relationships/image" Target="../media/image18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18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u="none" dirty="0"/>
              <a:t>Clicker Questions for </a:t>
            </a:r>
            <a:br>
              <a:rPr lang="en-US" b="0" u="none" dirty="0"/>
            </a:br>
            <a:r>
              <a:rPr lang="en-US" b="0" i="1" u="none" dirty="0"/>
              <a:t>Isotopes and Atomic Mass</a:t>
            </a:r>
          </a:p>
        </p:txBody>
      </p:sp>
      <p:pic>
        <p:nvPicPr>
          <p:cNvPr id="6" name="Picture 5" descr="PhET_Logo_taglineblack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352" y="206234"/>
            <a:ext cx="2659529" cy="1249172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>
          <a:xfrm>
            <a:off x="457201" y="3942986"/>
            <a:ext cx="8686799" cy="2345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AUTHORS: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Yuen-</a:t>
            </a:r>
            <a:r>
              <a:rPr lang="en-US" sz="1800" dirty="0" err="1" smtClean="0">
                <a:solidFill>
                  <a:schemeClr val="tx1"/>
                </a:solidFill>
              </a:rPr>
              <a:t>ying</a:t>
            </a:r>
            <a:r>
              <a:rPr lang="en-US" sz="1800" dirty="0" smtClean="0">
                <a:solidFill>
                  <a:schemeClr val="tx1"/>
                </a:solidFill>
              </a:rPr>
              <a:t> Carpenter (University of Colorado Boulder) 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Robert Parson (University of Colorado Boulder)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Trish </a:t>
            </a:r>
            <a:r>
              <a:rPr lang="en-US" sz="1800" dirty="0" err="1" smtClean="0">
                <a:solidFill>
                  <a:schemeClr val="tx1"/>
                </a:solidFill>
              </a:rPr>
              <a:t>Loeblein</a:t>
            </a:r>
            <a:r>
              <a:rPr lang="en-US" sz="1800" dirty="0" smtClean="0">
                <a:solidFill>
                  <a:schemeClr val="tx1"/>
                </a:solidFill>
              </a:rPr>
              <a:t> (University of Colorado Boulder)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COURSE: 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Introductory Chemistry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COPYRIGHT: </a:t>
            </a:r>
            <a:r>
              <a:rPr lang="en-US" sz="1800" dirty="0" smtClean="0">
                <a:solidFill>
                  <a:schemeClr val="tx1"/>
                </a:solidFill>
              </a:rPr>
              <a:t>This work is licensed under a </a:t>
            </a:r>
            <a:r>
              <a:rPr lang="en-US" sz="1800" u="sng" dirty="0" smtClean="0">
                <a:hlinkClick r:id="rId3"/>
              </a:rPr>
              <a:t>Creative Commons Attribution 4.0 International License</a:t>
            </a:r>
            <a:r>
              <a:rPr lang="en-US" sz="1800" dirty="0" smtClean="0"/>
              <a:t>.</a:t>
            </a:r>
          </a:p>
          <a:p>
            <a:pPr algn="l"/>
            <a:endParaRPr lang="en-US" sz="2000" dirty="0" smtClean="0"/>
          </a:p>
          <a:p>
            <a:pPr algn="l"/>
            <a:endParaRPr lang="en-US" sz="2000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734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-54064"/>
            <a:ext cx="8229600" cy="1143000"/>
          </a:xfrm>
        </p:spPr>
        <p:txBody>
          <a:bodyPr>
            <a:noAutofit/>
          </a:bodyPr>
          <a:lstStyle/>
          <a:p>
            <a:r>
              <a:rPr lang="en-US" sz="2400" b="0" i="1" u="none"/>
              <a:t>To figure this out, let’s start with some small samples…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114893"/>
              </p:ext>
            </p:extLst>
          </p:nvPr>
        </p:nvGraphicFramePr>
        <p:xfrm>
          <a:off x="-2704441" y="1026129"/>
          <a:ext cx="14612559" cy="3441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1" name="Document" r:id="rId4" imgW="6096000" imgH="1435100" progId="Word.Document.12">
                  <p:embed/>
                </p:oleObj>
              </mc:Choice>
              <mc:Fallback>
                <p:oleObj name="Document" r:id="rId4" imgW="6096000" imgH="14351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-2704441" y="1026129"/>
                        <a:ext cx="14612559" cy="34412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4004235"/>
            <a:ext cx="8229600" cy="2121928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i="1"/>
              <a:t>Will the average atomic mass of sample 2 be…</a:t>
            </a:r>
          </a:p>
          <a:p>
            <a:pPr marL="0" indent="0">
              <a:buFont typeface="Arial" pitchFamily="34" charset="0"/>
              <a:buNone/>
            </a:pPr>
            <a:endParaRPr lang="en-US" sz="2100">
              <a:solidFill>
                <a:srgbClr val="FF0000"/>
              </a:solidFill>
            </a:endParaRP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/>
              <a:t>More than Sample 1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/>
              <a:t>Same as Sample 1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/>
              <a:t>Less than Sample 1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/>
              <a:t>I don’t know how to determine this.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87883" y="2973294"/>
            <a:ext cx="38985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Times"/>
                <a:cs typeface="Times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3109" y="2303929"/>
            <a:ext cx="151836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Times"/>
                <a:cs typeface="Times"/>
              </a:rPr>
              <a:t>6.41548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83103" y="1795934"/>
            <a:ext cx="1150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Mass of 1 atom</a:t>
            </a:r>
          </a:p>
          <a:p>
            <a:r>
              <a:rPr lang="en-US" sz="1200"/>
              <a:t> = 7.01600 amu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67856" y="1769040"/>
            <a:ext cx="1150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Mass of 1 atom</a:t>
            </a:r>
          </a:p>
          <a:p>
            <a:r>
              <a:rPr lang="en-US" sz="1200"/>
              <a:t> = 6.01512 amu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9152" y="4936560"/>
            <a:ext cx="2698377" cy="2928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48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creen Shot 2014-09-16 at 9.02.38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277"/>
          <a:stretch/>
        </p:blipFill>
        <p:spPr>
          <a:xfrm>
            <a:off x="1364502" y="319739"/>
            <a:ext cx="6808321" cy="5761318"/>
          </a:xfrm>
          <a:prstGeom prst="rect">
            <a:avLst/>
          </a:prstGeom>
          <a:ln w="38100" cmpd="sng">
            <a:solidFill>
              <a:srgbClr val="000000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6574118" y="493059"/>
            <a:ext cx="13537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Sample 2</a:t>
            </a:r>
          </a:p>
        </p:txBody>
      </p:sp>
      <p:sp>
        <p:nvSpPr>
          <p:cNvPr id="7" name="Right Triangle 6"/>
          <p:cNvSpPr/>
          <p:nvPr/>
        </p:nvSpPr>
        <p:spPr>
          <a:xfrm flipH="1">
            <a:off x="1434352" y="388470"/>
            <a:ext cx="6708588" cy="5647765"/>
          </a:xfrm>
          <a:prstGeom prst="rtTriangle">
            <a:avLst/>
          </a:prstGeom>
          <a:solidFill>
            <a:srgbClr val="3366FF">
              <a:alpha val="34000"/>
            </a:srgb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978400" y="4007223"/>
            <a:ext cx="29241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Equal to Sample 1</a:t>
            </a:r>
          </a:p>
          <a:p>
            <a:r>
              <a:rPr lang="en-US" sz="2400"/>
              <a:t>6.41548 amu average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95506" y="1305859"/>
            <a:ext cx="29241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Equal to Sample 1</a:t>
            </a:r>
          </a:p>
          <a:p>
            <a:r>
              <a:rPr lang="en-US" sz="2400"/>
              <a:t>6.41548 amu average</a:t>
            </a:r>
          </a:p>
        </p:txBody>
      </p:sp>
    </p:spTree>
    <p:extLst>
      <p:ext uri="{BB962C8B-B14F-4D97-AF65-F5344CB8AC3E}">
        <p14:creationId xmlns:p14="http://schemas.microsoft.com/office/powerpoint/2010/main" val="2444302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69529" y="431803"/>
            <a:ext cx="8037951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>
                <a:cs typeface="Times New Roman"/>
              </a:rPr>
              <a:t>In nature, chlorine has the following composition:</a:t>
            </a:r>
          </a:p>
          <a:p>
            <a:pPr marL="0" indent="0">
              <a:buNone/>
            </a:pPr>
            <a:endParaRPr lang="en-US" sz="2200">
              <a:cs typeface="Times New Roman"/>
            </a:endParaRPr>
          </a:p>
          <a:p>
            <a:pPr marL="0" indent="0">
              <a:buNone/>
            </a:pPr>
            <a:endParaRPr lang="en-US" sz="2200">
              <a:cs typeface="Times New Roman"/>
            </a:endParaRPr>
          </a:p>
          <a:p>
            <a:pPr marL="0" indent="0">
              <a:buNone/>
            </a:pPr>
            <a:endParaRPr lang="en-US" sz="2200">
              <a:cs typeface="Times New Roman"/>
            </a:endParaRPr>
          </a:p>
          <a:p>
            <a:pPr marL="0" indent="0">
              <a:buNone/>
            </a:pPr>
            <a:endParaRPr lang="en-US" sz="2200">
              <a:cs typeface="Times New Roman"/>
            </a:endParaRPr>
          </a:p>
          <a:p>
            <a:pPr marL="0" indent="0">
              <a:buNone/>
            </a:pPr>
            <a:endParaRPr lang="en-US" sz="2200">
              <a:cs typeface="Times New Roman"/>
            </a:endParaRPr>
          </a:p>
          <a:p>
            <a:pPr marL="0" indent="0">
              <a:buNone/>
            </a:pPr>
            <a:endParaRPr lang="en-US" sz="1600">
              <a:cs typeface="Times New Roman"/>
            </a:endParaRPr>
          </a:p>
          <a:p>
            <a:pPr marL="0" indent="0">
              <a:buNone/>
            </a:pPr>
            <a:r>
              <a:rPr lang="en-US" sz="2400">
                <a:cs typeface="Times New Roman"/>
              </a:rPr>
              <a:t>The average atomic mass of a natural sample of chlorine is…</a:t>
            </a:r>
            <a:endParaRPr lang="en-US" sz="2400"/>
          </a:p>
          <a:p>
            <a:endParaRPr lang="en-US"/>
          </a:p>
        </p:txBody>
      </p:sp>
      <p:pic>
        <p:nvPicPr>
          <p:cNvPr id="8" name="Picture 7" descr="Screen Shot 2014-09-16 at 4.38.07 PM.png"/>
          <p:cNvPicPr>
            <a:picLocks noChangeAspect="1"/>
          </p:cNvPicPr>
          <p:nvPr/>
        </p:nvPicPr>
        <p:blipFill rotWithShape="1"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52" t="25013" r="10199"/>
          <a:stretch/>
        </p:blipFill>
        <p:spPr>
          <a:xfrm>
            <a:off x="612587" y="3593244"/>
            <a:ext cx="7859059" cy="2069456"/>
          </a:xfrm>
          <a:prstGeom prst="rect">
            <a:avLst/>
          </a:prstGeom>
        </p:spPr>
      </p:pic>
      <p:sp>
        <p:nvSpPr>
          <p:cNvPr id="10" name="Isosceles Triangle 9"/>
          <p:cNvSpPr/>
          <p:nvPr/>
        </p:nvSpPr>
        <p:spPr>
          <a:xfrm>
            <a:off x="4267796" y="4586935"/>
            <a:ext cx="485289" cy="418353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2238785" y="4589923"/>
            <a:ext cx="485289" cy="418353"/>
          </a:xfrm>
          <a:prstGeom prst="triangl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>
            <a:off x="6365538" y="4577970"/>
            <a:ext cx="485289" cy="418353"/>
          </a:xfrm>
          <a:prstGeom prst="triangl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3466353" y="5005288"/>
            <a:ext cx="2121647" cy="1195294"/>
          </a:xfrm>
          <a:prstGeom prst="roundRect">
            <a:avLst/>
          </a:prstGeom>
          <a:ln w="38100" cmpd="sng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/>
              <a:t>About </a:t>
            </a:r>
          </a:p>
          <a:p>
            <a:pPr algn="ctr"/>
            <a:r>
              <a:rPr lang="en-US" sz="2400"/>
              <a:t>36 amu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6118" y="4918630"/>
            <a:ext cx="5009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chemeClr val="accent6">
                    <a:lumMod val="75000"/>
                  </a:schemeClr>
                </a:solidFill>
              </a:rPr>
              <a:t>b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009342" y="4993336"/>
            <a:ext cx="2611717" cy="1207246"/>
          </a:xfrm>
          <a:prstGeom prst="roundRect">
            <a:avLst/>
          </a:prstGeom>
          <a:ln w="38100" cmpd="sng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/>
              <a:t>Between </a:t>
            </a:r>
          </a:p>
          <a:p>
            <a:pPr algn="ctr"/>
            <a:r>
              <a:rPr lang="en-US" sz="2400"/>
              <a:t>36-37 amu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69107" y="4918630"/>
            <a:ext cx="42078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chemeClr val="accent5">
                    <a:lumMod val="75000"/>
                  </a:schemeClr>
                </a:solidFill>
              </a:rPr>
              <a:t>c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84095" y="5011265"/>
            <a:ext cx="2611717" cy="1189317"/>
          </a:xfrm>
          <a:prstGeom prst="roundRect">
            <a:avLst/>
          </a:prstGeom>
          <a:ln w="38100" cmpd="sng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/>
              <a:t>Between </a:t>
            </a:r>
          </a:p>
          <a:p>
            <a:pPr algn="ctr"/>
            <a:r>
              <a:rPr lang="en-US" sz="2400"/>
              <a:t>35-36 amu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3860" y="4918630"/>
            <a:ext cx="4632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chemeClr val="accent3">
                    <a:lumMod val="75000"/>
                  </a:schemeClr>
                </a:solidFill>
              </a:rPr>
              <a:t>a</a:t>
            </a:r>
          </a:p>
        </p:txBody>
      </p:sp>
      <p:pic>
        <p:nvPicPr>
          <p:cNvPr id="21" name="Picture 20" descr="Screen Shot 2014-09-30 at 4.53.15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471" y="1043581"/>
            <a:ext cx="4938162" cy="1989476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977152" y="5145740"/>
            <a:ext cx="1562848" cy="93532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46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685800"/>
            <a:ext cx="8229600" cy="50292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/>
              <a:t>Neon has three naturally occurring isotopes:</a:t>
            </a:r>
          </a:p>
          <a:p>
            <a:pPr marL="0" indent="0">
              <a:buNone/>
            </a:pPr>
            <a:endParaRPr lang="en-US"/>
          </a:p>
          <a:p>
            <a:pPr marL="0" indent="0" algn="ctr">
              <a:buNone/>
            </a:pPr>
            <a:r>
              <a:rPr lang="en-US" baseline="30000"/>
              <a:t>20</a:t>
            </a:r>
            <a:r>
              <a:rPr lang="en-US"/>
              <a:t>Ne	19.992 amu</a:t>
            </a:r>
          </a:p>
          <a:p>
            <a:pPr marL="0" indent="0" algn="ctr">
              <a:buNone/>
            </a:pPr>
            <a:r>
              <a:rPr lang="en-US" baseline="30000"/>
              <a:t>21</a:t>
            </a:r>
            <a:r>
              <a:rPr lang="en-US"/>
              <a:t>Ne 	20.994 amu</a:t>
            </a:r>
          </a:p>
          <a:p>
            <a:pPr marL="0" indent="0" algn="ctr">
              <a:buNone/>
            </a:pPr>
            <a:r>
              <a:rPr lang="en-US" baseline="30000"/>
              <a:t>22</a:t>
            </a:r>
            <a:r>
              <a:rPr lang="en-US"/>
              <a:t>Ne 	21.991 amu</a:t>
            </a:r>
          </a:p>
          <a:p>
            <a:pPr marL="0" indent="0" algn="ctr">
              <a:buNone/>
            </a:pPr>
            <a:endParaRPr lang="en-US"/>
          </a:p>
          <a:p>
            <a:pPr marL="0" indent="0">
              <a:buNone/>
            </a:pPr>
            <a:r>
              <a:rPr lang="en-US" b="1"/>
              <a:t>Which isotope has the highest natural abundance?</a:t>
            </a:r>
          </a:p>
          <a:p>
            <a:endParaRPr lang="en-US"/>
          </a:p>
          <a:p>
            <a:pPr marL="514350" indent="-514350">
              <a:buAutoNum type="alphaLcPeriod"/>
            </a:pPr>
            <a:r>
              <a:rPr lang="en-US" baseline="30000"/>
              <a:t>20</a:t>
            </a:r>
            <a:r>
              <a:rPr lang="en-US"/>
              <a:t>Ne</a:t>
            </a:r>
          </a:p>
          <a:p>
            <a:pPr marL="514350" indent="-514350">
              <a:buAutoNum type="alphaLcPeriod"/>
            </a:pPr>
            <a:r>
              <a:rPr lang="en-US" baseline="30000"/>
              <a:t>21</a:t>
            </a:r>
            <a:r>
              <a:rPr lang="en-US"/>
              <a:t>Ne</a:t>
            </a:r>
          </a:p>
          <a:p>
            <a:pPr marL="514350" indent="-514350">
              <a:buAutoNum type="alphaLcPeriod"/>
            </a:pPr>
            <a:r>
              <a:rPr lang="en-US" baseline="30000"/>
              <a:t>22</a:t>
            </a:r>
            <a:r>
              <a:rPr lang="en-US"/>
              <a:t>Ne</a:t>
            </a:r>
          </a:p>
          <a:p>
            <a:pPr marL="514350" indent="-514350">
              <a:buAutoNum type="alphaLcPeriod" startAt="4"/>
            </a:pPr>
            <a:r>
              <a:rPr lang="en-US"/>
              <a:t>All isotopes have the same abundance</a:t>
            </a:r>
          </a:p>
          <a:p>
            <a:pPr marL="514350" indent="-514350">
              <a:buAutoNum type="alphaLcPeriod" startAt="4"/>
            </a:pPr>
            <a:r>
              <a:rPr lang="en-US"/>
              <a:t>Impossible to tell from this information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7391400" y="381000"/>
            <a:ext cx="1295400" cy="1676400"/>
          </a:xfrm>
          <a:prstGeom prst="rect">
            <a:avLst/>
          </a:prstGeom>
          <a:solidFill>
            <a:srgbClr val="FFD88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Ne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20.18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4328" y="3705411"/>
            <a:ext cx="1637554" cy="45121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854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685800"/>
            <a:ext cx="8229600" cy="5029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/>
              <a:t>Magnesium has three naturally occurring isotopes:</a:t>
            </a:r>
          </a:p>
          <a:p>
            <a:pPr marL="0" indent="0">
              <a:buNone/>
            </a:pPr>
            <a:endParaRPr lang="en-US"/>
          </a:p>
          <a:p>
            <a:pPr marL="0" indent="0" algn="ctr">
              <a:buNone/>
            </a:pPr>
            <a:r>
              <a:rPr lang="en-US" baseline="30000"/>
              <a:t>24</a:t>
            </a:r>
            <a:r>
              <a:rPr lang="en-US"/>
              <a:t>Mg	23.985 amu</a:t>
            </a:r>
          </a:p>
          <a:p>
            <a:pPr marL="0" indent="0" algn="ctr">
              <a:buNone/>
            </a:pPr>
            <a:r>
              <a:rPr lang="en-US" baseline="30000"/>
              <a:t>25</a:t>
            </a:r>
            <a:r>
              <a:rPr lang="en-US"/>
              <a:t>Mg 	24.986 amu</a:t>
            </a:r>
          </a:p>
          <a:p>
            <a:pPr marL="0" indent="0" algn="ctr">
              <a:buNone/>
            </a:pPr>
            <a:r>
              <a:rPr lang="en-US" baseline="30000"/>
              <a:t>26</a:t>
            </a:r>
            <a:r>
              <a:rPr lang="en-US"/>
              <a:t>Mg 	25.983 amu</a:t>
            </a:r>
          </a:p>
          <a:p>
            <a:pPr marL="0" indent="0" algn="ctr">
              <a:buNone/>
            </a:pPr>
            <a:endParaRPr lang="en-US"/>
          </a:p>
          <a:p>
            <a:pPr marL="0" indent="0">
              <a:buNone/>
            </a:pPr>
            <a:r>
              <a:rPr lang="en-US" b="1"/>
              <a:t>In a sample with an average atomic mass of 24.98 amu, </a:t>
            </a:r>
          </a:p>
          <a:p>
            <a:pPr marL="0" indent="0">
              <a:buNone/>
            </a:pPr>
            <a:r>
              <a:rPr lang="en-US" b="1"/>
              <a:t>which isotope is the most abundant?</a:t>
            </a:r>
          </a:p>
          <a:p>
            <a:endParaRPr lang="en-US"/>
          </a:p>
          <a:p>
            <a:pPr marL="514350" indent="-514350">
              <a:buAutoNum type="alphaLcPeriod"/>
            </a:pPr>
            <a:r>
              <a:rPr lang="en-US" baseline="30000"/>
              <a:t>24</a:t>
            </a:r>
            <a:r>
              <a:rPr lang="en-US"/>
              <a:t>Mg</a:t>
            </a:r>
          </a:p>
          <a:p>
            <a:pPr marL="514350" indent="-514350">
              <a:buAutoNum type="alphaLcPeriod"/>
            </a:pPr>
            <a:r>
              <a:rPr lang="en-US" baseline="30000"/>
              <a:t>25</a:t>
            </a:r>
            <a:r>
              <a:rPr lang="en-US"/>
              <a:t>Mg</a:t>
            </a:r>
          </a:p>
          <a:p>
            <a:pPr marL="514350" indent="-514350">
              <a:buAutoNum type="alphaLcPeriod"/>
            </a:pPr>
            <a:r>
              <a:rPr lang="en-US" baseline="30000"/>
              <a:t>26</a:t>
            </a:r>
            <a:r>
              <a:rPr lang="en-US"/>
              <a:t>Mg</a:t>
            </a:r>
          </a:p>
          <a:p>
            <a:pPr marL="514350" indent="-514350">
              <a:buAutoNum type="alphaLcPeriod" startAt="4"/>
            </a:pPr>
            <a:r>
              <a:rPr lang="en-US"/>
              <a:t>All isotopes have the same abundance</a:t>
            </a:r>
          </a:p>
          <a:p>
            <a:pPr marL="514350" indent="-514350">
              <a:buAutoNum type="alphaLcPeriod" startAt="4"/>
            </a:pPr>
            <a:r>
              <a:rPr lang="en-US"/>
              <a:t>Impossible to tell from this information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69150" y="5056090"/>
            <a:ext cx="5148731" cy="3824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699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685800"/>
            <a:ext cx="8229600" cy="5029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>
                <a:solidFill>
                  <a:schemeClr val="tx1">
                    <a:lumMod val="50000"/>
                    <a:lumOff val="50000"/>
                  </a:schemeClr>
                </a:solidFill>
              </a:rPr>
              <a:t>Neon has three naturally occurring isotopes:</a:t>
            </a:r>
          </a:p>
          <a:p>
            <a:pPr marL="0" indent="0">
              <a:buNone/>
            </a:pPr>
            <a:endParaRPr lang="en-US" sz="24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400" baseline="30000">
                <a:solidFill>
                  <a:schemeClr val="tx1">
                    <a:lumMod val="50000"/>
                    <a:lumOff val="50000"/>
                  </a:schemeClr>
                </a:solidFill>
              </a:rPr>
              <a:t>20</a:t>
            </a:r>
            <a:r>
              <a:rPr lang="en-US" sz="2400">
                <a:solidFill>
                  <a:schemeClr val="tx1">
                    <a:lumMod val="50000"/>
                    <a:lumOff val="50000"/>
                  </a:schemeClr>
                </a:solidFill>
              </a:rPr>
              <a:t>Ne</a:t>
            </a:r>
          </a:p>
          <a:p>
            <a:pPr marL="0" indent="0" algn="ctr">
              <a:buNone/>
            </a:pPr>
            <a:r>
              <a:rPr lang="en-US" sz="2400" baseline="30000">
                <a:solidFill>
                  <a:schemeClr val="tx1">
                    <a:lumMod val="50000"/>
                    <a:lumOff val="50000"/>
                  </a:schemeClr>
                </a:solidFill>
              </a:rPr>
              <a:t>21</a:t>
            </a:r>
            <a:r>
              <a:rPr lang="en-US" sz="2400">
                <a:solidFill>
                  <a:schemeClr val="tx1">
                    <a:lumMod val="50000"/>
                    <a:lumOff val="50000"/>
                  </a:schemeClr>
                </a:solidFill>
              </a:rPr>
              <a:t>Ne 	</a:t>
            </a:r>
          </a:p>
          <a:p>
            <a:pPr marL="0" indent="0" algn="ctr">
              <a:buNone/>
            </a:pPr>
            <a:r>
              <a:rPr lang="en-US" sz="2400" baseline="30000">
                <a:solidFill>
                  <a:schemeClr val="tx1">
                    <a:lumMod val="50000"/>
                    <a:lumOff val="50000"/>
                  </a:schemeClr>
                </a:solidFill>
              </a:rPr>
              <a:t>22</a:t>
            </a:r>
            <a:r>
              <a:rPr lang="en-US" sz="2400">
                <a:solidFill>
                  <a:schemeClr val="tx1">
                    <a:lumMod val="50000"/>
                    <a:lumOff val="50000"/>
                  </a:schemeClr>
                </a:solidFill>
              </a:rPr>
              <a:t>Ne 	</a:t>
            </a:r>
          </a:p>
          <a:p>
            <a:pPr marL="0" indent="0" algn="ctr">
              <a:buNone/>
            </a:pPr>
            <a:endParaRPr lang="en-US" sz="24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b="1">
                <a:solidFill>
                  <a:schemeClr val="tx1">
                    <a:lumMod val="50000"/>
                    <a:lumOff val="50000"/>
                  </a:schemeClr>
                </a:solidFill>
              </a:rPr>
              <a:t>Which isotope has the highest natural abundance?</a:t>
            </a:r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r>
              <a:rPr lang="en-US" sz="2400">
                <a:solidFill>
                  <a:srgbClr val="0000FF"/>
                </a:solidFill>
              </a:rPr>
              <a:t>Can we answer the question without being given the exact isotopic masses?</a:t>
            </a:r>
          </a:p>
          <a:p>
            <a:pPr marL="914400" lvl="1" indent="-514350">
              <a:buAutoNum type="alphaLcPeriod"/>
            </a:pPr>
            <a:r>
              <a:rPr lang="en-US" sz="2000">
                <a:solidFill>
                  <a:srgbClr val="0000FF"/>
                </a:solidFill>
              </a:rPr>
              <a:t>Yes</a:t>
            </a:r>
          </a:p>
          <a:p>
            <a:pPr marL="914400" lvl="1" indent="-514350">
              <a:buAutoNum type="alphaLcPeriod"/>
            </a:pPr>
            <a:r>
              <a:rPr lang="en-US" sz="2000">
                <a:solidFill>
                  <a:srgbClr val="0000FF"/>
                </a:solidFill>
              </a:rPr>
              <a:t>No</a:t>
            </a:r>
          </a:p>
        </p:txBody>
      </p:sp>
      <p:sp>
        <p:nvSpPr>
          <p:cNvPr id="7" name="Rectangle 6"/>
          <p:cNvSpPr/>
          <p:nvPr/>
        </p:nvSpPr>
        <p:spPr>
          <a:xfrm>
            <a:off x="7391400" y="381000"/>
            <a:ext cx="1295400" cy="1676400"/>
          </a:xfrm>
          <a:prstGeom prst="rect">
            <a:avLst/>
          </a:prstGeom>
          <a:solidFill>
            <a:srgbClr val="FFD88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Ne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20.18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2681" y="5011267"/>
            <a:ext cx="1189319" cy="3824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21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685800"/>
            <a:ext cx="8229600" cy="5029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>
                <a:solidFill>
                  <a:schemeClr val="tx1">
                    <a:lumMod val="50000"/>
                    <a:lumOff val="50000"/>
                  </a:schemeClr>
                </a:solidFill>
              </a:rPr>
              <a:t>Neon has three naturally occurring isotopes:</a:t>
            </a:r>
          </a:p>
          <a:p>
            <a:pPr marL="0" indent="0">
              <a:buNone/>
            </a:pPr>
            <a:endParaRPr lang="en-US" sz="24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400" baseline="30000">
                <a:solidFill>
                  <a:schemeClr val="tx1">
                    <a:lumMod val="50000"/>
                    <a:lumOff val="50000"/>
                  </a:schemeClr>
                </a:solidFill>
              </a:rPr>
              <a:t>20</a:t>
            </a:r>
            <a:r>
              <a:rPr lang="en-US" sz="2400">
                <a:solidFill>
                  <a:schemeClr val="tx1">
                    <a:lumMod val="50000"/>
                    <a:lumOff val="50000"/>
                  </a:schemeClr>
                </a:solidFill>
              </a:rPr>
              <a:t>Ne</a:t>
            </a:r>
          </a:p>
          <a:p>
            <a:pPr marL="0" indent="0" algn="ctr">
              <a:buNone/>
            </a:pPr>
            <a:r>
              <a:rPr lang="en-US" sz="2400" baseline="30000">
                <a:solidFill>
                  <a:schemeClr val="tx1">
                    <a:lumMod val="50000"/>
                    <a:lumOff val="50000"/>
                  </a:schemeClr>
                </a:solidFill>
              </a:rPr>
              <a:t>21</a:t>
            </a:r>
            <a:r>
              <a:rPr lang="en-US" sz="2400">
                <a:solidFill>
                  <a:schemeClr val="tx1">
                    <a:lumMod val="50000"/>
                    <a:lumOff val="50000"/>
                  </a:schemeClr>
                </a:solidFill>
              </a:rPr>
              <a:t>Ne 	</a:t>
            </a:r>
          </a:p>
          <a:p>
            <a:pPr marL="0" indent="0" algn="ctr">
              <a:buNone/>
            </a:pPr>
            <a:r>
              <a:rPr lang="en-US" sz="2400" baseline="30000">
                <a:solidFill>
                  <a:schemeClr val="tx1">
                    <a:lumMod val="50000"/>
                    <a:lumOff val="50000"/>
                  </a:schemeClr>
                </a:solidFill>
              </a:rPr>
              <a:t>22</a:t>
            </a:r>
            <a:r>
              <a:rPr lang="en-US" sz="2400">
                <a:solidFill>
                  <a:schemeClr val="tx1">
                    <a:lumMod val="50000"/>
                    <a:lumOff val="50000"/>
                  </a:schemeClr>
                </a:solidFill>
              </a:rPr>
              <a:t>Ne 	</a:t>
            </a:r>
          </a:p>
          <a:p>
            <a:pPr marL="0" indent="0" algn="ctr">
              <a:buNone/>
            </a:pPr>
            <a:endParaRPr lang="en-US" sz="24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b="1">
                <a:solidFill>
                  <a:schemeClr val="tx1">
                    <a:lumMod val="50000"/>
                    <a:lumOff val="50000"/>
                  </a:schemeClr>
                </a:solidFill>
              </a:rPr>
              <a:t>Which isotope has the highest abundance </a:t>
            </a:r>
            <a:r>
              <a:rPr lang="en-US" sz="2400" b="1" i="1">
                <a:solidFill>
                  <a:schemeClr val="tx1">
                    <a:lumMod val="50000"/>
                    <a:lumOff val="50000"/>
                  </a:schemeClr>
                </a:solidFill>
              </a:rPr>
              <a:t>in a sample of Ne</a:t>
            </a:r>
            <a:r>
              <a:rPr lang="en-US" sz="2400" b="1">
                <a:solidFill>
                  <a:schemeClr val="tx1">
                    <a:lumMod val="50000"/>
                    <a:lumOff val="50000"/>
                  </a:schemeClr>
                </a:solidFill>
              </a:rPr>
              <a:t>?</a:t>
            </a:r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r>
              <a:rPr lang="en-US" sz="2400">
                <a:solidFill>
                  <a:srgbClr val="0000FF"/>
                </a:solidFill>
              </a:rPr>
              <a:t>Can we answer the question without being given the average atomic mass of the sample?</a:t>
            </a:r>
          </a:p>
          <a:p>
            <a:pPr marL="914400" lvl="1" indent="-514350">
              <a:buAutoNum type="alphaLcPeriod"/>
            </a:pPr>
            <a:r>
              <a:rPr lang="en-US" sz="2000">
                <a:solidFill>
                  <a:srgbClr val="0000FF"/>
                </a:solidFill>
              </a:rPr>
              <a:t>Yes</a:t>
            </a:r>
          </a:p>
          <a:p>
            <a:pPr marL="914400" lvl="1" indent="-514350">
              <a:buAutoNum type="alphaLcPeriod"/>
            </a:pPr>
            <a:r>
              <a:rPr lang="en-US" sz="2000">
                <a:solidFill>
                  <a:srgbClr val="0000FF"/>
                </a:solidFill>
              </a:rPr>
              <a:t>No</a:t>
            </a:r>
          </a:p>
        </p:txBody>
      </p:sp>
      <p:sp>
        <p:nvSpPr>
          <p:cNvPr id="7" name="Rectangle 6"/>
          <p:cNvSpPr/>
          <p:nvPr/>
        </p:nvSpPr>
        <p:spPr>
          <a:xfrm>
            <a:off x="857622" y="5384796"/>
            <a:ext cx="1428378" cy="42732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65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685800"/>
            <a:ext cx="8229600" cy="5029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>
                <a:solidFill>
                  <a:schemeClr val="tx1">
                    <a:lumMod val="50000"/>
                    <a:lumOff val="50000"/>
                  </a:schemeClr>
                </a:solidFill>
              </a:rPr>
              <a:t>Neon has three naturally occurring isotopes:</a:t>
            </a:r>
          </a:p>
          <a:p>
            <a:pPr marL="0" indent="0">
              <a:buNone/>
            </a:pPr>
            <a:endParaRPr lang="en-US" sz="20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000" baseline="30000">
                <a:solidFill>
                  <a:schemeClr val="tx1">
                    <a:lumMod val="50000"/>
                    <a:lumOff val="50000"/>
                  </a:schemeClr>
                </a:solidFill>
              </a:rPr>
              <a:t>20</a:t>
            </a:r>
            <a:r>
              <a:rPr lang="en-US" sz="2000">
                <a:solidFill>
                  <a:schemeClr val="tx1">
                    <a:lumMod val="50000"/>
                    <a:lumOff val="50000"/>
                  </a:schemeClr>
                </a:solidFill>
              </a:rPr>
              <a:t>Ne</a:t>
            </a:r>
          </a:p>
          <a:p>
            <a:pPr marL="0" indent="0" algn="ctr">
              <a:buNone/>
            </a:pPr>
            <a:r>
              <a:rPr lang="en-US" sz="2000" baseline="30000">
                <a:solidFill>
                  <a:schemeClr val="tx1">
                    <a:lumMod val="50000"/>
                    <a:lumOff val="50000"/>
                  </a:schemeClr>
                </a:solidFill>
              </a:rPr>
              <a:t>21</a:t>
            </a:r>
            <a:r>
              <a:rPr lang="en-US" sz="2000">
                <a:solidFill>
                  <a:schemeClr val="tx1">
                    <a:lumMod val="50000"/>
                    <a:lumOff val="50000"/>
                  </a:schemeClr>
                </a:solidFill>
              </a:rPr>
              <a:t>Ne 	</a:t>
            </a:r>
          </a:p>
          <a:p>
            <a:pPr marL="0" indent="0" algn="ctr">
              <a:buNone/>
            </a:pPr>
            <a:r>
              <a:rPr lang="en-US" sz="2000" baseline="30000">
                <a:solidFill>
                  <a:schemeClr val="tx1">
                    <a:lumMod val="50000"/>
                    <a:lumOff val="50000"/>
                  </a:schemeClr>
                </a:solidFill>
              </a:rPr>
              <a:t>22</a:t>
            </a:r>
            <a:r>
              <a:rPr lang="en-US" sz="2000">
                <a:solidFill>
                  <a:schemeClr val="tx1">
                    <a:lumMod val="50000"/>
                    <a:lumOff val="50000"/>
                  </a:schemeClr>
                </a:solidFill>
              </a:rPr>
              <a:t>Ne</a:t>
            </a:r>
            <a:r>
              <a:rPr lang="en-US" sz="280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40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</a:p>
          <a:p>
            <a:pPr marL="0" indent="0" algn="ctr">
              <a:buNone/>
            </a:pPr>
            <a:endParaRPr lang="en-US" sz="24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b="1">
                <a:solidFill>
                  <a:schemeClr val="tx1">
                    <a:lumMod val="50000"/>
                    <a:lumOff val="50000"/>
                  </a:schemeClr>
                </a:solidFill>
              </a:rPr>
              <a:t>Which isotope has the highest abundance in a sample of Ne with average atomic mass of _________?</a:t>
            </a:r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r>
              <a:rPr lang="en-US" sz="2400">
                <a:solidFill>
                  <a:srgbClr val="0000FF"/>
                </a:solidFill>
              </a:rPr>
              <a:t>Can we answer the question for any sample, no matter what the average atomic mass?</a:t>
            </a:r>
          </a:p>
          <a:p>
            <a:pPr marL="914400" lvl="1" indent="-514350">
              <a:buAutoNum type="alphaLcPeriod"/>
            </a:pPr>
            <a:r>
              <a:rPr lang="en-US" sz="2000">
                <a:solidFill>
                  <a:srgbClr val="0000FF"/>
                </a:solidFill>
              </a:rPr>
              <a:t>Yes</a:t>
            </a:r>
          </a:p>
          <a:p>
            <a:pPr marL="914400" lvl="1" indent="-514350">
              <a:buAutoNum type="alphaLcPeriod"/>
            </a:pPr>
            <a:r>
              <a:rPr lang="en-US" sz="2000">
                <a:solidFill>
                  <a:srgbClr val="0000FF"/>
                </a:solidFill>
              </a:rPr>
              <a:t>No</a:t>
            </a:r>
          </a:p>
        </p:txBody>
      </p:sp>
      <p:sp>
        <p:nvSpPr>
          <p:cNvPr id="7" name="Rectangle 6"/>
          <p:cNvSpPr/>
          <p:nvPr/>
        </p:nvSpPr>
        <p:spPr>
          <a:xfrm>
            <a:off x="872563" y="5608911"/>
            <a:ext cx="1428378" cy="42732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844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539750"/>
            <a:ext cx="8229600" cy="558641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/>
              <a:t>Argon has three stable isotopes, with these atomic masses:</a:t>
            </a:r>
          </a:p>
          <a:p>
            <a:pPr marL="0" indent="0">
              <a:buNone/>
            </a:pPr>
            <a:r>
              <a:rPr lang="en-US"/>
              <a:t> </a:t>
            </a:r>
          </a:p>
          <a:p>
            <a:pPr marL="0" indent="0" algn="ctr">
              <a:buNone/>
            </a:pPr>
            <a:r>
              <a:rPr lang="en-US" baseline="30000"/>
              <a:t>36</a:t>
            </a:r>
            <a:r>
              <a:rPr lang="en-US"/>
              <a:t>Ar	35.968 amu</a:t>
            </a:r>
          </a:p>
          <a:p>
            <a:pPr marL="0" indent="0" algn="ctr">
              <a:buNone/>
            </a:pPr>
            <a:r>
              <a:rPr lang="en-US" baseline="30000"/>
              <a:t>38</a:t>
            </a:r>
            <a:r>
              <a:rPr lang="en-US"/>
              <a:t>Ar	37.963 amu</a:t>
            </a:r>
          </a:p>
          <a:p>
            <a:pPr marL="0" indent="0" algn="ctr">
              <a:buNone/>
            </a:pPr>
            <a:r>
              <a:rPr lang="en-US" baseline="30000"/>
              <a:t>40</a:t>
            </a:r>
            <a:r>
              <a:rPr lang="en-US"/>
              <a:t>Ar	39.962 amu</a:t>
            </a:r>
          </a:p>
          <a:p>
            <a:pPr marL="0" indent="0">
              <a:buNone/>
            </a:pPr>
            <a:r>
              <a:rPr lang="en-US"/>
              <a:t> </a:t>
            </a:r>
          </a:p>
          <a:p>
            <a:pPr marL="0" indent="0">
              <a:buNone/>
            </a:pPr>
            <a:r>
              <a:rPr lang="en-US"/>
              <a:t>You measure the average atomic mass of several different samples of argon, and are asked to predict the most abundant isotope in each sample. </a:t>
            </a:r>
          </a:p>
          <a:p>
            <a:pPr marL="0" indent="0">
              <a:buNone/>
            </a:pPr>
            <a:r>
              <a:rPr lang="en-US"/>
              <a:t>For which of these samples is this prediction </a:t>
            </a:r>
            <a:r>
              <a:rPr lang="en-US" b="1"/>
              <a:t>impossible</a:t>
            </a:r>
            <a:r>
              <a:rPr lang="en-US"/>
              <a:t>?</a:t>
            </a:r>
          </a:p>
          <a:p>
            <a:pPr marL="0" indent="0">
              <a:buNone/>
            </a:pPr>
            <a:r>
              <a:rPr lang="en-US"/>
              <a:t> </a:t>
            </a:r>
          </a:p>
          <a:p>
            <a:pPr marL="0" lvl="0" indent="0">
              <a:buNone/>
            </a:pPr>
            <a:r>
              <a:rPr lang="en-US"/>
              <a:t>Sample A, a naturally-occurring sample of argon</a:t>
            </a:r>
          </a:p>
          <a:p>
            <a:pPr marL="0" lvl="0" indent="0">
              <a:buNone/>
            </a:pPr>
            <a:r>
              <a:rPr lang="en-US"/>
              <a:t>Sample B, average atomic mass = 36.5 amu</a:t>
            </a:r>
          </a:p>
          <a:p>
            <a:pPr marL="0" lvl="0" indent="0">
              <a:buNone/>
            </a:pPr>
            <a:r>
              <a:rPr lang="en-US"/>
              <a:t>Sample C, average atomic mass = 37.5 amu</a:t>
            </a:r>
          </a:p>
          <a:p>
            <a:pPr marL="0" lvl="0" indent="0">
              <a:buNone/>
            </a:pPr>
            <a:r>
              <a:rPr lang="en-US"/>
              <a:t>Sample D, average atomic mass = 39.5 amu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6568" y="148696"/>
            <a:ext cx="2057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u="sng">
                <a:solidFill>
                  <a:srgbClr val="FF0000"/>
                </a:solidFill>
              </a:rPr>
              <a:t>Challenge problem:</a:t>
            </a:r>
          </a:p>
        </p:txBody>
      </p:sp>
      <p:sp>
        <p:nvSpPr>
          <p:cNvPr id="8" name="Rectangle 7"/>
          <p:cNvSpPr/>
          <p:nvPr/>
        </p:nvSpPr>
        <p:spPr>
          <a:xfrm>
            <a:off x="439269" y="5325031"/>
            <a:ext cx="5776259" cy="3974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74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590800" y="826243"/>
            <a:ext cx="5964990" cy="54162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i="1"/>
              <a:t>Complete the following sentence with a unit.</a:t>
            </a:r>
          </a:p>
          <a:p>
            <a:pPr marL="0" indent="0">
              <a:buNone/>
            </a:pPr>
            <a:endParaRPr lang="en-US" sz="1400"/>
          </a:p>
          <a:p>
            <a:pPr marL="0" indent="0">
              <a:buNone/>
            </a:pPr>
            <a:r>
              <a:rPr lang="en-US" sz="2800">
                <a:solidFill>
                  <a:srgbClr val="0000FF"/>
                </a:solidFill>
              </a:rPr>
              <a:t>On average, lithium weighs 6.941 ____.</a:t>
            </a:r>
          </a:p>
          <a:p>
            <a:pPr marL="0" indent="0">
              <a:buNone/>
            </a:pPr>
            <a:endParaRPr lang="en-US" sz="280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/>
              <a:t>g / atom</a:t>
            </a:r>
          </a:p>
          <a:p>
            <a:pPr marL="514350" indent="-514350">
              <a:buFont typeface="+mj-lt"/>
              <a:buAutoNum type="alphaLcPeriod"/>
            </a:pPr>
            <a:r>
              <a:rPr lang="en-US"/>
              <a:t>g / mol</a:t>
            </a:r>
          </a:p>
          <a:p>
            <a:pPr marL="514350" indent="-514350">
              <a:buFont typeface="+mj-lt"/>
              <a:buAutoNum type="alphaLcPeriod"/>
            </a:pPr>
            <a:r>
              <a:rPr lang="en-US"/>
              <a:t>amu / mol</a:t>
            </a:r>
          </a:p>
          <a:p>
            <a:pPr marL="514350" indent="-514350">
              <a:buFont typeface="+mj-lt"/>
              <a:buAutoNum type="alphaLcPeriod"/>
            </a:pPr>
            <a:r>
              <a:rPr lang="en-US"/>
              <a:t>amu / atom</a:t>
            </a:r>
          </a:p>
          <a:p>
            <a:pPr marL="514350" indent="-514350">
              <a:buFont typeface="+mj-lt"/>
              <a:buAutoNum type="alphaLcPeriod"/>
            </a:pPr>
            <a:r>
              <a:rPr lang="en-US"/>
              <a:t>More than one of the above</a:t>
            </a:r>
          </a:p>
        </p:txBody>
      </p:sp>
      <p:sp>
        <p:nvSpPr>
          <p:cNvPr id="7" name="Rectangle 6"/>
          <p:cNvSpPr/>
          <p:nvPr/>
        </p:nvSpPr>
        <p:spPr>
          <a:xfrm>
            <a:off x="862931" y="635743"/>
            <a:ext cx="1485900" cy="1930400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Lithium</a:t>
            </a:r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3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endParaRPr lang="en-US" sz="200" dirty="0">
              <a:solidFill>
                <a:schemeClr val="tx1"/>
              </a:solidFill>
            </a:endParaRPr>
          </a:p>
          <a:p>
            <a:pPr algn="ctr"/>
            <a:r>
              <a:rPr lang="en-US" sz="4800" dirty="0" smtClean="0">
                <a:solidFill>
                  <a:schemeClr val="tx1"/>
                </a:solidFill>
              </a:rPr>
              <a:t>Li</a:t>
            </a:r>
            <a:endParaRPr lang="en-US" sz="3600" dirty="0" smtClean="0">
              <a:solidFill>
                <a:schemeClr val="tx1"/>
              </a:solidFill>
            </a:endParaRPr>
          </a:p>
          <a:p>
            <a:pPr algn="ctr"/>
            <a:endParaRPr lang="en-US" sz="700" dirty="0">
              <a:solidFill>
                <a:schemeClr val="tx1"/>
              </a:solidFill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6.941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60916" y="5459501"/>
            <a:ext cx="5776259" cy="5916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49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What would this be?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2895600" cy="2590800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Carbon-12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Carbon-14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Oxygen-14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More than one of these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138" y="1752601"/>
            <a:ext cx="5301873" cy="197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304800" y="2057400"/>
            <a:ext cx="28194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7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58588" y="799353"/>
            <a:ext cx="6828118" cy="731838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Reason</a:t>
            </a:r>
            <a:r>
              <a:rPr lang="en-US" sz="3200" dirty="0" smtClean="0"/>
              <a:t>:</a:t>
            </a:r>
            <a:r>
              <a:rPr lang="en-US" sz="3200" u="none" dirty="0"/>
              <a:t/>
            </a:r>
            <a:br>
              <a:rPr lang="en-US" sz="3200" u="none" dirty="0"/>
            </a:br>
            <a:r>
              <a:rPr lang="en-US" sz="3200" b="0" u="none" dirty="0" smtClean="0"/>
              <a:t>The number of protons tells the name of the atom; the mass is given by the sum of protons and neutrons</a:t>
            </a:r>
            <a:endParaRPr lang="en-US" sz="3200" b="0" u="none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83" y="2308412"/>
            <a:ext cx="3504529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460" y="3933625"/>
            <a:ext cx="2843306" cy="2730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153" y="4465918"/>
            <a:ext cx="5345458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65" t="11888" r="17405" b="17482"/>
          <a:stretch/>
        </p:blipFill>
        <p:spPr bwMode="auto">
          <a:xfrm>
            <a:off x="7077738" y="579718"/>
            <a:ext cx="1508760" cy="153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218047" y="2733615"/>
            <a:ext cx="55355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6 protons +8 neutrons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35631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3400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0" u="none"/>
              <a:t>Which of these pairs of atoms are isotopes?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451657"/>
              </p:ext>
            </p:extLst>
          </p:nvPr>
        </p:nvGraphicFramePr>
        <p:xfrm>
          <a:off x="224116" y="1917978"/>
          <a:ext cx="8725650" cy="136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7844"/>
                <a:gridCol w="1151301"/>
                <a:gridCol w="1151301"/>
                <a:gridCol w="1151301"/>
                <a:gridCol w="1151301"/>
                <a:gridCol w="1151301"/>
                <a:gridCol w="1151301"/>
              </a:tblGrid>
              <a:tr h="456360">
                <a:tc>
                  <a:txBody>
                    <a:bodyPr/>
                    <a:lstStyle/>
                    <a:p>
                      <a:pPr algn="ctr"/>
                      <a:endParaRPr lang="en-US" sz="2200"/>
                    </a:p>
                  </a:txBody>
                  <a:tcPr marL="112527" marR="112527" marT="56264" marB="562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/>
                        <a:t>Pair A</a:t>
                      </a:r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/>
                        <a:t>Pair</a:t>
                      </a:r>
                      <a:r>
                        <a:rPr lang="en-US" sz="2200" baseline="0"/>
                        <a:t> B</a:t>
                      </a:r>
                      <a:endParaRPr lang="en-US" sz="2200"/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/>
                        <a:t>Pair C</a:t>
                      </a:r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636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# of protons</a:t>
                      </a:r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6</a:t>
                      </a:r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8</a:t>
                      </a:r>
                    </a:p>
                  </a:txBody>
                  <a:tcPr marL="112527" marR="112527" marT="56264" marB="56264"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</a:t>
                      </a:r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2</a:t>
                      </a:r>
                    </a:p>
                  </a:txBody>
                  <a:tcPr marL="112527" marR="112527" marT="56264" marB="56264"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12</a:t>
                      </a:r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12</a:t>
                      </a:r>
                    </a:p>
                  </a:txBody>
                  <a:tcPr marL="112527" marR="112527" marT="56264" marB="56264"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56360"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# of neutrons</a:t>
                      </a:r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8</a:t>
                      </a:r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8</a:t>
                      </a:r>
                    </a:p>
                  </a:txBody>
                  <a:tcPr marL="112527" marR="112527" marT="56264" marB="56264"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</a:t>
                      </a:r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3</a:t>
                      </a:r>
                    </a:p>
                  </a:txBody>
                  <a:tcPr marL="112527" marR="112527" marT="56264" marB="56264"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12</a:t>
                      </a:r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14</a:t>
                      </a:r>
                    </a:p>
                  </a:txBody>
                  <a:tcPr marL="112527" marR="112527" marT="56264" marB="56264"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Up Arrow 3"/>
          <p:cNvSpPr/>
          <p:nvPr/>
        </p:nvSpPr>
        <p:spPr>
          <a:xfrm>
            <a:off x="7276352" y="3361764"/>
            <a:ext cx="1075765" cy="1419412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662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2756"/>
            <a:ext cx="7655859" cy="1143000"/>
          </a:xfrm>
        </p:spPr>
        <p:txBody>
          <a:bodyPr>
            <a:noAutofit/>
          </a:bodyPr>
          <a:lstStyle/>
          <a:p>
            <a:pPr algn="l"/>
            <a:r>
              <a:rPr lang="en-US" sz="2800" u="none" dirty="0" smtClean="0"/>
              <a:t>What is the approximate average mass of a hydrogen atom in this sample?</a:t>
            </a:r>
            <a:endParaRPr lang="en-US" sz="2800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0200" y="2582775"/>
            <a:ext cx="3429000" cy="3366796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lphaLcPeriod"/>
            </a:pPr>
            <a:r>
              <a:rPr lang="en-US" sz="3600" b="1" dirty="0" smtClean="0"/>
              <a:t> 6 </a:t>
            </a:r>
            <a:r>
              <a:rPr lang="en-US" sz="3600" b="1" dirty="0" err="1" smtClean="0"/>
              <a:t>amu</a:t>
            </a:r>
            <a:endParaRPr lang="en-US" sz="3600" b="1" dirty="0" smtClean="0"/>
          </a:p>
          <a:p>
            <a:pPr marL="742950" indent="-742950">
              <a:buFont typeface="+mj-lt"/>
              <a:buAutoNum type="alphaLcPeriod"/>
            </a:pPr>
            <a:r>
              <a:rPr lang="en-US" sz="3600" b="1" dirty="0" smtClean="0"/>
              <a:t> 2 </a:t>
            </a:r>
            <a:r>
              <a:rPr lang="en-US" sz="3600" b="1" dirty="0" err="1" smtClean="0"/>
              <a:t>amu</a:t>
            </a:r>
            <a:endParaRPr lang="en-US" sz="3600" b="1" dirty="0" smtClean="0"/>
          </a:p>
          <a:p>
            <a:pPr marL="742950" indent="-742950">
              <a:buFont typeface="+mj-lt"/>
              <a:buAutoNum type="alphaLcPeriod"/>
            </a:pPr>
            <a:r>
              <a:rPr lang="en-US" sz="3600" b="1" dirty="0" smtClean="0"/>
              <a:t> 1.5 </a:t>
            </a:r>
            <a:r>
              <a:rPr lang="en-US" sz="3600" b="1" dirty="0" err="1" smtClean="0"/>
              <a:t>amu</a:t>
            </a:r>
            <a:endParaRPr lang="en-US" sz="3600" b="1" dirty="0" smtClean="0"/>
          </a:p>
          <a:p>
            <a:pPr marL="742950" indent="-742950">
              <a:buFont typeface="+mj-lt"/>
              <a:buAutoNum type="alphaLcPeriod"/>
            </a:pPr>
            <a:r>
              <a:rPr lang="en-US" sz="3600" b="1" dirty="0" smtClean="0"/>
              <a:t> 1 </a:t>
            </a:r>
            <a:r>
              <a:rPr lang="en-US" sz="3600" b="1" dirty="0" err="1" smtClean="0"/>
              <a:t>amu</a:t>
            </a:r>
            <a:endParaRPr lang="en-US" sz="3600" b="1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15" t="12076" r="14229" b="10566"/>
          <a:stretch/>
        </p:blipFill>
        <p:spPr bwMode="auto">
          <a:xfrm>
            <a:off x="776944" y="2382729"/>
            <a:ext cx="4218138" cy="3071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22943" y="2328301"/>
            <a:ext cx="4559223" cy="3407619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410200" y="4004231"/>
            <a:ext cx="28194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15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36037" y="194235"/>
            <a:ext cx="5301130" cy="1456859"/>
          </a:xfrm>
        </p:spPr>
        <p:txBody>
          <a:bodyPr>
            <a:noAutofit/>
          </a:bodyPr>
          <a:lstStyle/>
          <a:p>
            <a:pPr algn="l"/>
            <a:r>
              <a:rPr lang="en-US" sz="2800" b="0" u="none" dirty="0" smtClean="0"/>
              <a:t>3/6 gives 50% of each, so…</a:t>
            </a:r>
            <a:br>
              <a:rPr lang="en-US" sz="2800" b="0" u="none" dirty="0" smtClean="0"/>
            </a:br>
            <a:r>
              <a:rPr lang="en-US" sz="2800" b="0" u="none" dirty="0" smtClean="0"/>
              <a:t>	0.5*2 + 0.5*1 = 1.5 </a:t>
            </a:r>
            <a:r>
              <a:rPr lang="en-US" sz="2800" b="0" u="none" dirty="0" err="1" smtClean="0"/>
              <a:t>amu</a:t>
            </a:r>
            <a:br>
              <a:rPr lang="en-US" sz="2800" b="0" u="none" dirty="0" err="1" smtClean="0"/>
            </a:br>
            <a:r>
              <a:rPr lang="en-US" sz="2800" b="0" i="1" u="none" dirty="0" err="1"/>
              <a:t>or</a:t>
            </a:r>
            <a:r>
              <a:rPr lang="en-US" sz="2800" b="0" u="none" dirty="0" err="1"/>
              <a:t>	3*2 + 2*1 = 1.5 amu</a:t>
            </a:r>
            <a:endParaRPr lang="en-US" sz="2800" b="0" u="none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941" y="1778599"/>
            <a:ext cx="3877504" cy="2712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200694" y="4390696"/>
            <a:ext cx="4181534" cy="1468756"/>
            <a:chOff x="96105" y="4267199"/>
            <a:chExt cx="4181534" cy="1468756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105" y="4267199"/>
              <a:ext cx="2148509" cy="14687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801"/>
            <a:stretch/>
          </p:blipFill>
          <p:spPr bwMode="auto">
            <a:xfrm>
              <a:off x="2149754" y="4267200"/>
              <a:ext cx="2127885" cy="14687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7177" y="1667895"/>
            <a:ext cx="4238365" cy="1945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5231" y="3658570"/>
            <a:ext cx="4331243" cy="2312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6106" y="6150532"/>
            <a:ext cx="77330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0070C0"/>
                </a:solidFill>
              </a:rPr>
              <a:t>Why are there more digits in the answer in the </a:t>
            </a:r>
            <a:r>
              <a:rPr lang="en-US" sz="2800" i="1" dirty="0" err="1" smtClean="0">
                <a:solidFill>
                  <a:srgbClr val="0070C0"/>
                </a:solidFill>
              </a:rPr>
              <a:t>sim</a:t>
            </a:r>
            <a:r>
              <a:rPr lang="en-US" sz="2800" i="1" dirty="0" smtClean="0">
                <a:solidFill>
                  <a:srgbClr val="0070C0"/>
                </a:solidFill>
              </a:rPr>
              <a:t>?</a:t>
            </a:r>
            <a:endParaRPr lang="en-US" sz="2800" i="1" dirty="0">
              <a:solidFill>
                <a:srgbClr val="0070C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15991" y="162423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u="sng" dirty="0">
                <a:solidFill>
                  <a:prstClr val="black"/>
                </a:solidFill>
                <a:ea typeface="+mj-ea"/>
                <a:cs typeface="+mj-cs"/>
              </a:rPr>
              <a:t>Reason</a:t>
            </a:r>
            <a:r>
              <a:rPr lang="en-US" sz="3200" dirty="0">
                <a:solidFill>
                  <a:prstClr val="black"/>
                </a:solidFill>
                <a:ea typeface="+mj-ea"/>
                <a:cs typeface="+mj-cs"/>
              </a:rPr>
              <a:t>:</a:t>
            </a:r>
            <a:br>
              <a:rPr lang="en-US" sz="3200" dirty="0">
                <a:solidFill>
                  <a:prstClr val="black"/>
                </a:solidFill>
                <a:ea typeface="+mj-ea"/>
                <a:cs typeface="+mj-cs"/>
              </a:rPr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038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705" y="3015130"/>
            <a:ext cx="4415118" cy="1571812"/>
          </a:xfrm>
        </p:spPr>
        <p:txBody>
          <a:bodyPr>
            <a:noAutofit/>
          </a:bodyPr>
          <a:lstStyle/>
          <a:p>
            <a:pPr algn="l"/>
            <a:r>
              <a:rPr lang="en-US" sz="3200" b="0" u="none" dirty="0" smtClean="0"/>
              <a:t>What is the approximate average mass of an argon atom in this sample?</a:t>
            </a:r>
            <a:endParaRPr lang="en-US" sz="3200" b="0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096" y="5218952"/>
            <a:ext cx="8077200" cy="94009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lphaLcPeriod"/>
            </a:pPr>
            <a:r>
              <a:rPr lang="en-US" sz="4000" dirty="0" smtClean="0"/>
              <a:t>40 </a:t>
            </a:r>
            <a:r>
              <a:rPr lang="en-US" sz="4000" dirty="0" err="1" smtClean="0"/>
              <a:t>amu</a:t>
            </a:r>
            <a:r>
              <a:rPr lang="en-US" sz="4000" dirty="0" smtClean="0"/>
              <a:t>    b. 38 </a:t>
            </a:r>
            <a:r>
              <a:rPr lang="en-US" sz="4000" dirty="0" err="1" smtClean="0"/>
              <a:t>amu</a:t>
            </a:r>
            <a:r>
              <a:rPr lang="en-US" sz="4000" dirty="0" smtClean="0"/>
              <a:t>   c. 37.5 </a:t>
            </a:r>
            <a:r>
              <a:rPr lang="en-US" sz="4000" dirty="0" err="1" smtClean="0"/>
              <a:t>amu</a:t>
            </a:r>
            <a:endParaRPr lang="en-US" sz="40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5758328" y="5310093"/>
            <a:ext cx="28194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4855882" y="3481294"/>
            <a:ext cx="836705" cy="717177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Screen Shot 2014-10-20 at 2.36.4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939" y="2508624"/>
            <a:ext cx="2782251" cy="2586318"/>
          </a:xfrm>
          <a:prstGeom prst="rect">
            <a:avLst/>
          </a:prstGeom>
          <a:ln w="38100" cmpd="sng">
            <a:solidFill>
              <a:schemeClr val="tx2"/>
            </a:solidFill>
          </a:ln>
        </p:spPr>
      </p:pic>
      <p:pic>
        <p:nvPicPr>
          <p:cNvPr id="12" name="Picture 11" descr="Screen Shot 2014-10-20 at 2.36.38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647" y="565030"/>
            <a:ext cx="7440706" cy="1450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420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73183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Calculation:</a:t>
            </a:r>
            <a:br>
              <a:rPr lang="en-US" b="1" dirty="0" smtClean="0"/>
            </a:br>
            <a:r>
              <a:rPr lang="en-US" b="1" u="none" dirty="0" smtClean="0"/>
              <a:t> </a:t>
            </a:r>
            <a:r>
              <a:rPr lang="en-US" sz="4000" b="0" u="none" dirty="0" smtClean="0"/>
              <a:t>0</a:t>
            </a:r>
            <a:r>
              <a:rPr lang="en-US" sz="4000" b="0" u="none" dirty="0"/>
              <a:t>.5*36 + 0.25*38 + 0.</a:t>
            </a:r>
            <a:r>
              <a:rPr lang="en-US" sz="4000" b="0" u="none" dirty="0" smtClean="0"/>
              <a:t>25*40 = 37.5 amu</a:t>
            </a:r>
            <a:endParaRPr lang="en-US" b="0" u="none" dirty="0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677" y="4215461"/>
            <a:ext cx="4499852" cy="1994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733" y="4763424"/>
            <a:ext cx="3875130" cy="1434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 descr="Screen Shot 2014-10-20 at 2.36.44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233" y="1925918"/>
            <a:ext cx="2782251" cy="2586318"/>
          </a:xfrm>
          <a:prstGeom prst="rect">
            <a:avLst/>
          </a:prstGeom>
          <a:ln w="38100" cmpd="sng">
            <a:solidFill>
              <a:schemeClr val="tx2"/>
            </a:solidFill>
          </a:ln>
        </p:spPr>
      </p:pic>
      <p:pic>
        <p:nvPicPr>
          <p:cNvPr id="11" name="Picture 10" descr="Screen Shot 2014-10-20 at 2.36.38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29" y="2918453"/>
            <a:ext cx="5408706" cy="1054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333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4204111"/>
              </p:ext>
            </p:extLst>
          </p:nvPr>
        </p:nvGraphicFramePr>
        <p:xfrm>
          <a:off x="-2704441" y="682486"/>
          <a:ext cx="14612559" cy="3441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0" name="Document" r:id="rId4" imgW="6096000" imgH="1435100" progId="Word.Document.12">
                  <p:embed/>
                </p:oleObj>
              </mc:Choice>
              <mc:Fallback>
                <p:oleObj name="Document" r:id="rId4" imgW="6096000" imgH="14351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-2704441" y="682486"/>
                        <a:ext cx="14612559" cy="34412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48236" y="3839884"/>
            <a:ext cx="85164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/>
              <a:t>Is the average atomic mass closer to the mass of a lithium-6 atom or a lithium-7 atom?</a:t>
            </a:r>
          </a:p>
          <a:p>
            <a:endParaRPr lang="en-US" sz="2400" b="1"/>
          </a:p>
          <a:p>
            <a:pPr marL="342900" indent="-342900">
              <a:buFont typeface="+mj-lt"/>
              <a:buAutoNum type="alphaLcPeriod"/>
            </a:pPr>
            <a:r>
              <a:rPr lang="en-US" sz="2400"/>
              <a:t>Lithium-6</a:t>
            </a:r>
          </a:p>
          <a:p>
            <a:pPr marL="342900" indent="-342900">
              <a:buFont typeface="+mj-lt"/>
              <a:buAutoNum type="alphaLcPeriod"/>
            </a:pPr>
            <a:r>
              <a:rPr lang="en-US" sz="2400"/>
              <a:t>Lithium-7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23109" y="1960286"/>
            <a:ext cx="151836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Times"/>
                <a:cs typeface="Times"/>
              </a:rPr>
              <a:t>6.41548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83103" y="1482173"/>
            <a:ext cx="1150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Mass of 1 atom</a:t>
            </a:r>
          </a:p>
          <a:p>
            <a:r>
              <a:rPr lang="en-US" sz="1200"/>
              <a:t> = 7.01600 amu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67856" y="1455279"/>
            <a:ext cx="1150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Mass of 1 atom</a:t>
            </a:r>
          </a:p>
          <a:p>
            <a:r>
              <a:rPr lang="en-US" sz="1200"/>
              <a:t> = 6.01512 amu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4093" y="5035175"/>
            <a:ext cx="1727201" cy="31674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58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5082</TotalTime>
  <Words>1864</Words>
  <Application>Microsoft Macintosh PowerPoint</Application>
  <PresentationFormat>On-screen Show (4:3)</PresentationFormat>
  <Paragraphs>269</Paragraphs>
  <Slides>19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Document</vt:lpstr>
      <vt:lpstr>Clicker Questions for  Isotopes and Atomic Mass</vt:lpstr>
      <vt:lpstr>What would this be?</vt:lpstr>
      <vt:lpstr>Reason: The number of protons tells the name of the atom; the mass is given by the sum of protons and neutrons</vt:lpstr>
      <vt:lpstr>Which of these pairs of atoms are isotopes?</vt:lpstr>
      <vt:lpstr>What is the approximate average mass of a hydrogen atom in this sample?</vt:lpstr>
      <vt:lpstr>3/6 gives 50% of each, so…  0.5*2 + 0.5*1 = 1.5 amu or 3*2 + 2*1 = 1.5 amu</vt:lpstr>
      <vt:lpstr>What is the approximate average mass of an argon atom in this sample?</vt:lpstr>
      <vt:lpstr>Calculation:  0.5*36 + 0.25*38 + 0.25*40 = 37.5 amu</vt:lpstr>
      <vt:lpstr>PowerPoint Presentation</vt:lpstr>
      <vt:lpstr>To figure this out, let’s start with some small samples…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Nabilah Rontu Carlon</dc:creator>
  <cp:lastModifiedBy>Emily Moore</cp:lastModifiedBy>
  <cp:revision>248</cp:revision>
  <cp:lastPrinted>2014-09-17T17:26:08Z</cp:lastPrinted>
  <dcterms:created xsi:type="dcterms:W3CDTF">2013-10-06T03:25:15Z</dcterms:created>
  <dcterms:modified xsi:type="dcterms:W3CDTF">2014-11-02T16:34:43Z</dcterms:modified>
</cp:coreProperties>
</file>