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2" r:id="rId2"/>
    <p:sldId id="256" r:id="rId3"/>
    <p:sldId id="257" r:id="rId4"/>
    <p:sldId id="259" r:id="rId5"/>
    <p:sldId id="264" r:id="rId6"/>
    <p:sldId id="266" r:id="rId7"/>
    <p:sldId id="265" r:id="rId8"/>
    <p:sldId id="258" r:id="rId9"/>
    <p:sldId id="263" r:id="rId10"/>
    <p:sldId id="26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0760C5-0215-49D9-83DE-9364427703A3}" type="datetimeFigureOut">
              <a:rPr lang="en-US" smtClean="0"/>
              <a:pPr/>
              <a:t>4/25/2014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16E7F6-3B3E-45FB-A507-CDC33845DE6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Wien’s work contributed greatly to</a:t>
            </a:r>
            <a:r>
              <a:rPr lang="en-US" baseline="0" dirty="0" smtClean="0"/>
              <a:t> the transition from Newtonian Physics to Quantum Physics! He discovered at the same time as JJ Thompson, by a different method that the electron was 2000 times lighter than hydrogen (a proton). </a:t>
            </a:r>
            <a:r>
              <a:rPr lang="en-US" sz="1200" b="0" i="0" kern="1200" dirty="0" err="1" smtClean="0">
                <a:solidFill>
                  <a:schemeClr val="tx1"/>
                </a:solidFill>
                <a:latin typeface="+mn-lt"/>
                <a:ea typeface="+mn-ea"/>
                <a:cs typeface="+mn-cs"/>
              </a:rPr>
              <a:t>ien's</a:t>
            </a:r>
            <a:r>
              <a:rPr lang="en-US" sz="1200" b="0" i="0" kern="1200" dirty="0" smtClean="0">
                <a:solidFill>
                  <a:schemeClr val="tx1"/>
                </a:solidFill>
                <a:latin typeface="+mn-lt"/>
                <a:ea typeface="+mn-ea"/>
                <a:cs typeface="+mn-cs"/>
              </a:rPr>
              <a:t> work enabled Max Planck to resolve the problem of radiation in thermal equilibrium by means of quantum physics. Wien's work enabled Max Planck to resolve the problem of radiation in thermal equilibrium by means of quantum physics. </a:t>
            </a:r>
            <a:endParaRPr lang="en-US" dirty="0"/>
          </a:p>
        </p:txBody>
      </p:sp>
      <p:sp>
        <p:nvSpPr>
          <p:cNvPr id="4" name="Slide Number Placeholder 3"/>
          <p:cNvSpPr>
            <a:spLocks noGrp="1"/>
          </p:cNvSpPr>
          <p:nvPr>
            <p:ph type="sldNum" sz="quarter" idx="10"/>
          </p:nvPr>
        </p:nvSpPr>
        <p:spPr/>
        <p:txBody>
          <a:bodyPr/>
          <a:lstStyle/>
          <a:p>
            <a:fld id="{A016E7F6-3B3E-45FB-A507-CDC33845DE60}"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15C61C-D96D-4780-A297-FBB1702FBF19}"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670918-43F7-4001-AF2B-91E7ACD2FA8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15C61C-D96D-4780-A297-FBB1702FBF19}"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670918-43F7-4001-AF2B-91E7ACD2FA8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15C61C-D96D-4780-A297-FBB1702FBF19}"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670918-43F7-4001-AF2B-91E7ACD2FA8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15C61C-D96D-4780-A297-FBB1702FBF19}"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670918-43F7-4001-AF2B-91E7ACD2FA8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15C61C-D96D-4780-A297-FBB1702FBF19}" type="datetimeFigureOut">
              <a:rPr lang="en-US" smtClean="0"/>
              <a:pPr/>
              <a:t>4/25/2014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670918-43F7-4001-AF2B-91E7ACD2FA8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15C61C-D96D-4780-A297-FBB1702FBF19}"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670918-43F7-4001-AF2B-91E7ACD2FA8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15C61C-D96D-4780-A297-FBB1702FBF19}" type="datetimeFigureOut">
              <a:rPr lang="en-US" smtClean="0"/>
              <a:pPr/>
              <a:t>4/25/2014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670918-43F7-4001-AF2B-91E7ACD2FA8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15C61C-D96D-4780-A297-FBB1702FBF19}" type="datetimeFigureOut">
              <a:rPr lang="en-US" smtClean="0"/>
              <a:pPr/>
              <a:t>4/25/2014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670918-43F7-4001-AF2B-91E7ACD2FA8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15C61C-D96D-4780-A297-FBB1702FBF19}" type="datetimeFigureOut">
              <a:rPr lang="en-US" smtClean="0"/>
              <a:pPr/>
              <a:t>4/25/2014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670918-43F7-4001-AF2B-91E7ACD2FA8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15C61C-D96D-4780-A297-FBB1702FBF19}"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670918-43F7-4001-AF2B-91E7ACD2FA8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15C61C-D96D-4780-A297-FBB1702FBF19}" type="datetimeFigureOut">
              <a:rPr lang="en-US" smtClean="0"/>
              <a:pPr/>
              <a:t>4/25/2014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670918-43F7-4001-AF2B-91E7ACD2FA8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15C61C-D96D-4780-A297-FBB1702FBF19}" type="datetimeFigureOut">
              <a:rPr lang="en-US" smtClean="0"/>
              <a:pPr/>
              <a:t>4/25/2014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670918-43F7-4001-AF2B-91E7ACD2FA8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physics.nist.gov/cgi-bin/cuu/Value?bwien" TargetMode="External"/><Relationship Id="rId2" Type="http://schemas.openxmlformats.org/officeDocument/2006/relationships/hyperlink" Target="http://www.nobelprize.org/nobel_prizes/physics/laureates/1911/wien-bio.html" TargetMode="External"/><Relationship Id="rId1" Type="http://schemas.openxmlformats.org/officeDocument/2006/relationships/slideLayout" Target="../slideLayouts/slideLayout2.xml"/><Relationship Id="rId4" Type="http://schemas.openxmlformats.org/officeDocument/2006/relationships/hyperlink" Target="http://docs.kde.org/stable/en/kdeedu/kstars/ai-colorandtemp.html"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www.nobelprize.org/nobel_prizes/physics/laureates/1911/wien-bio.html"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304800" y="152400"/>
            <a:ext cx="8162106" cy="1323439"/>
          </a:xfrm>
          <a:prstGeom prst="rect">
            <a:avLst/>
          </a:prstGeom>
          <a:noFill/>
          <a:ln w="9525">
            <a:noFill/>
            <a:miter lim="800000"/>
            <a:headEnd/>
            <a:tailEnd/>
          </a:ln>
        </p:spPr>
        <p:txBody>
          <a:bodyPr wrap="none">
            <a:spAutoFit/>
          </a:bodyPr>
          <a:lstStyle/>
          <a:p>
            <a:pPr algn="ctr"/>
            <a:r>
              <a:rPr lang="en-US" sz="4000" b="1" dirty="0">
                <a:solidFill>
                  <a:prstClr val="black"/>
                </a:solidFill>
                <a:ea typeface="+mj-ea"/>
                <a:cs typeface="+mj-cs"/>
              </a:rPr>
              <a:t>Can the color of a glowing object </a:t>
            </a:r>
            <a:endParaRPr lang="en-US" sz="4000" b="1" dirty="0" smtClean="0">
              <a:solidFill>
                <a:prstClr val="black"/>
              </a:solidFill>
              <a:ea typeface="+mj-ea"/>
              <a:cs typeface="+mj-cs"/>
            </a:endParaRPr>
          </a:p>
          <a:p>
            <a:pPr algn="ctr"/>
            <a:r>
              <a:rPr lang="en-US" sz="4000" b="1" dirty="0" smtClean="0">
                <a:solidFill>
                  <a:prstClr val="black"/>
                </a:solidFill>
                <a:ea typeface="+mj-ea"/>
                <a:cs typeface="+mj-cs"/>
              </a:rPr>
              <a:t>tell </a:t>
            </a:r>
            <a:r>
              <a:rPr lang="en-US" sz="4000" b="1" dirty="0">
                <a:solidFill>
                  <a:prstClr val="black"/>
                </a:solidFill>
                <a:ea typeface="+mj-ea"/>
                <a:cs typeface="+mj-cs"/>
              </a:rPr>
              <a:t>us the temperature of the object?</a:t>
            </a:r>
            <a:endParaRPr lang="en-US" sz="3600" b="1" dirty="0"/>
          </a:p>
        </p:txBody>
      </p:sp>
      <p:pic>
        <p:nvPicPr>
          <p:cNvPr id="25603" name="Picture 3" descr="heatiron.jpg                                                   0001BA4BUntitled                       BC7CEB55:"/>
          <p:cNvPicPr>
            <a:picLocks noChangeAspect="1" noChangeArrowheads="1"/>
          </p:cNvPicPr>
          <p:nvPr/>
        </p:nvPicPr>
        <p:blipFill>
          <a:blip r:embed="rId2" cstate="print"/>
          <a:srcRect l="8507" t="41171" r="10165" b="14569"/>
          <a:stretch>
            <a:fillRect/>
          </a:stretch>
        </p:blipFill>
        <p:spPr bwMode="auto">
          <a:xfrm>
            <a:off x="471160" y="1371600"/>
            <a:ext cx="8215640" cy="3657600"/>
          </a:xfrm>
          <a:prstGeom prst="rect">
            <a:avLst/>
          </a:prstGeom>
          <a:noFill/>
          <a:ln w="9525">
            <a:noFill/>
            <a:miter lim="800000"/>
            <a:headEnd/>
            <a:tailEnd/>
          </a:ln>
        </p:spPr>
      </p:pic>
      <p:sp>
        <p:nvSpPr>
          <p:cNvPr id="25604" name="TextBox 3"/>
          <p:cNvSpPr txBox="1">
            <a:spLocks noChangeArrowheads="1"/>
          </p:cNvSpPr>
          <p:nvPr/>
        </p:nvSpPr>
        <p:spPr bwMode="auto">
          <a:xfrm>
            <a:off x="1066800" y="4953000"/>
            <a:ext cx="7162800" cy="769938"/>
          </a:xfrm>
          <a:prstGeom prst="rect">
            <a:avLst/>
          </a:prstGeom>
          <a:noFill/>
          <a:ln w="9525">
            <a:noFill/>
            <a:miter lim="800000"/>
            <a:headEnd/>
            <a:tailEnd/>
          </a:ln>
        </p:spPr>
        <p:txBody>
          <a:bodyPr>
            <a:spAutoFit/>
          </a:bodyPr>
          <a:lstStyle/>
          <a:p>
            <a:r>
              <a:rPr lang="en-US" sz="4400" b="1" dirty="0"/>
              <a:t>Hot</a:t>
            </a:r>
            <a:r>
              <a:rPr lang="en-US" sz="4400" b="1" dirty="0" smtClean="0"/>
              <a:t>……... </a:t>
            </a:r>
            <a:r>
              <a:rPr lang="en-US" sz="4400" b="1" dirty="0"/>
              <a:t>Hotter</a:t>
            </a:r>
            <a:r>
              <a:rPr lang="en-US" sz="4400" b="1" dirty="0" smtClean="0"/>
              <a:t>…..... </a:t>
            </a:r>
            <a:r>
              <a:rPr lang="en-US" sz="4400" b="1" dirty="0"/>
              <a:t>Hottest!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References:</a:t>
            </a:r>
            <a:endParaRPr lang="en-US" b="1" dirty="0"/>
          </a:p>
        </p:txBody>
      </p:sp>
      <p:sp>
        <p:nvSpPr>
          <p:cNvPr id="3" name="Content Placeholder 2"/>
          <p:cNvSpPr>
            <a:spLocks noGrp="1"/>
          </p:cNvSpPr>
          <p:nvPr>
            <p:ph idx="1"/>
          </p:nvPr>
        </p:nvSpPr>
        <p:spPr>
          <a:xfrm>
            <a:off x="152400" y="1600200"/>
            <a:ext cx="8991600" cy="4525963"/>
          </a:xfrm>
        </p:spPr>
        <p:txBody>
          <a:bodyPr/>
          <a:lstStyle/>
          <a:p>
            <a:r>
              <a:rPr lang="en-US" b="1" dirty="0"/>
              <a:t>Wilhelm Wien </a:t>
            </a:r>
            <a:r>
              <a:rPr lang="en-US" b="1" dirty="0" smtClean="0"/>
              <a:t>– Biographical, from NoblePrize.org</a:t>
            </a:r>
            <a:endParaRPr lang="en-US" b="1" dirty="0"/>
          </a:p>
          <a:p>
            <a:r>
              <a:rPr lang="en-US" dirty="0" smtClean="0">
                <a:hlinkClick r:id="rId2"/>
              </a:rPr>
              <a:t>http://www.nobelprize.org/nobel_prizes/physics/laureates/1911/wien-bio.html</a:t>
            </a:r>
            <a:r>
              <a:rPr lang="en-US" dirty="0" smtClean="0"/>
              <a:t> </a:t>
            </a:r>
          </a:p>
          <a:p>
            <a:r>
              <a:rPr lang="en-US" b="1" dirty="0" smtClean="0"/>
              <a:t>Precise value of ‘b’:</a:t>
            </a:r>
          </a:p>
          <a:p>
            <a:r>
              <a:rPr lang="en-US" dirty="0" smtClean="0">
                <a:hlinkClick r:id="rId3"/>
              </a:rPr>
              <a:t>http://physics.nist.gov/cgi-bin/cuu/Value?bwien</a:t>
            </a:r>
            <a:endParaRPr lang="en-US" dirty="0" smtClean="0"/>
          </a:p>
          <a:p>
            <a:r>
              <a:rPr lang="en-US" b="1" dirty="0" smtClean="0"/>
              <a:t>Star Colors and Temperatures</a:t>
            </a:r>
          </a:p>
          <a:p>
            <a:r>
              <a:rPr lang="en-US" dirty="0" smtClean="0">
                <a:hlinkClick r:id="rId4"/>
              </a:rPr>
              <a:t>http://docs.kde.org/stable/en/kdeedu/kstars/ai-colorandtemp.html</a:t>
            </a:r>
            <a:r>
              <a:rPr lang="en-US"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52400"/>
            <a:ext cx="7772400" cy="1066800"/>
          </a:xfrm>
        </p:spPr>
        <p:txBody>
          <a:bodyPr>
            <a:normAutofit fontScale="90000"/>
          </a:bodyPr>
          <a:lstStyle/>
          <a:p>
            <a:r>
              <a:rPr lang="en-US" b="1" dirty="0" smtClean="0"/>
              <a:t>Blackbody Simulation Lab </a:t>
            </a:r>
            <a:br>
              <a:rPr lang="en-US" b="1" dirty="0" smtClean="0"/>
            </a:br>
            <a:r>
              <a:rPr lang="en-US" b="1" dirty="0" smtClean="0"/>
              <a:t>And Wien’s Displacement Law</a:t>
            </a:r>
            <a:endParaRPr lang="en-US" b="1" dirty="0"/>
          </a:p>
        </p:txBody>
      </p:sp>
      <p:sp>
        <p:nvSpPr>
          <p:cNvPr id="3" name="Subtitle 2"/>
          <p:cNvSpPr>
            <a:spLocks noGrp="1"/>
          </p:cNvSpPr>
          <p:nvPr>
            <p:ph type="subTitle" idx="1"/>
          </p:nvPr>
        </p:nvSpPr>
        <p:spPr>
          <a:xfrm>
            <a:off x="5105400" y="5562600"/>
            <a:ext cx="4038600" cy="1066800"/>
          </a:xfrm>
        </p:spPr>
        <p:txBody>
          <a:bodyPr>
            <a:normAutofit lnSpcReduction="10000"/>
          </a:bodyPr>
          <a:lstStyle/>
          <a:p>
            <a:r>
              <a:rPr lang="en-US" b="1" dirty="0" smtClean="0">
                <a:solidFill>
                  <a:schemeClr val="tx1"/>
                </a:solidFill>
              </a:rPr>
              <a:t>NIS, </a:t>
            </a:r>
            <a:r>
              <a:rPr lang="en-US" b="1" dirty="0" err="1" smtClean="0">
                <a:solidFill>
                  <a:schemeClr val="tx1"/>
                </a:solidFill>
              </a:rPr>
              <a:t>Taldykorgan</a:t>
            </a:r>
            <a:endParaRPr lang="en-US" b="1" dirty="0" smtClean="0">
              <a:solidFill>
                <a:schemeClr val="tx1"/>
              </a:solidFill>
            </a:endParaRPr>
          </a:p>
          <a:p>
            <a:r>
              <a:rPr lang="en-US" b="1" dirty="0" smtClean="0">
                <a:solidFill>
                  <a:schemeClr val="tx1"/>
                </a:solidFill>
              </a:rPr>
              <a:t>Grade 11 Physics</a:t>
            </a:r>
            <a:endParaRPr lang="en-US" b="1" dirty="0">
              <a:solidFill>
                <a:schemeClr val="tx1"/>
              </a:solidFill>
            </a:endParaRPr>
          </a:p>
        </p:txBody>
      </p:sp>
      <p:pic>
        <p:nvPicPr>
          <p:cNvPr id="4" name="Picture 3" descr="star_colors.png"/>
          <p:cNvPicPr>
            <a:picLocks noChangeAspect="1"/>
          </p:cNvPicPr>
          <p:nvPr/>
        </p:nvPicPr>
        <p:blipFill>
          <a:blip r:embed="rId2" cstate="print"/>
          <a:stretch>
            <a:fillRect/>
          </a:stretch>
        </p:blipFill>
        <p:spPr>
          <a:xfrm>
            <a:off x="685800" y="1295400"/>
            <a:ext cx="7795608" cy="423829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smtClean="0"/>
              <a:t>Objectives:</a:t>
            </a:r>
            <a:endParaRPr lang="en-US" b="1" dirty="0"/>
          </a:p>
        </p:txBody>
      </p:sp>
      <p:sp>
        <p:nvSpPr>
          <p:cNvPr id="3" name="Content Placeholder 2"/>
          <p:cNvSpPr>
            <a:spLocks noGrp="1"/>
          </p:cNvSpPr>
          <p:nvPr>
            <p:ph idx="1"/>
          </p:nvPr>
        </p:nvSpPr>
        <p:spPr>
          <a:xfrm>
            <a:off x="0" y="1143000"/>
            <a:ext cx="8915400" cy="4525963"/>
          </a:xfrm>
        </p:spPr>
        <p:txBody>
          <a:bodyPr>
            <a:normAutofit/>
          </a:bodyPr>
          <a:lstStyle/>
          <a:p>
            <a:r>
              <a:rPr lang="en-US" b="1" dirty="0" smtClean="0"/>
              <a:t>To Use </a:t>
            </a:r>
            <a:r>
              <a:rPr lang="en-US" b="1" dirty="0"/>
              <a:t>Wien’s Displacement Law to solve problems </a:t>
            </a:r>
            <a:r>
              <a:rPr lang="en-US" b="1" dirty="0" smtClean="0"/>
              <a:t>for estimating </a:t>
            </a:r>
            <a:r>
              <a:rPr lang="en-US" b="1" dirty="0"/>
              <a:t>of black body </a:t>
            </a:r>
            <a:r>
              <a:rPr lang="en-US" b="1" dirty="0" smtClean="0"/>
              <a:t>radiation.</a:t>
            </a:r>
          </a:p>
          <a:p>
            <a:r>
              <a:rPr lang="en-US" b="1" dirty="0" smtClean="0"/>
              <a:t>To collect, graph and analyze data, from a computer simulation, that allows the calculation of Wien’s constant.</a:t>
            </a:r>
          </a:p>
          <a:p>
            <a:r>
              <a:rPr lang="en-US" b="1" dirty="0" smtClean="0"/>
              <a:t>To understand why Wien’s Law is the most important tool use by Astronomers to determine the temperature of a star.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39762"/>
          </a:xfrm>
        </p:spPr>
        <p:txBody>
          <a:bodyPr>
            <a:normAutofit fontScale="90000"/>
          </a:bodyPr>
          <a:lstStyle/>
          <a:p>
            <a:r>
              <a:rPr lang="en-US" b="1" dirty="0" smtClean="0"/>
              <a:t>Wien’s Law and Constant “b”</a:t>
            </a:r>
            <a:endParaRPr lang="en-US" b="1" dirty="0"/>
          </a:p>
        </p:txBody>
      </p:sp>
      <p:sp>
        <p:nvSpPr>
          <p:cNvPr id="3" name="Content Placeholder 2"/>
          <p:cNvSpPr>
            <a:spLocks noGrp="1"/>
          </p:cNvSpPr>
          <p:nvPr>
            <p:ph idx="1"/>
          </p:nvPr>
        </p:nvSpPr>
        <p:spPr>
          <a:xfrm>
            <a:off x="304800" y="838200"/>
            <a:ext cx="8382000" cy="5105400"/>
          </a:xfrm>
        </p:spPr>
        <p:txBody>
          <a:bodyPr>
            <a:normAutofit fontScale="92500"/>
          </a:bodyPr>
          <a:lstStyle/>
          <a:p>
            <a:r>
              <a:rPr lang="en-US" b="1" dirty="0" smtClean="0"/>
              <a:t>The Wien's Displacement Law state that the wavelength carrying the maximum energy is inversely proportional to the absolute temperature of a black body.</a:t>
            </a:r>
          </a:p>
          <a:p>
            <a:r>
              <a:rPr lang="el-GR" b="1" dirty="0" smtClean="0"/>
              <a:t>λ</a:t>
            </a:r>
            <a:r>
              <a:rPr lang="en-US" b="1" baseline="-25000" dirty="0" err="1" smtClean="0"/>
              <a:t>max</a:t>
            </a:r>
            <a:r>
              <a:rPr lang="en-US" b="1" dirty="0" err="1" smtClean="0"/>
              <a:t>T</a:t>
            </a:r>
            <a:r>
              <a:rPr lang="en-US" b="1" dirty="0" smtClean="0"/>
              <a:t> = b</a:t>
            </a:r>
          </a:p>
          <a:p>
            <a:pPr>
              <a:spcBef>
                <a:spcPts val="0"/>
              </a:spcBef>
              <a:buNone/>
            </a:pPr>
            <a:r>
              <a:rPr lang="en-US" sz="2600" b="1" dirty="0" smtClean="0"/>
              <a:t>Where, </a:t>
            </a:r>
          </a:p>
          <a:p>
            <a:pPr>
              <a:spcBef>
                <a:spcPts val="0"/>
              </a:spcBef>
              <a:buNone/>
            </a:pPr>
            <a:r>
              <a:rPr lang="en-US" sz="2600" b="1" dirty="0" err="1" smtClean="0"/>
              <a:t>λ</a:t>
            </a:r>
            <a:r>
              <a:rPr lang="en-US" sz="2600" b="1" baseline="-25000" dirty="0" err="1" smtClean="0"/>
              <a:t>max</a:t>
            </a:r>
            <a:r>
              <a:rPr lang="en-US" sz="2600" b="1" dirty="0" smtClean="0"/>
              <a:t> =  Wavelength of maximum intensity ( meters )</a:t>
            </a:r>
            <a:br>
              <a:rPr lang="en-US" sz="2600" b="1" dirty="0" smtClean="0"/>
            </a:br>
            <a:r>
              <a:rPr lang="en-US" sz="2600" b="1" dirty="0" smtClean="0"/>
              <a:t>T  =  Temperature of the blackbody ( </a:t>
            </a:r>
            <a:r>
              <a:rPr lang="en-US" sz="2600" b="1" dirty="0" err="1" smtClean="0"/>
              <a:t>kelvin</a:t>
            </a:r>
            <a:r>
              <a:rPr lang="en-US" sz="2600" b="1" dirty="0" smtClean="0"/>
              <a:t> ) </a:t>
            </a:r>
            <a:br>
              <a:rPr lang="en-US" sz="2600" b="1" dirty="0" smtClean="0"/>
            </a:br>
            <a:r>
              <a:rPr lang="en-US" sz="2600" b="1" dirty="0" smtClean="0"/>
              <a:t>b  =  Wien's displacement constant = 2.898 × 10</a:t>
            </a:r>
            <a:r>
              <a:rPr lang="en-US" sz="2600" b="1" baseline="30000" dirty="0" smtClean="0"/>
              <a:t>6</a:t>
            </a:r>
            <a:r>
              <a:rPr lang="en-US" sz="2600" b="1" dirty="0" smtClean="0"/>
              <a:t> </a:t>
            </a:r>
            <a:r>
              <a:rPr lang="en-US" sz="2600" b="1" dirty="0" err="1" smtClean="0"/>
              <a:t>nm·K</a:t>
            </a:r>
            <a:endParaRPr lang="en-US" sz="2600" b="1" dirty="0" smtClean="0"/>
          </a:p>
          <a:p>
            <a:pPr>
              <a:spcBef>
                <a:spcPts val="0"/>
              </a:spcBef>
              <a:buNone/>
            </a:pPr>
            <a:endParaRPr lang="en-US" sz="2600" b="1" dirty="0" smtClean="0"/>
          </a:p>
          <a:p>
            <a:pPr>
              <a:spcBef>
                <a:spcPts val="0"/>
              </a:spcBef>
              <a:buNone/>
            </a:pPr>
            <a:r>
              <a:rPr lang="en-US" sz="2600" b="1" dirty="0" smtClean="0"/>
              <a:t>The precise value of ‘b’ is stated as </a:t>
            </a:r>
            <a:r>
              <a:rPr lang="en-US" sz="2800" b="1" dirty="0" smtClean="0"/>
              <a:t>2.897 7721 x 10</a:t>
            </a:r>
            <a:r>
              <a:rPr lang="en-US" sz="2800" b="1" baseline="30000" dirty="0" smtClean="0"/>
              <a:t>-3</a:t>
            </a:r>
            <a:r>
              <a:rPr lang="en-US" sz="2800" b="1" dirty="0" smtClean="0"/>
              <a:t> m K with a standard uncertainty of  +/- 0.000 0026 x 10</a:t>
            </a:r>
            <a:r>
              <a:rPr lang="en-US" sz="2800" b="1" baseline="30000" dirty="0" smtClean="0"/>
              <a:t>-3</a:t>
            </a:r>
            <a:r>
              <a:rPr lang="en-US" sz="2800" b="1" dirty="0" smtClean="0"/>
              <a:t> m K</a:t>
            </a:r>
            <a:endParaRPr lang="en-US" sz="26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t>Wien’s displacement law with displacement line </a:t>
            </a:r>
            <a:endParaRPr lang="en-US" b="1"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52400" y="1295400"/>
            <a:ext cx="8760219" cy="48006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85800"/>
            <a:ext cx="9144000" cy="6186309"/>
          </a:xfrm>
          <a:prstGeom prst="rect">
            <a:avLst/>
          </a:prstGeom>
          <a:solidFill>
            <a:schemeClr val="bg1"/>
          </a:solidFill>
        </p:spPr>
        <p:txBody>
          <a:bodyPr wrap="square" rtlCol="0">
            <a:spAutoFit/>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smtClean="0"/>
          </a:p>
          <a:p>
            <a:endParaRPr lang="en-US"/>
          </a:p>
        </p:txBody>
      </p:sp>
      <p:sp>
        <p:nvSpPr>
          <p:cNvPr id="2" name="Title 1"/>
          <p:cNvSpPr>
            <a:spLocks noGrp="1"/>
          </p:cNvSpPr>
          <p:nvPr>
            <p:ph type="title"/>
          </p:nvPr>
        </p:nvSpPr>
        <p:spPr>
          <a:xfrm>
            <a:off x="457200" y="0"/>
            <a:ext cx="8229600" cy="715962"/>
          </a:xfrm>
        </p:spPr>
        <p:txBody>
          <a:bodyPr>
            <a:normAutofit fontScale="90000"/>
          </a:bodyPr>
          <a:lstStyle/>
          <a:p>
            <a:r>
              <a:rPr lang="en-US" b="1" dirty="0" smtClean="0"/>
              <a:t>EM Spectrum in Meters</a:t>
            </a:r>
            <a:endParaRPr lang="en-US" b="1" dirty="0"/>
          </a:p>
        </p:txBody>
      </p:sp>
      <p:pic>
        <p:nvPicPr>
          <p:cNvPr id="4" name="Content Placeholder 3" descr="electromagnetic-spectrum in meters.png"/>
          <p:cNvPicPr>
            <a:picLocks noGrp="1" noChangeAspect="1"/>
          </p:cNvPicPr>
          <p:nvPr>
            <p:ph idx="1"/>
          </p:nvPr>
        </p:nvPicPr>
        <p:blipFill>
          <a:blip r:embed="rId2" cstate="print"/>
          <a:stretch>
            <a:fillRect/>
          </a:stretch>
        </p:blipFill>
        <p:spPr>
          <a:xfrm>
            <a:off x="119305" y="990600"/>
            <a:ext cx="8854594" cy="548640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685800" y="152400"/>
            <a:ext cx="7772400" cy="609600"/>
          </a:xfrm>
        </p:spPr>
        <p:txBody>
          <a:bodyPr>
            <a:normAutofit fontScale="90000"/>
          </a:bodyPr>
          <a:lstStyle/>
          <a:p>
            <a:r>
              <a:rPr lang="en-US" sz="3600" b="1" dirty="0" smtClean="0"/>
              <a:t>Vocabulary Terms of Astrophysics</a:t>
            </a:r>
          </a:p>
        </p:txBody>
      </p:sp>
      <p:graphicFrame>
        <p:nvGraphicFramePr>
          <p:cNvPr id="4" name="Content Placeholder 3"/>
          <p:cNvGraphicFramePr>
            <a:graphicFrameLocks noGrp="1"/>
          </p:cNvGraphicFramePr>
          <p:nvPr>
            <p:ph idx="1"/>
          </p:nvPr>
        </p:nvGraphicFramePr>
        <p:xfrm>
          <a:off x="228600" y="762000"/>
          <a:ext cx="8610600" cy="5838663"/>
        </p:xfrm>
        <a:graphic>
          <a:graphicData uri="http://schemas.openxmlformats.org/drawingml/2006/table">
            <a:tbl>
              <a:tblPr firstRow="1" bandRow="1">
                <a:tableStyleId>{5C22544A-7EE6-4342-B048-85BDC9FD1C3A}</a:tableStyleId>
              </a:tblPr>
              <a:tblGrid>
                <a:gridCol w="1752600"/>
                <a:gridCol w="3048000"/>
                <a:gridCol w="1657350"/>
                <a:gridCol w="2152650"/>
              </a:tblGrid>
              <a:tr h="208288">
                <a:tc>
                  <a:txBody>
                    <a:bodyPr/>
                    <a:lstStyle/>
                    <a:p>
                      <a:pPr marL="0" marR="0" algn="l">
                        <a:spcBef>
                          <a:spcPts val="0"/>
                        </a:spcBef>
                        <a:spcAft>
                          <a:spcPts val="0"/>
                        </a:spcAft>
                      </a:pPr>
                      <a:r>
                        <a:rPr lang="en-US" sz="1400" b="1" dirty="0">
                          <a:solidFill>
                            <a:schemeClr val="tx1"/>
                          </a:solidFill>
                          <a:latin typeface="Calibri"/>
                          <a:ea typeface="Calibri"/>
                          <a:cs typeface="Times New Roman"/>
                        </a:rPr>
                        <a:t>Astronomy  Term</a:t>
                      </a:r>
                      <a:endParaRPr lang="en-US" sz="1400" dirty="0">
                        <a:solidFill>
                          <a:schemeClr val="tx1"/>
                        </a:solidFill>
                        <a:latin typeface="Calibri"/>
                        <a:ea typeface="Calibri"/>
                        <a:cs typeface="Times New Roman"/>
                      </a:endParaRPr>
                    </a:p>
                  </a:txBody>
                  <a:tcPr marL="68580" marR="68580" marT="0" marB="0"/>
                </a:tc>
                <a:tc>
                  <a:txBody>
                    <a:bodyPr/>
                    <a:lstStyle/>
                    <a:p>
                      <a:pPr marL="0" marR="0" algn="l">
                        <a:spcBef>
                          <a:spcPts val="0"/>
                        </a:spcBef>
                        <a:spcAft>
                          <a:spcPts val="0"/>
                        </a:spcAft>
                      </a:pPr>
                      <a:r>
                        <a:rPr lang="en-US" sz="1400" b="1" dirty="0">
                          <a:solidFill>
                            <a:schemeClr val="tx1"/>
                          </a:solidFill>
                          <a:latin typeface="Calibri"/>
                          <a:ea typeface="Calibri"/>
                          <a:cs typeface="Times New Roman"/>
                        </a:rPr>
                        <a:t>Definition</a:t>
                      </a:r>
                      <a:endParaRPr lang="en-US" sz="1400" dirty="0">
                        <a:solidFill>
                          <a:schemeClr val="tx1"/>
                        </a:solidFill>
                        <a:latin typeface="Calibri"/>
                        <a:ea typeface="Calibri"/>
                        <a:cs typeface="Times New Roman"/>
                      </a:endParaRPr>
                    </a:p>
                  </a:txBody>
                  <a:tcPr marL="68580" marR="68580" marT="0" marB="0"/>
                </a:tc>
                <a:tc>
                  <a:txBody>
                    <a:bodyPr/>
                    <a:lstStyle/>
                    <a:p>
                      <a:pPr marL="0" marR="0" algn="just">
                        <a:spcBef>
                          <a:spcPts val="0"/>
                        </a:spcBef>
                        <a:spcAft>
                          <a:spcPts val="0"/>
                        </a:spcAft>
                      </a:pPr>
                      <a:r>
                        <a:rPr lang="en-US" sz="1400" b="1">
                          <a:solidFill>
                            <a:schemeClr val="tx1"/>
                          </a:solidFill>
                          <a:latin typeface="Calibri"/>
                          <a:ea typeface="Calibri"/>
                          <a:cs typeface="Times New Roman"/>
                        </a:rPr>
                        <a:t>Russian</a:t>
                      </a:r>
                      <a:endParaRPr lang="en-US" sz="1400">
                        <a:solidFill>
                          <a:schemeClr val="tx1"/>
                        </a:solidFill>
                        <a:latin typeface="Calibri"/>
                        <a:ea typeface="Calibri"/>
                        <a:cs typeface="Times New Roman"/>
                      </a:endParaRPr>
                    </a:p>
                  </a:txBody>
                  <a:tcPr marL="68580" marR="68580" marT="0" marB="0"/>
                </a:tc>
                <a:tc>
                  <a:txBody>
                    <a:bodyPr/>
                    <a:lstStyle/>
                    <a:p>
                      <a:pPr marL="0" marR="0" algn="just">
                        <a:spcBef>
                          <a:spcPts val="0"/>
                        </a:spcBef>
                        <a:spcAft>
                          <a:spcPts val="0"/>
                        </a:spcAft>
                      </a:pPr>
                      <a:r>
                        <a:rPr lang="en-US" sz="1400" b="1" dirty="0">
                          <a:solidFill>
                            <a:schemeClr val="tx1"/>
                          </a:solidFill>
                          <a:latin typeface="Calibri"/>
                          <a:ea typeface="Calibri"/>
                          <a:cs typeface="Times New Roman"/>
                        </a:rPr>
                        <a:t>Kazakh</a:t>
                      </a:r>
                      <a:endParaRPr lang="en-US" sz="1400" dirty="0">
                        <a:solidFill>
                          <a:schemeClr val="tx1"/>
                        </a:solidFill>
                        <a:latin typeface="Calibri"/>
                        <a:ea typeface="Calibri"/>
                        <a:cs typeface="Times New Roman"/>
                      </a:endParaRPr>
                    </a:p>
                  </a:txBody>
                  <a:tcPr marL="68580" marR="68580" marT="0" marB="0"/>
                </a:tc>
              </a:tr>
              <a:tr h="397257">
                <a:tc>
                  <a:txBody>
                    <a:bodyPr/>
                    <a:lstStyle/>
                    <a:p>
                      <a:pPr marL="0" marR="0" algn="l">
                        <a:spcBef>
                          <a:spcPts val="0"/>
                        </a:spcBef>
                        <a:spcAft>
                          <a:spcPts val="0"/>
                        </a:spcAft>
                      </a:pPr>
                      <a:r>
                        <a:rPr lang="en-US" sz="1300" b="1" dirty="0">
                          <a:solidFill>
                            <a:schemeClr val="tx1"/>
                          </a:solidFill>
                          <a:latin typeface="Calibri"/>
                          <a:ea typeface="Calibri"/>
                          <a:cs typeface="Times New Roman"/>
                        </a:rPr>
                        <a:t>Absolute Magnitude “M”</a:t>
                      </a:r>
                      <a:endParaRPr lang="en-US" sz="1100" dirty="0">
                        <a:solidFill>
                          <a:schemeClr val="tx1"/>
                        </a:solidFill>
                        <a:latin typeface="Calibri"/>
                        <a:ea typeface="Calibri"/>
                        <a:cs typeface="Times New Roman"/>
                      </a:endParaRPr>
                    </a:p>
                  </a:txBody>
                  <a:tcPr marL="68580" marR="68580" marT="0" marB="0"/>
                </a:tc>
                <a:tc>
                  <a:txBody>
                    <a:bodyPr/>
                    <a:lstStyle/>
                    <a:p>
                      <a:pPr marL="0" marR="0" algn="l">
                        <a:spcBef>
                          <a:spcPts val="0"/>
                        </a:spcBef>
                        <a:spcAft>
                          <a:spcPts val="0"/>
                        </a:spcAft>
                      </a:pPr>
                      <a:r>
                        <a:rPr lang="en-US" sz="1300" dirty="0">
                          <a:solidFill>
                            <a:schemeClr val="tx1"/>
                          </a:solidFill>
                          <a:latin typeface="Calibri"/>
                          <a:ea typeface="Calibri"/>
                          <a:cs typeface="Times New Roman"/>
                        </a:rPr>
                        <a:t>The apparent magnitude a star would have at 10 parsecs (32.6 light years)</a:t>
                      </a:r>
                      <a:endParaRPr lang="en-US" sz="1100" dirty="0">
                        <a:solidFill>
                          <a:schemeClr val="tx1"/>
                        </a:solidFill>
                        <a:latin typeface="Calibri"/>
                        <a:ea typeface="Calibri"/>
                        <a:cs typeface="Times New Roman"/>
                      </a:endParaRPr>
                    </a:p>
                  </a:txBody>
                  <a:tcPr marL="68580" marR="68580" marT="0" marB="0"/>
                </a:tc>
                <a:tc>
                  <a:txBody>
                    <a:bodyPr/>
                    <a:lstStyle/>
                    <a:p>
                      <a:pPr marL="91440" marR="0" algn="l">
                        <a:spcBef>
                          <a:spcPts val="0"/>
                        </a:spcBef>
                        <a:spcAft>
                          <a:spcPts val="0"/>
                        </a:spcAft>
                      </a:pPr>
                      <a:r>
                        <a:rPr lang="en-US" sz="1100">
                          <a:solidFill>
                            <a:schemeClr val="tx1"/>
                          </a:solidFill>
                          <a:latin typeface="Calibri"/>
                          <a:ea typeface="Calibri"/>
                          <a:cs typeface="Times New Roman"/>
                        </a:rPr>
                        <a:t>Абсолютная величина "М" </a:t>
                      </a:r>
                    </a:p>
                  </a:txBody>
                  <a:tcPr marL="68580" marR="68580" marT="0" marB="0"/>
                </a:tc>
                <a:tc>
                  <a:txBody>
                    <a:bodyPr/>
                    <a:lstStyle/>
                    <a:p>
                      <a:pPr marL="0" marR="0" algn="just">
                        <a:spcBef>
                          <a:spcPts val="0"/>
                        </a:spcBef>
                        <a:spcAft>
                          <a:spcPts val="0"/>
                        </a:spcAft>
                      </a:pPr>
                      <a:endParaRPr lang="en-US" sz="1100">
                        <a:solidFill>
                          <a:schemeClr val="tx1"/>
                        </a:solidFill>
                        <a:latin typeface="Calibri"/>
                        <a:ea typeface="Calibri"/>
                        <a:cs typeface="Times New Roman"/>
                      </a:endParaRPr>
                    </a:p>
                  </a:txBody>
                  <a:tcPr marL="68580" marR="68580" marT="0" marB="0"/>
                </a:tc>
              </a:tr>
              <a:tr h="546695">
                <a:tc>
                  <a:txBody>
                    <a:bodyPr/>
                    <a:lstStyle/>
                    <a:p>
                      <a:pPr marL="0" marR="0" algn="l">
                        <a:spcBef>
                          <a:spcPts val="0"/>
                        </a:spcBef>
                        <a:spcAft>
                          <a:spcPts val="0"/>
                        </a:spcAft>
                      </a:pPr>
                      <a:r>
                        <a:rPr lang="en-US" sz="1300" b="1" dirty="0">
                          <a:solidFill>
                            <a:schemeClr val="tx1"/>
                          </a:solidFill>
                          <a:latin typeface="Calibri"/>
                          <a:ea typeface="Calibri"/>
                          <a:cs typeface="Times New Roman"/>
                        </a:rPr>
                        <a:t>Apparent Magnitude brightness “m”</a:t>
                      </a:r>
                      <a:endParaRPr lang="en-US" sz="1100" dirty="0">
                        <a:solidFill>
                          <a:schemeClr val="tx1"/>
                        </a:solidFill>
                        <a:latin typeface="Calibri"/>
                        <a:ea typeface="Calibri"/>
                        <a:cs typeface="Times New Roman"/>
                      </a:endParaRPr>
                    </a:p>
                  </a:txBody>
                  <a:tcPr marL="68580" marR="68580" marT="0" marB="0"/>
                </a:tc>
                <a:tc>
                  <a:txBody>
                    <a:bodyPr/>
                    <a:lstStyle/>
                    <a:p>
                      <a:pPr marL="0" marR="0" algn="l">
                        <a:spcBef>
                          <a:spcPts val="0"/>
                        </a:spcBef>
                        <a:spcAft>
                          <a:spcPts val="0"/>
                        </a:spcAft>
                      </a:pPr>
                      <a:r>
                        <a:rPr lang="en-US" sz="1300" dirty="0">
                          <a:solidFill>
                            <a:schemeClr val="tx1"/>
                          </a:solidFill>
                          <a:latin typeface="Calibri"/>
                          <a:ea typeface="Calibri"/>
                          <a:cs typeface="Times New Roman"/>
                        </a:rPr>
                        <a:t>Each division is 2.51 times brighter than the next magnitude, sun has m= -26</a:t>
                      </a:r>
                      <a:endParaRPr lang="en-US" sz="1100" dirty="0">
                        <a:solidFill>
                          <a:schemeClr val="tx1"/>
                        </a:solidFill>
                        <a:latin typeface="Calibri"/>
                        <a:ea typeface="Calibri"/>
                        <a:cs typeface="Times New Roman"/>
                      </a:endParaRPr>
                    </a:p>
                  </a:txBody>
                  <a:tcPr marL="68580" marR="68580" marT="0" marB="0"/>
                </a:tc>
                <a:tc>
                  <a:txBody>
                    <a:bodyPr/>
                    <a:lstStyle/>
                    <a:p>
                      <a:pPr marL="91440" marR="0" algn="l">
                        <a:spcBef>
                          <a:spcPts val="0"/>
                        </a:spcBef>
                        <a:spcAft>
                          <a:spcPts val="0"/>
                        </a:spcAft>
                      </a:pPr>
                      <a:r>
                        <a:rPr lang="en-US" sz="1100" dirty="0" err="1">
                          <a:solidFill>
                            <a:schemeClr val="tx1"/>
                          </a:solidFill>
                          <a:latin typeface="Calibri"/>
                          <a:ea typeface="Calibri"/>
                          <a:cs typeface="Times New Roman"/>
                        </a:rPr>
                        <a:t>Кажущаяся</a:t>
                      </a:r>
                      <a:r>
                        <a:rPr lang="en-US" sz="1100" dirty="0">
                          <a:solidFill>
                            <a:schemeClr val="tx1"/>
                          </a:solidFill>
                          <a:latin typeface="Calibri"/>
                          <a:ea typeface="Calibri"/>
                          <a:cs typeface="Times New Roman"/>
                        </a:rPr>
                        <a:t> </a:t>
                      </a:r>
                      <a:r>
                        <a:rPr lang="en-US" sz="1100" dirty="0" err="1">
                          <a:solidFill>
                            <a:schemeClr val="tx1"/>
                          </a:solidFill>
                          <a:latin typeface="Calibri"/>
                          <a:ea typeface="Calibri"/>
                          <a:cs typeface="Times New Roman"/>
                        </a:rPr>
                        <a:t>яркость</a:t>
                      </a:r>
                      <a:r>
                        <a:rPr lang="en-US" sz="1100" dirty="0">
                          <a:solidFill>
                            <a:schemeClr val="tx1"/>
                          </a:solidFill>
                          <a:latin typeface="Calibri"/>
                          <a:ea typeface="Calibri"/>
                          <a:cs typeface="Times New Roman"/>
                        </a:rPr>
                        <a:t> </a:t>
                      </a:r>
                      <a:r>
                        <a:rPr lang="en-US" sz="1100" dirty="0" err="1">
                          <a:solidFill>
                            <a:schemeClr val="tx1"/>
                          </a:solidFill>
                          <a:latin typeface="Calibri"/>
                          <a:ea typeface="Calibri"/>
                          <a:cs typeface="Times New Roman"/>
                        </a:rPr>
                        <a:t>Магнитуда</a:t>
                      </a:r>
                      <a:r>
                        <a:rPr lang="en-US" sz="1100" dirty="0">
                          <a:solidFill>
                            <a:schemeClr val="tx1"/>
                          </a:solidFill>
                          <a:latin typeface="Calibri"/>
                          <a:ea typeface="Calibri"/>
                          <a:cs typeface="Times New Roman"/>
                        </a:rPr>
                        <a:t> "м" </a:t>
                      </a:r>
                    </a:p>
                  </a:txBody>
                  <a:tcPr marL="68580" marR="68580" marT="0" marB="0"/>
                </a:tc>
                <a:tc>
                  <a:txBody>
                    <a:bodyPr/>
                    <a:lstStyle/>
                    <a:p>
                      <a:pPr marL="0" marR="0" algn="just">
                        <a:spcBef>
                          <a:spcPts val="0"/>
                        </a:spcBef>
                        <a:spcAft>
                          <a:spcPts val="0"/>
                        </a:spcAft>
                      </a:pPr>
                      <a:endParaRPr lang="en-US" sz="1100">
                        <a:solidFill>
                          <a:schemeClr val="tx1"/>
                        </a:solidFill>
                        <a:latin typeface="Calibri"/>
                        <a:ea typeface="Calibri"/>
                        <a:cs typeface="Times New Roman"/>
                      </a:endParaRPr>
                    </a:p>
                  </a:txBody>
                  <a:tcPr marL="68580" marR="68580" marT="0" marB="0"/>
                </a:tc>
              </a:tr>
              <a:tr h="399220">
                <a:tc>
                  <a:txBody>
                    <a:bodyPr/>
                    <a:lstStyle/>
                    <a:p>
                      <a:pPr marL="0" marR="0" algn="l">
                        <a:spcBef>
                          <a:spcPts val="0"/>
                        </a:spcBef>
                        <a:spcAft>
                          <a:spcPts val="0"/>
                        </a:spcAft>
                      </a:pPr>
                      <a:r>
                        <a:rPr lang="en-US" sz="1300" b="1">
                          <a:solidFill>
                            <a:schemeClr val="tx1"/>
                          </a:solidFill>
                          <a:latin typeface="Calibri"/>
                          <a:ea typeface="Calibri"/>
                          <a:cs typeface="Times New Roman"/>
                        </a:rPr>
                        <a:t>Apparent Magnitude scale</a:t>
                      </a:r>
                      <a:endParaRPr lang="en-US" sz="1100">
                        <a:solidFill>
                          <a:schemeClr val="tx1"/>
                        </a:solidFill>
                        <a:latin typeface="Calibri"/>
                        <a:ea typeface="Calibri"/>
                        <a:cs typeface="Times New Roman"/>
                      </a:endParaRPr>
                    </a:p>
                  </a:txBody>
                  <a:tcPr marL="68580" marR="68580" marT="0" marB="0"/>
                </a:tc>
                <a:tc>
                  <a:txBody>
                    <a:bodyPr/>
                    <a:lstStyle/>
                    <a:p>
                      <a:pPr marL="0" marR="0" algn="l">
                        <a:spcBef>
                          <a:spcPts val="0"/>
                        </a:spcBef>
                        <a:spcAft>
                          <a:spcPts val="0"/>
                        </a:spcAft>
                      </a:pPr>
                      <a:r>
                        <a:rPr lang="en-US" sz="1300" dirty="0">
                          <a:solidFill>
                            <a:schemeClr val="tx1"/>
                          </a:solidFill>
                          <a:latin typeface="Calibri"/>
                          <a:ea typeface="Calibri"/>
                          <a:cs typeface="Times New Roman"/>
                        </a:rPr>
                        <a:t>A modern version of </a:t>
                      </a:r>
                      <a:r>
                        <a:rPr lang="en-US" sz="1300" dirty="0" smtClean="0">
                          <a:solidFill>
                            <a:schemeClr val="tx1"/>
                          </a:solidFill>
                          <a:latin typeface="Calibri"/>
                          <a:ea typeface="Calibri"/>
                          <a:cs typeface="Times New Roman"/>
                        </a:rPr>
                        <a:t>Hipparchus scale</a:t>
                      </a:r>
                      <a:endParaRPr lang="en-US" sz="1100" dirty="0">
                        <a:solidFill>
                          <a:schemeClr val="tx1"/>
                        </a:solidFill>
                        <a:latin typeface="Calibri"/>
                        <a:ea typeface="Calibri"/>
                        <a:cs typeface="Times New Roman"/>
                      </a:endParaRPr>
                    </a:p>
                  </a:txBody>
                  <a:tcPr marL="68580" marR="68580" marT="0" marB="0"/>
                </a:tc>
                <a:tc>
                  <a:txBody>
                    <a:bodyPr/>
                    <a:lstStyle/>
                    <a:p>
                      <a:pPr marL="91440" marR="0" algn="l">
                        <a:spcBef>
                          <a:spcPts val="0"/>
                        </a:spcBef>
                        <a:spcAft>
                          <a:spcPts val="0"/>
                        </a:spcAft>
                      </a:pPr>
                      <a:r>
                        <a:rPr lang="en-US" sz="1100">
                          <a:solidFill>
                            <a:schemeClr val="tx1"/>
                          </a:solidFill>
                          <a:latin typeface="Calibri"/>
                          <a:ea typeface="Calibri"/>
                          <a:cs typeface="Times New Roman"/>
                        </a:rPr>
                        <a:t>Полная шкала Магнитуда </a:t>
                      </a:r>
                    </a:p>
                  </a:txBody>
                  <a:tcPr marL="68580" marR="68580" marT="0" marB="0"/>
                </a:tc>
                <a:tc>
                  <a:txBody>
                    <a:bodyPr/>
                    <a:lstStyle/>
                    <a:p>
                      <a:pPr marL="0" marR="0" algn="just">
                        <a:spcBef>
                          <a:spcPts val="0"/>
                        </a:spcBef>
                        <a:spcAft>
                          <a:spcPts val="0"/>
                        </a:spcAft>
                      </a:pPr>
                      <a:endParaRPr lang="en-US" sz="1100">
                        <a:solidFill>
                          <a:schemeClr val="tx1"/>
                        </a:solidFill>
                        <a:latin typeface="Calibri"/>
                        <a:ea typeface="Calibri"/>
                        <a:cs typeface="Times New Roman"/>
                      </a:endParaRPr>
                    </a:p>
                  </a:txBody>
                  <a:tcPr marL="68580" marR="68580" marT="0" marB="0"/>
                </a:tc>
              </a:tr>
              <a:tr h="386820">
                <a:tc>
                  <a:txBody>
                    <a:bodyPr/>
                    <a:lstStyle/>
                    <a:p>
                      <a:pPr marL="0" marR="0" algn="l">
                        <a:spcBef>
                          <a:spcPts val="0"/>
                        </a:spcBef>
                        <a:spcAft>
                          <a:spcPts val="0"/>
                        </a:spcAft>
                      </a:pPr>
                      <a:r>
                        <a:rPr lang="en-US" sz="1300" b="1">
                          <a:solidFill>
                            <a:schemeClr val="tx1"/>
                          </a:solidFill>
                          <a:latin typeface="Calibri"/>
                          <a:ea typeface="Calibri"/>
                          <a:cs typeface="Times New Roman"/>
                        </a:rPr>
                        <a:t>Intensity</a:t>
                      </a:r>
                      <a:endParaRPr lang="en-US" sz="1100">
                        <a:solidFill>
                          <a:schemeClr val="tx1"/>
                        </a:solidFill>
                        <a:latin typeface="Calibri"/>
                        <a:ea typeface="Calibri"/>
                        <a:cs typeface="Times New Roman"/>
                      </a:endParaRPr>
                    </a:p>
                  </a:txBody>
                  <a:tcPr marL="68580" marR="68580" marT="0" marB="0"/>
                </a:tc>
                <a:tc>
                  <a:txBody>
                    <a:bodyPr/>
                    <a:lstStyle/>
                    <a:p>
                      <a:pPr marL="0" marR="0" algn="l">
                        <a:spcBef>
                          <a:spcPts val="0"/>
                        </a:spcBef>
                        <a:spcAft>
                          <a:spcPts val="0"/>
                        </a:spcAft>
                      </a:pPr>
                      <a:r>
                        <a:rPr lang="en-US" sz="1300" dirty="0">
                          <a:solidFill>
                            <a:schemeClr val="tx1"/>
                          </a:solidFill>
                          <a:latin typeface="Calibri"/>
                          <a:ea typeface="Calibri"/>
                          <a:cs typeface="Times New Roman"/>
                        </a:rPr>
                        <a:t>Power per unit area at the observer: I=P/4πr</a:t>
                      </a:r>
                      <a:r>
                        <a:rPr lang="en-US" sz="1300" baseline="30000" dirty="0">
                          <a:solidFill>
                            <a:schemeClr val="tx1"/>
                          </a:solidFill>
                          <a:latin typeface="Calibri"/>
                          <a:ea typeface="Calibri"/>
                          <a:cs typeface="Times New Roman"/>
                        </a:rPr>
                        <a:t>2</a:t>
                      </a:r>
                      <a:r>
                        <a:rPr lang="en-US" sz="1300" dirty="0">
                          <a:solidFill>
                            <a:schemeClr val="tx1"/>
                          </a:solidFill>
                          <a:latin typeface="Calibri"/>
                          <a:ea typeface="Calibri"/>
                          <a:cs typeface="Times New Roman"/>
                        </a:rPr>
                        <a:t> </a:t>
                      </a:r>
                      <a:endParaRPr lang="en-US" sz="1100" dirty="0">
                        <a:solidFill>
                          <a:schemeClr val="tx1"/>
                        </a:solidFill>
                        <a:latin typeface="Calibri"/>
                        <a:ea typeface="Calibri"/>
                        <a:cs typeface="Times New Roman"/>
                      </a:endParaRPr>
                    </a:p>
                  </a:txBody>
                  <a:tcPr marL="68580" marR="68580" marT="0" marB="0"/>
                </a:tc>
                <a:tc>
                  <a:txBody>
                    <a:bodyPr/>
                    <a:lstStyle/>
                    <a:p>
                      <a:pPr marL="91440" marR="0" algn="l">
                        <a:spcBef>
                          <a:spcPts val="0"/>
                        </a:spcBef>
                        <a:spcAft>
                          <a:spcPts val="0"/>
                        </a:spcAft>
                      </a:pPr>
                      <a:r>
                        <a:rPr lang="en-US" sz="1100">
                          <a:solidFill>
                            <a:schemeClr val="tx1"/>
                          </a:solidFill>
                          <a:latin typeface="Calibri"/>
                          <a:ea typeface="Calibri"/>
                          <a:cs typeface="Times New Roman"/>
                        </a:rPr>
                        <a:t>интенсивность </a:t>
                      </a:r>
                    </a:p>
                  </a:txBody>
                  <a:tcPr marL="68580" marR="68580" marT="0" marB="0"/>
                </a:tc>
                <a:tc>
                  <a:txBody>
                    <a:bodyPr/>
                    <a:lstStyle/>
                    <a:p>
                      <a:pPr marL="0" marR="0" algn="just">
                        <a:spcBef>
                          <a:spcPts val="0"/>
                        </a:spcBef>
                        <a:spcAft>
                          <a:spcPts val="0"/>
                        </a:spcAft>
                      </a:pPr>
                      <a:endParaRPr lang="en-US" sz="1100">
                        <a:solidFill>
                          <a:schemeClr val="tx1"/>
                        </a:solidFill>
                        <a:latin typeface="Calibri"/>
                        <a:ea typeface="Calibri"/>
                        <a:cs typeface="Times New Roman"/>
                      </a:endParaRPr>
                    </a:p>
                  </a:txBody>
                  <a:tcPr marL="68580" marR="68580" marT="0" marB="0"/>
                </a:tc>
              </a:tr>
              <a:tr h="773640">
                <a:tc>
                  <a:txBody>
                    <a:bodyPr/>
                    <a:lstStyle/>
                    <a:p>
                      <a:pPr marL="0" marR="0" algn="l">
                        <a:spcBef>
                          <a:spcPts val="0"/>
                        </a:spcBef>
                        <a:spcAft>
                          <a:spcPts val="0"/>
                        </a:spcAft>
                      </a:pPr>
                      <a:r>
                        <a:rPr lang="en-US" sz="1300" b="1">
                          <a:solidFill>
                            <a:schemeClr val="tx1"/>
                          </a:solidFill>
                          <a:latin typeface="Calibri"/>
                          <a:ea typeface="Calibri"/>
                          <a:cs typeface="Times New Roman"/>
                        </a:rPr>
                        <a:t>Luminosity</a:t>
                      </a:r>
                      <a:endParaRPr lang="en-US" sz="1100">
                        <a:solidFill>
                          <a:schemeClr val="tx1"/>
                        </a:solidFill>
                        <a:latin typeface="Calibri"/>
                        <a:ea typeface="Calibri"/>
                        <a:cs typeface="Times New Roman"/>
                      </a:endParaRPr>
                    </a:p>
                  </a:txBody>
                  <a:tcPr marL="68580" marR="68580" marT="0" marB="0"/>
                </a:tc>
                <a:tc>
                  <a:txBody>
                    <a:bodyPr/>
                    <a:lstStyle/>
                    <a:p>
                      <a:pPr marL="0" marR="0" algn="l">
                        <a:spcBef>
                          <a:spcPts val="0"/>
                        </a:spcBef>
                        <a:spcAft>
                          <a:spcPts val="0"/>
                        </a:spcAft>
                      </a:pPr>
                      <a:r>
                        <a:rPr lang="en-US" sz="1300" dirty="0" smtClean="0">
                          <a:solidFill>
                            <a:schemeClr val="tx1"/>
                          </a:solidFill>
                          <a:latin typeface="Calibri"/>
                          <a:ea typeface="Calibri"/>
                          <a:cs typeface="Times New Roman"/>
                        </a:rPr>
                        <a:t>Total power radiated by a star (joules/sec=watts), depends on the temperature and distance between the star and the observer.  L≈ d</a:t>
                      </a:r>
                      <a:r>
                        <a:rPr lang="en-US" sz="1300" baseline="30000" dirty="0" smtClean="0">
                          <a:solidFill>
                            <a:schemeClr val="tx1"/>
                          </a:solidFill>
                          <a:latin typeface="Calibri"/>
                          <a:ea typeface="Calibri"/>
                          <a:cs typeface="Times New Roman"/>
                        </a:rPr>
                        <a:t>2</a:t>
                      </a:r>
                      <a:r>
                        <a:rPr lang="en-US" sz="1300" dirty="0" smtClean="0">
                          <a:solidFill>
                            <a:schemeClr val="tx1"/>
                          </a:solidFill>
                          <a:latin typeface="Calibri"/>
                          <a:ea typeface="Calibri"/>
                          <a:cs typeface="Times New Roman"/>
                        </a:rPr>
                        <a:t>T</a:t>
                      </a:r>
                      <a:r>
                        <a:rPr lang="en-US" sz="1300" baseline="30000" dirty="0" smtClean="0">
                          <a:solidFill>
                            <a:schemeClr val="tx1"/>
                          </a:solidFill>
                          <a:latin typeface="Calibri"/>
                          <a:ea typeface="Calibri"/>
                          <a:cs typeface="Times New Roman"/>
                        </a:rPr>
                        <a:t>4</a:t>
                      </a:r>
                      <a:endParaRPr lang="en-US" sz="1100" dirty="0">
                        <a:solidFill>
                          <a:schemeClr val="tx1"/>
                        </a:solidFill>
                        <a:latin typeface="Calibri"/>
                        <a:ea typeface="Calibri"/>
                        <a:cs typeface="Times New Roman"/>
                      </a:endParaRPr>
                    </a:p>
                  </a:txBody>
                  <a:tcPr marL="68580" marR="68580" marT="0" marB="0"/>
                </a:tc>
                <a:tc>
                  <a:txBody>
                    <a:bodyPr/>
                    <a:lstStyle/>
                    <a:p>
                      <a:pPr marL="91440" marR="0" algn="l">
                        <a:spcBef>
                          <a:spcPts val="0"/>
                        </a:spcBef>
                        <a:spcAft>
                          <a:spcPts val="0"/>
                        </a:spcAft>
                      </a:pPr>
                      <a:r>
                        <a:rPr lang="en-US" sz="1100">
                          <a:solidFill>
                            <a:schemeClr val="tx1"/>
                          </a:solidFill>
                          <a:latin typeface="Calibri"/>
                          <a:ea typeface="Calibri"/>
                          <a:cs typeface="Times New Roman"/>
                        </a:rPr>
                        <a:t>светимость </a:t>
                      </a:r>
                    </a:p>
                  </a:txBody>
                  <a:tcPr marL="68580" marR="68580" marT="0" marB="0"/>
                </a:tc>
                <a:tc>
                  <a:txBody>
                    <a:bodyPr/>
                    <a:lstStyle/>
                    <a:p>
                      <a:pPr marL="0" marR="0" algn="just">
                        <a:spcBef>
                          <a:spcPts val="0"/>
                        </a:spcBef>
                        <a:spcAft>
                          <a:spcPts val="0"/>
                        </a:spcAft>
                      </a:pPr>
                      <a:endParaRPr lang="en-US" sz="1100">
                        <a:solidFill>
                          <a:schemeClr val="tx1"/>
                        </a:solidFill>
                        <a:latin typeface="Calibri"/>
                        <a:ea typeface="Calibri"/>
                        <a:cs typeface="Times New Roman"/>
                      </a:endParaRPr>
                    </a:p>
                  </a:txBody>
                  <a:tcPr marL="68580" marR="68580" marT="0" marB="0"/>
                </a:tc>
              </a:tr>
              <a:tr h="408146">
                <a:tc>
                  <a:txBody>
                    <a:bodyPr/>
                    <a:lstStyle/>
                    <a:p>
                      <a:pPr marL="0" marR="0" algn="l">
                        <a:spcBef>
                          <a:spcPts val="0"/>
                        </a:spcBef>
                        <a:spcAft>
                          <a:spcPts val="0"/>
                        </a:spcAft>
                      </a:pPr>
                      <a:r>
                        <a:rPr lang="en-US" sz="1300" b="1">
                          <a:solidFill>
                            <a:schemeClr val="tx1"/>
                          </a:solidFill>
                          <a:latin typeface="Calibri"/>
                          <a:ea typeface="Calibri"/>
                          <a:cs typeface="Times New Roman"/>
                        </a:rPr>
                        <a:t>Parallax Angle</a:t>
                      </a:r>
                      <a:endParaRPr lang="en-US" sz="1100">
                        <a:solidFill>
                          <a:schemeClr val="tx1"/>
                        </a:solidFill>
                        <a:latin typeface="Calibri"/>
                        <a:ea typeface="Calibri"/>
                        <a:cs typeface="Times New Roman"/>
                      </a:endParaRPr>
                    </a:p>
                  </a:txBody>
                  <a:tcPr marL="68580" marR="68580" marT="0" marB="0"/>
                </a:tc>
                <a:tc>
                  <a:txBody>
                    <a:bodyPr/>
                    <a:lstStyle/>
                    <a:p>
                      <a:pPr marL="0" marR="0" algn="l">
                        <a:spcBef>
                          <a:spcPts val="0"/>
                        </a:spcBef>
                        <a:spcAft>
                          <a:spcPts val="0"/>
                        </a:spcAft>
                      </a:pPr>
                      <a:r>
                        <a:rPr lang="en-US" sz="1300" dirty="0">
                          <a:solidFill>
                            <a:schemeClr val="tx1"/>
                          </a:solidFill>
                          <a:latin typeface="Calibri"/>
                          <a:ea typeface="Calibri"/>
                          <a:cs typeface="Times New Roman"/>
                        </a:rPr>
                        <a:t>The shift, relative to the background, caused by a shift in the observer’s position.</a:t>
                      </a:r>
                      <a:endParaRPr lang="en-US" sz="1100" dirty="0">
                        <a:solidFill>
                          <a:schemeClr val="tx1"/>
                        </a:solidFill>
                        <a:latin typeface="Calibri"/>
                        <a:ea typeface="Calibri"/>
                        <a:cs typeface="Times New Roman"/>
                      </a:endParaRPr>
                    </a:p>
                  </a:txBody>
                  <a:tcPr marL="68580" marR="68580" marT="0" marB="0"/>
                </a:tc>
                <a:tc>
                  <a:txBody>
                    <a:bodyPr/>
                    <a:lstStyle/>
                    <a:p>
                      <a:pPr marL="91440" marR="0" algn="l">
                        <a:spcBef>
                          <a:spcPts val="0"/>
                        </a:spcBef>
                        <a:spcAft>
                          <a:spcPts val="0"/>
                        </a:spcAft>
                      </a:pPr>
                      <a:r>
                        <a:rPr lang="en-US" sz="1100">
                          <a:solidFill>
                            <a:schemeClr val="tx1"/>
                          </a:solidFill>
                          <a:latin typeface="Calibri"/>
                          <a:ea typeface="Calibri"/>
                          <a:cs typeface="Times New Roman"/>
                        </a:rPr>
                        <a:t>Параллакс Угол </a:t>
                      </a:r>
                    </a:p>
                  </a:txBody>
                  <a:tcPr marL="68580" marR="68580" marT="0" marB="0"/>
                </a:tc>
                <a:tc>
                  <a:txBody>
                    <a:bodyPr/>
                    <a:lstStyle/>
                    <a:p>
                      <a:pPr marL="0" marR="0" algn="just">
                        <a:spcBef>
                          <a:spcPts val="0"/>
                        </a:spcBef>
                        <a:spcAft>
                          <a:spcPts val="0"/>
                        </a:spcAft>
                      </a:pPr>
                      <a:endParaRPr lang="en-US" sz="1100">
                        <a:solidFill>
                          <a:schemeClr val="tx1"/>
                        </a:solidFill>
                        <a:latin typeface="Calibri"/>
                        <a:ea typeface="Calibri"/>
                        <a:cs typeface="Times New Roman"/>
                      </a:endParaRPr>
                    </a:p>
                  </a:txBody>
                  <a:tcPr marL="68580" marR="68580" marT="0" marB="0"/>
                </a:tc>
              </a:tr>
              <a:tr h="580230">
                <a:tc>
                  <a:txBody>
                    <a:bodyPr/>
                    <a:lstStyle/>
                    <a:p>
                      <a:pPr marL="0" marR="0" algn="l">
                        <a:spcBef>
                          <a:spcPts val="0"/>
                        </a:spcBef>
                        <a:spcAft>
                          <a:spcPts val="0"/>
                        </a:spcAft>
                      </a:pPr>
                      <a:r>
                        <a:rPr lang="en-US" sz="1300" b="1">
                          <a:solidFill>
                            <a:schemeClr val="tx1"/>
                          </a:solidFill>
                          <a:latin typeface="Calibri"/>
                          <a:ea typeface="Calibri"/>
                          <a:cs typeface="Times New Roman"/>
                        </a:rPr>
                        <a:t>Parsec</a:t>
                      </a:r>
                      <a:endParaRPr lang="en-US" sz="1100">
                        <a:solidFill>
                          <a:schemeClr val="tx1"/>
                        </a:solidFill>
                        <a:latin typeface="Calibri"/>
                        <a:ea typeface="Calibri"/>
                        <a:cs typeface="Times New Roman"/>
                      </a:endParaRPr>
                    </a:p>
                  </a:txBody>
                  <a:tcPr marL="68580" marR="68580" marT="0" marB="0"/>
                </a:tc>
                <a:tc>
                  <a:txBody>
                    <a:bodyPr/>
                    <a:lstStyle/>
                    <a:p>
                      <a:pPr marL="0" marR="0" algn="l">
                        <a:spcBef>
                          <a:spcPts val="0"/>
                        </a:spcBef>
                        <a:spcAft>
                          <a:spcPts val="0"/>
                        </a:spcAft>
                      </a:pPr>
                      <a:r>
                        <a:rPr lang="en-US" sz="1300" dirty="0">
                          <a:solidFill>
                            <a:schemeClr val="tx1"/>
                          </a:solidFill>
                          <a:latin typeface="Calibri"/>
                          <a:ea typeface="Calibri"/>
                          <a:cs typeface="Times New Roman"/>
                        </a:rPr>
                        <a:t>The distance at which one AU subtends an angle of one arc second (1/3600</a:t>
                      </a:r>
                      <a:r>
                        <a:rPr lang="en-US" sz="1300" baseline="30000" dirty="0">
                          <a:solidFill>
                            <a:schemeClr val="tx1"/>
                          </a:solidFill>
                          <a:latin typeface="Calibri"/>
                          <a:ea typeface="Calibri"/>
                          <a:cs typeface="Times New Roman"/>
                        </a:rPr>
                        <a:t>th</a:t>
                      </a:r>
                      <a:r>
                        <a:rPr lang="en-US" sz="1300" dirty="0">
                          <a:solidFill>
                            <a:schemeClr val="tx1"/>
                          </a:solidFill>
                          <a:latin typeface="Calibri"/>
                          <a:ea typeface="Calibri"/>
                          <a:cs typeface="Times New Roman"/>
                        </a:rPr>
                        <a:t> of a degree), 1 pc = 3.26 light years</a:t>
                      </a:r>
                      <a:endParaRPr lang="en-US" sz="1100" dirty="0">
                        <a:solidFill>
                          <a:schemeClr val="tx1"/>
                        </a:solidFill>
                        <a:latin typeface="Calibri"/>
                        <a:ea typeface="Calibri"/>
                        <a:cs typeface="Times New Roman"/>
                      </a:endParaRPr>
                    </a:p>
                  </a:txBody>
                  <a:tcPr marL="68580" marR="68580" marT="0" marB="0"/>
                </a:tc>
                <a:tc>
                  <a:txBody>
                    <a:bodyPr/>
                    <a:lstStyle/>
                    <a:p>
                      <a:pPr marL="91440" marR="0" algn="l">
                        <a:spcBef>
                          <a:spcPts val="0"/>
                        </a:spcBef>
                        <a:spcAft>
                          <a:spcPts val="0"/>
                        </a:spcAft>
                      </a:pPr>
                      <a:r>
                        <a:rPr lang="en-US" sz="1100" dirty="0" err="1">
                          <a:solidFill>
                            <a:schemeClr val="tx1"/>
                          </a:solidFill>
                          <a:latin typeface="Calibri"/>
                          <a:ea typeface="Calibri"/>
                          <a:cs typeface="Times New Roman"/>
                        </a:rPr>
                        <a:t>парсек</a:t>
                      </a:r>
                      <a:r>
                        <a:rPr lang="en-US" sz="1100" dirty="0">
                          <a:solidFill>
                            <a:schemeClr val="tx1"/>
                          </a:solidFill>
                          <a:latin typeface="Calibri"/>
                          <a:ea typeface="Calibri"/>
                          <a:cs typeface="Times New Roman"/>
                        </a:rPr>
                        <a:t> </a:t>
                      </a:r>
                    </a:p>
                  </a:txBody>
                  <a:tcPr marL="68580" marR="68580" marT="0" marB="0"/>
                </a:tc>
                <a:tc>
                  <a:txBody>
                    <a:bodyPr/>
                    <a:lstStyle/>
                    <a:p>
                      <a:pPr marL="0" marR="0" algn="just">
                        <a:spcBef>
                          <a:spcPts val="0"/>
                        </a:spcBef>
                        <a:spcAft>
                          <a:spcPts val="0"/>
                        </a:spcAft>
                      </a:pPr>
                      <a:endParaRPr lang="en-US" sz="1100">
                        <a:solidFill>
                          <a:schemeClr val="tx1"/>
                        </a:solidFill>
                        <a:latin typeface="Calibri"/>
                        <a:ea typeface="Calibri"/>
                        <a:cs typeface="Times New Roman"/>
                      </a:endParaRPr>
                    </a:p>
                  </a:txBody>
                  <a:tcPr marL="68580" marR="68580" marT="0" marB="0"/>
                </a:tc>
              </a:tr>
              <a:tr h="476171">
                <a:tc>
                  <a:txBody>
                    <a:bodyPr/>
                    <a:lstStyle/>
                    <a:p>
                      <a:pPr marL="0" marR="0" algn="l">
                        <a:spcBef>
                          <a:spcPts val="0"/>
                        </a:spcBef>
                        <a:spcAft>
                          <a:spcPts val="0"/>
                        </a:spcAft>
                      </a:pPr>
                      <a:r>
                        <a:rPr lang="en-US" sz="1300" b="1">
                          <a:solidFill>
                            <a:schemeClr val="tx1"/>
                          </a:solidFill>
                          <a:latin typeface="Calibri"/>
                          <a:ea typeface="Calibri"/>
                          <a:cs typeface="Times New Roman"/>
                        </a:rPr>
                        <a:t>Relative Brightness scale</a:t>
                      </a:r>
                      <a:endParaRPr lang="en-US" sz="1100">
                        <a:solidFill>
                          <a:schemeClr val="tx1"/>
                        </a:solidFill>
                        <a:latin typeface="Calibri"/>
                        <a:ea typeface="Calibri"/>
                        <a:cs typeface="Times New Roman"/>
                      </a:endParaRPr>
                    </a:p>
                  </a:txBody>
                  <a:tcPr marL="68580" marR="68580" marT="0" marB="0"/>
                </a:tc>
                <a:tc>
                  <a:txBody>
                    <a:bodyPr/>
                    <a:lstStyle/>
                    <a:p>
                      <a:pPr marL="0" marR="0" algn="l">
                        <a:spcBef>
                          <a:spcPts val="0"/>
                        </a:spcBef>
                        <a:spcAft>
                          <a:spcPts val="0"/>
                        </a:spcAft>
                      </a:pPr>
                      <a:r>
                        <a:rPr lang="en-US" sz="1300">
                          <a:solidFill>
                            <a:schemeClr val="tx1"/>
                          </a:solidFill>
                          <a:latin typeface="Calibri"/>
                          <a:ea typeface="Calibri"/>
                          <a:cs typeface="Times New Roman"/>
                        </a:rPr>
                        <a:t>A scale created by in 120 BC where 1 is the brightest star and 6 is the dimmest star</a:t>
                      </a:r>
                      <a:endParaRPr lang="en-US" sz="1100">
                        <a:solidFill>
                          <a:schemeClr val="tx1"/>
                        </a:solidFill>
                        <a:latin typeface="Calibri"/>
                        <a:ea typeface="Calibri"/>
                        <a:cs typeface="Times New Roman"/>
                      </a:endParaRPr>
                    </a:p>
                  </a:txBody>
                  <a:tcPr marL="68580" marR="68580" marT="0" marB="0"/>
                </a:tc>
                <a:tc>
                  <a:txBody>
                    <a:bodyPr/>
                    <a:lstStyle/>
                    <a:p>
                      <a:pPr marL="91440" marR="0" algn="l">
                        <a:spcBef>
                          <a:spcPts val="0"/>
                        </a:spcBef>
                        <a:spcAft>
                          <a:spcPts val="0"/>
                        </a:spcAft>
                      </a:pPr>
                      <a:r>
                        <a:rPr lang="en-US" sz="1100" dirty="0" err="1">
                          <a:solidFill>
                            <a:schemeClr val="tx1"/>
                          </a:solidFill>
                          <a:latin typeface="Calibri"/>
                          <a:ea typeface="Calibri"/>
                          <a:cs typeface="Times New Roman"/>
                        </a:rPr>
                        <a:t>Относительная</a:t>
                      </a:r>
                      <a:r>
                        <a:rPr lang="en-US" sz="1100" dirty="0">
                          <a:solidFill>
                            <a:schemeClr val="tx1"/>
                          </a:solidFill>
                          <a:latin typeface="Calibri"/>
                          <a:ea typeface="Calibri"/>
                          <a:cs typeface="Times New Roman"/>
                        </a:rPr>
                        <a:t> </a:t>
                      </a:r>
                      <a:r>
                        <a:rPr lang="en-US" sz="1100" dirty="0" err="1">
                          <a:solidFill>
                            <a:schemeClr val="tx1"/>
                          </a:solidFill>
                          <a:latin typeface="Calibri"/>
                          <a:ea typeface="Calibri"/>
                          <a:cs typeface="Times New Roman"/>
                        </a:rPr>
                        <a:t>шкала</a:t>
                      </a:r>
                      <a:r>
                        <a:rPr lang="en-US" sz="1100" dirty="0">
                          <a:solidFill>
                            <a:schemeClr val="tx1"/>
                          </a:solidFill>
                          <a:latin typeface="Calibri"/>
                          <a:ea typeface="Calibri"/>
                          <a:cs typeface="Times New Roman"/>
                        </a:rPr>
                        <a:t> </a:t>
                      </a:r>
                      <a:r>
                        <a:rPr lang="en-US" sz="1100" dirty="0" err="1">
                          <a:solidFill>
                            <a:schemeClr val="tx1"/>
                          </a:solidFill>
                          <a:latin typeface="Calibri"/>
                          <a:ea typeface="Calibri"/>
                          <a:cs typeface="Times New Roman"/>
                        </a:rPr>
                        <a:t>Яркость</a:t>
                      </a:r>
                      <a:r>
                        <a:rPr lang="en-US" sz="1100" dirty="0">
                          <a:solidFill>
                            <a:schemeClr val="tx1"/>
                          </a:solidFill>
                          <a:latin typeface="Calibri"/>
                          <a:ea typeface="Calibri"/>
                          <a:cs typeface="Times New Roman"/>
                        </a:rPr>
                        <a:t> </a:t>
                      </a:r>
                    </a:p>
                  </a:txBody>
                  <a:tcPr marL="68580" marR="68580" marT="0" marB="0"/>
                </a:tc>
                <a:tc>
                  <a:txBody>
                    <a:bodyPr/>
                    <a:lstStyle/>
                    <a:p>
                      <a:pPr marL="0" marR="0" algn="just">
                        <a:spcBef>
                          <a:spcPts val="0"/>
                        </a:spcBef>
                        <a:spcAft>
                          <a:spcPts val="0"/>
                        </a:spcAft>
                      </a:pPr>
                      <a:endParaRPr lang="en-US" sz="1100">
                        <a:solidFill>
                          <a:schemeClr val="tx1"/>
                        </a:solidFill>
                        <a:latin typeface="Calibri"/>
                        <a:ea typeface="Calibri"/>
                        <a:cs typeface="Times New Roman"/>
                      </a:endParaRPr>
                    </a:p>
                  </a:txBody>
                  <a:tcPr marL="68580" marR="68580" marT="0" marB="0"/>
                </a:tc>
              </a:tr>
              <a:tr h="816294">
                <a:tc>
                  <a:txBody>
                    <a:bodyPr/>
                    <a:lstStyle/>
                    <a:p>
                      <a:pPr marL="0" marR="0" algn="l">
                        <a:spcBef>
                          <a:spcPts val="0"/>
                        </a:spcBef>
                        <a:spcAft>
                          <a:spcPts val="0"/>
                        </a:spcAft>
                      </a:pPr>
                      <a:r>
                        <a:rPr lang="en-US" sz="1300" b="1">
                          <a:solidFill>
                            <a:schemeClr val="tx1"/>
                          </a:solidFill>
                          <a:latin typeface="Calibri"/>
                          <a:ea typeface="Calibri"/>
                          <a:cs typeface="Times New Roman"/>
                        </a:rPr>
                        <a:t>Spectral Class</a:t>
                      </a:r>
                      <a:endParaRPr lang="en-US" sz="1100">
                        <a:solidFill>
                          <a:schemeClr val="tx1"/>
                        </a:solidFill>
                        <a:latin typeface="Calibri"/>
                        <a:ea typeface="Calibri"/>
                        <a:cs typeface="Times New Roman"/>
                      </a:endParaRPr>
                    </a:p>
                  </a:txBody>
                  <a:tcPr marL="68580" marR="68580" marT="0" marB="0"/>
                </a:tc>
                <a:tc>
                  <a:txBody>
                    <a:bodyPr/>
                    <a:lstStyle/>
                    <a:p>
                      <a:pPr marL="0" marR="0" algn="l">
                        <a:spcBef>
                          <a:spcPts val="0"/>
                        </a:spcBef>
                        <a:spcAft>
                          <a:spcPts val="0"/>
                        </a:spcAft>
                      </a:pPr>
                      <a:r>
                        <a:rPr lang="en-US" sz="1300" dirty="0">
                          <a:solidFill>
                            <a:schemeClr val="tx1"/>
                          </a:solidFill>
                          <a:latin typeface="Calibri"/>
                          <a:ea typeface="Calibri"/>
                          <a:cs typeface="Times New Roman"/>
                        </a:rPr>
                        <a:t>A  classification of a star based on features of its spectrum which also </a:t>
                      </a:r>
                      <a:r>
                        <a:rPr lang="en-US" sz="1300" dirty="0">
                          <a:solidFill>
                            <a:schemeClr val="tx1"/>
                          </a:solidFill>
                          <a:latin typeface="Calibri"/>
                          <a:ea typeface="Calibri"/>
                          <a:cs typeface="Arial"/>
                        </a:rPr>
                        <a:t>indicate its surface temperature and chemical composition</a:t>
                      </a:r>
                      <a:r>
                        <a:rPr lang="en-US" sz="1300" dirty="0">
                          <a:solidFill>
                            <a:schemeClr val="tx1"/>
                          </a:solidFill>
                          <a:latin typeface="Calibri"/>
                          <a:ea typeface="Calibri"/>
                          <a:cs typeface="Times New Roman"/>
                        </a:rPr>
                        <a:t> </a:t>
                      </a:r>
                      <a:endParaRPr lang="en-US" sz="1100" dirty="0">
                        <a:solidFill>
                          <a:schemeClr val="tx1"/>
                        </a:solidFill>
                        <a:latin typeface="Calibri"/>
                        <a:ea typeface="Calibri"/>
                        <a:cs typeface="Times New Roman"/>
                      </a:endParaRPr>
                    </a:p>
                  </a:txBody>
                  <a:tcPr marL="68580" marR="68580" marT="0" marB="0"/>
                </a:tc>
                <a:tc>
                  <a:txBody>
                    <a:bodyPr/>
                    <a:lstStyle/>
                    <a:p>
                      <a:pPr marL="91440" marR="0" algn="l">
                        <a:spcBef>
                          <a:spcPts val="0"/>
                        </a:spcBef>
                        <a:spcAft>
                          <a:spcPts val="0"/>
                        </a:spcAft>
                      </a:pPr>
                      <a:r>
                        <a:rPr lang="en-US" sz="1100" dirty="0" err="1">
                          <a:solidFill>
                            <a:schemeClr val="tx1"/>
                          </a:solidFill>
                          <a:latin typeface="Calibri"/>
                          <a:ea typeface="Calibri"/>
                          <a:cs typeface="Times New Roman"/>
                        </a:rPr>
                        <a:t>Спектральный</a:t>
                      </a:r>
                      <a:r>
                        <a:rPr lang="en-US" sz="1100" dirty="0">
                          <a:solidFill>
                            <a:schemeClr val="tx1"/>
                          </a:solidFill>
                          <a:latin typeface="Calibri"/>
                          <a:ea typeface="Calibri"/>
                          <a:cs typeface="Times New Roman"/>
                        </a:rPr>
                        <a:t> </a:t>
                      </a:r>
                      <a:r>
                        <a:rPr lang="en-US" sz="1100" dirty="0" err="1">
                          <a:solidFill>
                            <a:schemeClr val="tx1"/>
                          </a:solidFill>
                          <a:latin typeface="Calibri"/>
                          <a:ea typeface="Calibri"/>
                          <a:cs typeface="Times New Roman"/>
                        </a:rPr>
                        <a:t>класс</a:t>
                      </a:r>
                      <a:r>
                        <a:rPr lang="en-US" sz="1100" dirty="0">
                          <a:solidFill>
                            <a:schemeClr val="tx1"/>
                          </a:solidFill>
                          <a:latin typeface="Calibri"/>
                          <a:ea typeface="Calibri"/>
                          <a:cs typeface="Times New Roman"/>
                        </a:rPr>
                        <a:t> </a:t>
                      </a:r>
                    </a:p>
                  </a:txBody>
                  <a:tcPr marL="68580" marR="68580" marT="0" marB="0"/>
                </a:tc>
                <a:tc>
                  <a:txBody>
                    <a:bodyPr/>
                    <a:lstStyle/>
                    <a:p>
                      <a:pPr marL="0" marR="0" algn="just">
                        <a:spcBef>
                          <a:spcPts val="0"/>
                        </a:spcBef>
                        <a:spcAft>
                          <a:spcPts val="0"/>
                        </a:spcAft>
                      </a:pPr>
                      <a:endParaRPr lang="en-US" sz="1100" dirty="0">
                        <a:solidFill>
                          <a:schemeClr val="tx1"/>
                        </a:solidFill>
                        <a:latin typeface="Calibri"/>
                        <a:ea typeface="Calibri"/>
                        <a:cs typeface="Times New Roman"/>
                      </a:endParaRPr>
                    </a:p>
                  </a:txBody>
                  <a:tcPr marL="68580" marR="68580" marT="0" marB="0"/>
                </a:tc>
              </a:tr>
              <a:tr h="798440">
                <a:tc>
                  <a:txBody>
                    <a:bodyPr/>
                    <a:lstStyle/>
                    <a:p>
                      <a:pPr marL="0" marR="0" algn="l">
                        <a:spcBef>
                          <a:spcPts val="0"/>
                        </a:spcBef>
                        <a:spcAft>
                          <a:spcPts val="0"/>
                        </a:spcAft>
                      </a:pPr>
                      <a:r>
                        <a:rPr lang="en-US" sz="1300" b="1" dirty="0" err="1">
                          <a:solidFill>
                            <a:schemeClr val="tx1"/>
                          </a:solidFill>
                          <a:latin typeface="Calibri"/>
                          <a:ea typeface="Calibri"/>
                          <a:cs typeface="Times New Roman"/>
                        </a:rPr>
                        <a:t>Wein’s</a:t>
                      </a:r>
                      <a:r>
                        <a:rPr lang="en-US" sz="1300" b="1" dirty="0">
                          <a:solidFill>
                            <a:schemeClr val="tx1"/>
                          </a:solidFill>
                          <a:latin typeface="Calibri"/>
                          <a:ea typeface="Calibri"/>
                          <a:cs typeface="Times New Roman"/>
                        </a:rPr>
                        <a:t> Displacement Law </a:t>
                      </a:r>
                      <a:endParaRPr lang="en-US" sz="1100" dirty="0">
                        <a:solidFill>
                          <a:schemeClr val="tx1"/>
                        </a:solidFill>
                        <a:latin typeface="Calibri"/>
                        <a:ea typeface="Calibri"/>
                        <a:cs typeface="Times New Roman"/>
                      </a:endParaRPr>
                    </a:p>
                  </a:txBody>
                  <a:tcPr marL="68580" marR="68580" marT="0" marB="0"/>
                </a:tc>
                <a:tc>
                  <a:txBody>
                    <a:bodyPr/>
                    <a:lstStyle/>
                    <a:p>
                      <a:pPr marL="0" marR="0" algn="l">
                        <a:spcBef>
                          <a:spcPts val="0"/>
                        </a:spcBef>
                        <a:spcAft>
                          <a:spcPts val="0"/>
                        </a:spcAft>
                      </a:pPr>
                      <a:r>
                        <a:rPr lang="en-US" sz="1300" dirty="0">
                          <a:solidFill>
                            <a:schemeClr val="tx1"/>
                          </a:solidFill>
                          <a:latin typeface="Calibri"/>
                          <a:ea typeface="Calibri"/>
                          <a:cs typeface="Times New Roman"/>
                        </a:rPr>
                        <a:t>Defines a relationship between the peak radiation emitted by a star and its temperature.</a:t>
                      </a:r>
                      <a:endParaRPr lang="en-US" sz="1100" dirty="0">
                        <a:solidFill>
                          <a:schemeClr val="tx1"/>
                        </a:solidFill>
                        <a:latin typeface="Calibri"/>
                        <a:ea typeface="Calibri"/>
                        <a:cs typeface="Times New Roman"/>
                      </a:endParaRPr>
                    </a:p>
                  </a:txBody>
                  <a:tcPr marL="68580" marR="68580" marT="0" marB="0"/>
                </a:tc>
                <a:tc>
                  <a:txBody>
                    <a:bodyPr/>
                    <a:lstStyle/>
                    <a:p>
                      <a:pPr marL="91440" marR="0" algn="l">
                        <a:spcBef>
                          <a:spcPts val="0"/>
                        </a:spcBef>
                        <a:spcAft>
                          <a:spcPts val="0"/>
                        </a:spcAft>
                      </a:pPr>
                      <a:r>
                        <a:rPr lang="en-US" sz="1100">
                          <a:solidFill>
                            <a:schemeClr val="tx1"/>
                          </a:solidFill>
                          <a:latin typeface="Calibri"/>
                          <a:ea typeface="Calibri"/>
                          <a:cs typeface="Times New Roman"/>
                        </a:rPr>
                        <a:t>Объем Закон Wein в</a:t>
                      </a:r>
                    </a:p>
                  </a:txBody>
                  <a:tcPr marL="68580" marR="68580" marT="0" marB="0"/>
                </a:tc>
                <a:tc>
                  <a:txBody>
                    <a:bodyPr/>
                    <a:lstStyle/>
                    <a:p>
                      <a:pPr marL="0" marR="0" algn="just">
                        <a:spcBef>
                          <a:spcPts val="0"/>
                        </a:spcBef>
                        <a:spcAft>
                          <a:spcPts val="0"/>
                        </a:spcAft>
                      </a:pPr>
                      <a:endParaRPr lang="en-US" sz="1100" dirty="0">
                        <a:solidFill>
                          <a:schemeClr val="tx1"/>
                        </a:solidFill>
                        <a:latin typeface="Calibri"/>
                        <a:ea typeface="Calibri"/>
                        <a:cs typeface="Times New Roman"/>
                      </a:endParaRPr>
                    </a:p>
                  </a:txBody>
                  <a:tcPr marL="68580" marR="68580" marT="0" marB="0"/>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Wilhelm Wien, 1864-1928</a:t>
            </a:r>
            <a:endParaRPr lang="en-US" b="1" dirty="0"/>
          </a:p>
        </p:txBody>
      </p:sp>
      <p:sp>
        <p:nvSpPr>
          <p:cNvPr id="3" name="Content Placeholder 2"/>
          <p:cNvSpPr>
            <a:spLocks noGrp="1"/>
          </p:cNvSpPr>
          <p:nvPr>
            <p:ph idx="1"/>
          </p:nvPr>
        </p:nvSpPr>
        <p:spPr>
          <a:xfrm>
            <a:off x="152400" y="1295401"/>
            <a:ext cx="6553200" cy="1524000"/>
          </a:xfrm>
        </p:spPr>
        <p:txBody>
          <a:bodyPr>
            <a:normAutofit lnSpcReduction="10000"/>
          </a:bodyPr>
          <a:lstStyle/>
          <a:p>
            <a:r>
              <a:rPr lang="en-US" b="1" dirty="0" smtClean="0"/>
              <a:t>Wilhelm Wien "led </a:t>
            </a:r>
            <a:r>
              <a:rPr lang="en-US" b="1" dirty="0"/>
              <a:t>us to the very gates of quantum physics</a:t>
            </a:r>
            <a:r>
              <a:rPr lang="en-US" b="1" dirty="0" smtClean="0"/>
              <a:t>". Words of Max von Laue</a:t>
            </a:r>
          </a:p>
        </p:txBody>
      </p:sp>
      <p:pic>
        <p:nvPicPr>
          <p:cNvPr id="4" name="Picture 3" descr="Wilhelm Wien Photo.jpg"/>
          <p:cNvPicPr>
            <a:picLocks noChangeAspect="1"/>
          </p:cNvPicPr>
          <p:nvPr/>
        </p:nvPicPr>
        <p:blipFill>
          <a:blip r:embed="rId3" cstate="print"/>
          <a:stretch>
            <a:fillRect/>
          </a:stretch>
        </p:blipFill>
        <p:spPr>
          <a:xfrm>
            <a:off x="6934200" y="304801"/>
            <a:ext cx="1794561" cy="2514600"/>
          </a:xfrm>
          <a:prstGeom prst="rect">
            <a:avLst/>
          </a:prstGeom>
        </p:spPr>
      </p:pic>
      <p:sp>
        <p:nvSpPr>
          <p:cNvPr id="6" name="TextBox 5"/>
          <p:cNvSpPr txBox="1"/>
          <p:nvPr/>
        </p:nvSpPr>
        <p:spPr>
          <a:xfrm>
            <a:off x="152400" y="2895601"/>
            <a:ext cx="8610600" cy="3619452"/>
          </a:xfrm>
          <a:prstGeom prst="rect">
            <a:avLst/>
          </a:prstGeom>
          <a:noFill/>
        </p:spPr>
        <p:txBody>
          <a:bodyPr wrap="square" rtlCol="0">
            <a:spAutoFit/>
          </a:bodyPr>
          <a:lstStyle/>
          <a:p>
            <a:pPr marL="342900" indent="-342900">
              <a:spcBef>
                <a:spcPct val="20000"/>
              </a:spcBef>
              <a:buFont typeface="Arial" pitchFamily="34" charset="0"/>
              <a:buChar char="•"/>
            </a:pPr>
            <a:r>
              <a:rPr lang="en-US" sz="3200" b="1" dirty="0" smtClean="0">
                <a:solidFill>
                  <a:prstClr val="black"/>
                </a:solidFill>
              </a:rPr>
              <a:t>Born in Prussia, son of landowner/farmer </a:t>
            </a:r>
          </a:p>
          <a:p>
            <a:pPr marL="342900" lvl="0" indent="-342900">
              <a:spcBef>
                <a:spcPct val="20000"/>
              </a:spcBef>
              <a:buFont typeface="Arial" pitchFamily="34" charset="0"/>
              <a:buChar char="•"/>
            </a:pPr>
            <a:r>
              <a:rPr lang="en-US" sz="3200" b="1" dirty="0" smtClean="0">
                <a:solidFill>
                  <a:prstClr val="black"/>
                </a:solidFill>
              </a:rPr>
              <a:t>Professor of Physics at University of Munich</a:t>
            </a:r>
          </a:p>
          <a:p>
            <a:pPr marL="342900" lvl="0" indent="-342900">
              <a:spcBef>
                <a:spcPct val="20000"/>
              </a:spcBef>
              <a:buFont typeface="Arial" pitchFamily="34" charset="0"/>
              <a:buChar char="•"/>
            </a:pPr>
            <a:r>
              <a:rPr lang="en-US" sz="3200" b="1" dirty="0" smtClean="0">
                <a:solidFill>
                  <a:prstClr val="black"/>
                </a:solidFill>
              </a:rPr>
              <a:t>First to define an ideal “blackbody”</a:t>
            </a:r>
          </a:p>
          <a:p>
            <a:pPr marL="342900" lvl="0" indent="-342900">
              <a:spcBef>
                <a:spcPct val="20000"/>
              </a:spcBef>
              <a:buFont typeface="Arial" pitchFamily="34" charset="0"/>
              <a:buChar char="•"/>
            </a:pPr>
            <a:r>
              <a:rPr lang="en-US" sz="3200" b="1" dirty="0" smtClean="0">
                <a:solidFill>
                  <a:prstClr val="black"/>
                </a:solidFill>
              </a:rPr>
              <a:t>Received Nobel Prize in Physics in 1911 for work on temperature and entropy of radiation</a:t>
            </a:r>
          </a:p>
          <a:p>
            <a:endParaRPr lang="en-US" sz="1000" b="1" dirty="0" smtClean="0">
              <a:solidFill>
                <a:prstClr val="black"/>
              </a:solidFill>
            </a:endParaRPr>
          </a:p>
          <a:p>
            <a:r>
              <a:rPr lang="en-US" sz="2000" b="1" dirty="0" smtClean="0">
                <a:solidFill>
                  <a:prstClr val="black"/>
                </a:solidFill>
              </a:rPr>
              <a:t>Reference: </a:t>
            </a:r>
            <a:r>
              <a:rPr lang="en-US" sz="2000" dirty="0" smtClean="0"/>
              <a:t>Wilhelm Wien – Biographical, from NoblePrize.org</a:t>
            </a:r>
          </a:p>
          <a:p>
            <a:r>
              <a:rPr lang="en-US" sz="2000" dirty="0" smtClean="0">
                <a:hlinkClick r:id="rId4"/>
              </a:rPr>
              <a:t>http://www.nobelprize.org/nobel_prizes/physics/laureates/1911/wien-bio.html</a:t>
            </a:r>
            <a:r>
              <a:rPr lang="en-US" sz="2000" dirty="0" smtClean="0"/>
              <a:t> </a:t>
            </a:r>
            <a:endParaRPr lang="en-US" sz="3200" b="1" dirty="0">
              <a:solidFill>
                <a:prstClr val="black"/>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85800"/>
            <a:ext cx="9144000" cy="6186309"/>
          </a:xfrm>
          <a:prstGeom prst="rect">
            <a:avLst/>
          </a:prstGeom>
          <a:solidFill>
            <a:schemeClr val="bg1"/>
          </a:solidFill>
        </p:spPr>
        <p:txBody>
          <a:bodyPr wrap="square" rtlCol="0">
            <a:spAutoFit/>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smtClean="0"/>
          </a:p>
          <a:p>
            <a:endParaRPr lang="en-US"/>
          </a:p>
        </p:txBody>
      </p:sp>
      <p:sp>
        <p:nvSpPr>
          <p:cNvPr id="2" name="Title 1"/>
          <p:cNvSpPr>
            <a:spLocks noGrp="1"/>
          </p:cNvSpPr>
          <p:nvPr>
            <p:ph type="title"/>
          </p:nvPr>
        </p:nvSpPr>
        <p:spPr>
          <a:xfrm>
            <a:off x="457200" y="0"/>
            <a:ext cx="8229600" cy="715962"/>
          </a:xfrm>
        </p:spPr>
        <p:txBody>
          <a:bodyPr>
            <a:normAutofit fontScale="90000"/>
          </a:bodyPr>
          <a:lstStyle/>
          <a:p>
            <a:r>
              <a:rPr lang="en-US" b="1" dirty="0" smtClean="0"/>
              <a:t>EM Spectrum in Meters</a:t>
            </a:r>
            <a:endParaRPr lang="en-US" b="1" dirty="0"/>
          </a:p>
        </p:txBody>
      </p:sp>
      <p:pic>
        <p:nvPicPr>
          <p:cNvPr id="4" name="Content Placeholder 3" descr="electromagnetic-spectrum in meters.png"/>
          <p:cNvPicPr>
            <a:picLocks noGrp="1" noChangeAspect="1"/>
          </p:cNvPicPr>
          <p:nvPr>
            <p:ph idx="1"/>
          </p:nvPr>
        </p:nvPicPr>
        <p:blipFill>
          <a:blip r:embed="rId2" cstate="print"/>
          <a:stretch>
            <a:fillRect/>
          </a:stretch>
        </p:blipFill>
        <p:spPr>
          <a:xfrm>
            <a:off x="119305" y="990600"/>
            <a:ext cx="8854594" cy="5486400"/>
          </a:xfr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796</TotalTime>
  <Words>522</Words>
  <Application>Microsoft Office PowerPoint</Application>
  <PresentationFormat>On-screen Show (4:3)</PresentationFormat>
  <Paragraphs>113</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Blackbody Simulation Lab  And Wien’s Displacement Law</vt:lpstr>
      <vt:lpstr>Objectives:</vt:lpstr>
      <vt:lpstr>Wien’s Law and Constant “b”</vt:lpstr>
      <vt:lpstr>Wien’s displacement law with displacement line </vt:lpstr>
      <vt:lpstr>EM Spectrum in Meters</vt:lpstr>
      <vt:lpstr>Vocabulary Terms of Astrophysics</vt:lpstr>
      <vt:lpstr>Wilhelm Wien, 1864-1928</vt:lpstr>
      <vt:lpstr>EM Spectrum in Meters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Blackbody Simulation Lab  And Wien’s Displacement Law</dc:title>
  <dc:creator>hp</dc:creator>
  <cp:lastModifiedBy>hp</cp:lastModifiedBy>
  <cp:revision>19</cp:revision>
  <dcterms:created xsi:type="dcterms:W3CDTF">2014-04-19T20:48:52Z</dcterms:created>
  <dcterms:modified xsi:type="dcterms:W3CDTF">2014-04-24T20:39:33Z</dcterms:modified>
</cp:coreProperties>
</file>