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82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D9DDA-8A30-41BA-824F-19F226FB079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64E2E-BE64-42F0-84DA-A9C54A583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47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64E2E-BE64-42F0-84DA-A9C54A5833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53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 show on sim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64E2E-BE64-42F0-84DA-A9C54A5833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62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64E2E-BE64-42F0-84DA-A9C54A58332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62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83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0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8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39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07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2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0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0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4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51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4A258-0DBD-4AE6-8B51-5A1E56646BD1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9D2A7-8B39-4017-8624-85EA07F33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9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het.colorado.edu/" TargetMode="External"/><Relationship Id="rId2" Type="http://schemas.openxmlformats.org/officeDocument/2006/relationships/hyperlink" Target="http://phet.colorado.edu/en/simulation/alpha-decay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phet.colorado.edu/en/contributions/view/355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20034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hlinkClick r:id="rId2"/>
              </a:rPr>
              <a:t>Alpha Decay </a:t>
            </a:r>
            <a:r>
              <a:rPr lang="en-US" b="1" dirty="0" smtClean="0"/>
              <a:t>Questions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Trish Loeblein 6/14/2011</a:t>
            </a:r>
            <a:br>
              <a:rPr lang="en-US" sz="3600" dirty="0" smtClean="0"/>
            </a:br>
            <a:r>
              <a:rPr lang="en-US" sz="3600" dirty="0" smtClean="0">
                <a:hlinkClick r:id="rId3"/>
              </a:rPr>
              <a:t>http://phet.colorado.edu/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438400"/>
            <a:ext cx="7239000" cy="35814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Learning Goals: </a:t>
            </a:r>
            <a:r>
              <a:rPr lang="en-US" dirty="0">
                <a:solidFill>
                  <a:schemeClr val="tx1"/>
                </a:solidFill>
              </a:rPr>
              <a:t>Students will be able to: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Explain alpha decay process.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Explain what half-life means in terms of single particles and larger samples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  <a:hlinkClick r:id="rId4"/>
              </a:rPr>
              <a:t>Lesson Plans and Activity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19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839200" cy="1905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1. If you read a test question that says: </a:t>
            </a:r>
            <a:r>
              <a:rPr lang="en-US" b="1" dirty="0">
                <a:solidFill>
                  <a:srgbClr val="0070C0"/>
                </a:solidFill>
              </a:rPr>
              <a:t>Hg-202 undergoes alpha decay to Pt-198. </a:t>
            </a:r>
            <a:r>
              <a:rPr lang="en-US" dirty="0" smtClean="0"/>
              <a:t>What does that tell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1371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 particle that has a mass of 4 is given off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 particle that has a mass of 4 </a:t>
            </a:r>
            <a:r>
              <a:rPr lang="en-US" dirty="0" smtClean="0"/>
              <a:t>is absorbed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4495800"/>
            <a:ext cx="9193351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“emitted” is another way to say “given off”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0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905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Hg-202 undergoes alpha decay to Pt-198. </a:t>
            </a:r>
            <a:r>
              <a:rPr lang="en-US" b="1" dirty="0">
                <a:solidFill>
                  <a:srgbClr val="0070C0"/>
                </a:solidFill>
              </a:rPr>
              <a:t/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dirty="0"/>
              <a:t>2. What else do you know?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62200"/>
            <a:ext cx="8610600" cy="175260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100" b="1" dirty="0" smtClean="0"/>
              <a:t>The particle emitted also has no charge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100" b="1" dirty="0"/>
              <a:t>The particle emitted also has a charge of </a:t>
            </a:r>
            <a:r>
              <a:rPr lang="en-US" sz="4100" b="1" dirty="0" smtClean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100" b="1" dirty="0"/>
              <a:t>The particle emitted also has a charge of 4</a:t>
            </a:r>
            <a:endParaRPr lang="en-US" sz="4100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4100" b="1" dirty="0" smtClean="0"/>
              <a:t>The particle emitted also has a charge of -2</a:t>
            </a:r>
            <a:endParaRPr lang="en-US" sz="4100" b="1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04800" y="4525832"/>
            <a:ext cx="8115300" cy="1661844"/>
            <a:chOff x="304800" y="4525832"/>
            <a:chExt cx="8115300" cy="1661844"/>
          </a:xfrm>
        </p:grpSpPr>
        <p:sp>
          <p:nvSpPr>
            <p:cNvPr id="4" name="TextBox 3"/>
            <p:cNvSpPr txBox="1"/>
            <p:nvPr/>
          </p:nvSpPr>
          <p:spPr>
            <a:xfrm>
              <a:off x="304800" y="4525832"/>
              <a:ext cx="81153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Alpha particles are </a:t>
              </a:r>
              <a:r>
                <a:rPr lang="en-US" sz="4000" dirty="0" smtClean="0"/>
                <a:t>2 protons and 2 neutrons represented </a:t>
              </a:r>
              <a:r>
                <a:rPr lang="en-US" sz="4000" dirty="0" smtClean="0"/>
                <a:t>as </a:t>
              </a:r>
              <a:endParaRPr lang="en-US" sz="4000" dirty="0"/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2200" y="5187551"/>
              <a:ext cx="800100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5275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3400" y="2286001"/>
                <a:ext cx="8229600" cy="3124200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UcPeriod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202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80</m:t>
                        </m:r>
                      </m:den>
                    </m:f>
                  </m:oMath>
                </a14:m>
                <a:r>
                  <a:rPr lang="en-US" sz="4000" dirty="0" smtClean="0"/>
                  <a:t> Hg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202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80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r>
                  <a:rPr lang="en-US" sz="4000" dirty="0" err="1" smtClean="0"/>
                  <a:t>Pt</a:t>
                </a:r>
                <a:r>
                  <a:rPr lang="en-US" sz="40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sym typeface="Symbol"/>
                  </a:rPr>
                  <a:t> </a:t>
                </a:r>
                <a:endParaRPr lang="en-US" sz="4000" dirty="0" smtClean="0"/>
              </a:p>
              <a:p>
                <a:pPr marL="742950" indent="-742950">
                  <a:buFont typeface="+mj-lt"/>
                  <a:buAutoNum type="alphaU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202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80</m:t>
                        </m:r>
                      </m:den>
                    </m:f>
                  </m:oMath>
                </a14:m>
                <a:r>
                  <a:rPr lang="en-US" sz="4000" dirty="0"/>
                  <a:t> Hg </a:t>
                </a:r>
                <a:r>
                  <a:rPr lang="en-US" sz="4000" dirty="0" smtClean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198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80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r>
                  <a:rPr lang="en-US" sz="4000" dirty="0" err="1" smtClean="0"/>
                  <a:t>Pt</a:t>
                </a:r>
                <a:r>
                  <a:rPr lang="en-US" sz="4000" dirty="0" smtClean="0"/>
                  <a:t> </a:t>
                </a:r>
                <a:r>
                  <a:rPr lang="en-US" sz="4000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sym typeface="Symbol"/>
                  </a:rPr>
                  <a:t> </a:t>
                </a:r>
                <a:endParaRPr lang="en-US" sz="4000" dirty="0"/>
              </a:p>
              <a:p>
                <a:pPr marL="627063" indent="-627063">
                  <a:buFont typeface="+mj-lt"/>
                  <a:buAutoNum type="alphaU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4000" i="1">
                            <a:latin typeface="Cambria Math"/>
                          </a:rPr>
                          <m:t>202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80</m:t>
                        </m:r>
                      </m:den>
                    </m:f>
                  </m:oMath>
                </a14:m>
                <a:r>
                  <a:rPr lang="en-US" sz="4000" dirty="0"/>
                  <a:t> Hg        </a:t>
                </a:r>
                <a:r>
                  <a:rPr lang="en-US" sz="4000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198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78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r>
                  <a:rPr lang="en-US" sz="4000" dirty="0" err="1"/>
                  <a:t>Pt</a:t>
                </a:r>
                <a:r>
                  <a:rPr lang="en-US" sz="40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sym typeface="Symbol"/>
                  </a:rPr>
                  <a:t> </a:t>
                </a:r>
                <a:endParaRPr lang="en-US" sz="4000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514350" indent="-514350">
                  <a:buFont typeface="+mj-lt"/>
                  <a:buAutoNum type="alphaUcPeriod"/>
                </a:pPr>
                <a:endParaRPr lang="en-US" dirty="0" smtClean="0"/>
              </a:p>
              <a:p>
                <a:pPr marL="514350" indent="-514350">
                  <a:buFont typeface="+mj-lt"/>
                  <a:buAutoNum type="alphaUcPeriod"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400" y="2286001"/>
                <a:ext cx="8229600" cy="3124200"/>
              </a:xfrm>
              <a:blipFill rotWithShape="1">
                <a:blip r:embed="rId3"/>
                <a:stretch>
                  <a:fillRect l="-2000" b="-1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839200" cy="1905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70C0"/>
                </a:solidFill>
              </a:rPr>
              <a:t>Hg-202 undergoes alpha decay to Pt-198.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/>
              <a:t>3. </a:t>
            </a:r>
            <a:r>
              <a:rPr lang="en-US" dirty="0" smtClean="0"/>
              <a:t>What would the reaction look like?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56388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Remember mass and charge must be equal on both sides of reaction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836488" y="2840804"/>
            <a:ext cx="914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836488" y="3868220"/>
            <a:ext cx="914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836488" y="4876800"/>
            <a:ext cx="9144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26443" y="2819400"/>
            <a:ext cx="6858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893443" y="2784795"/>
            <a:ext cx="6858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327897" y="3820274"/>
            <a:ext cx="6858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951234" y="3820274"/>
            <a:ext cx="6858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26443" y="4869094"/>
            <a:ext cx="787254" cy="770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021869" y="4865669"/>
            <a:ext cx="6858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04" y="2544245"/>
            <a:ext cx="5143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Straight Connector 18"/>
          <p:cNvCxnSpPr/>
          <p:nvPr/>
        </p:nvCxnSpPr>
        <p:spPr>
          <a:xfrm>
            <a:off x="5562600" y="2801420"/>
            <a:ext cx="3048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562600" y="3827124"/>
            <a:ext cx="3048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634518" y="4872518"/>
            <a:ext cx="3048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562600" y="2772200"/>
            <a:ext cx="3048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277170" y="2784795"/>
            <a:ext cx="6858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327897" y="4843533"/>
            <a:ext cx="6858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43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2286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4. If you know the half-life of a substance is 50 seconds and the initial amount can be represented as  </a:t>
            </a:r>
            <a:br>
              <a:rPr lang="en-US" dirty="0" smtClean="0"/>
            </a:br>
            <a:r>
              <a:rPr lang="en-US" dirty="0" smtClean="0"/>
              <a:t>which can you know for certain?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7848600" cy="36576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After 50 seconds the representation </a:t>
            </a:r>
            <a:r>
              <a:rPr lang="en-US" u="sng" dirty="0" smtClean="0"/>
              <a:t>would</a:t>
            </a:r>
            <a:r>
              <a:rPr lang="en-US" dirty="0" smtClean="0"/>
              <a:t> be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After 50 seconds the representation </a:t>
            </a:r>
            <a:r>
              <a:rPr lang="en-US" u="sng" dirty="0"/>
              <a:t>c</a:t>
            </a:r>
            <a:r>
              <a:rPr lang="en-US" u="sng" dirty="0" smtClean="0"/>
              <a:t>ould</a:t>
            </a:r>
            <a:r>
              <a:rPr lang="en-US" dirty="0" smtClean="0"/>
              <a:t> </a:t>
            </a:r>
            <a:r>
              <a:rPr lang="en-US" dirty="0"/>
              <a:t>be </a:t>
            </a: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If the sample size is small, it could be very different after 50 seconds.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 and C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 and C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086600" y="1447800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8199297" y="2613703"/>
            <a:ext cx="680201" cy="934948"/>
            <a:chOff x="7266398" y="2667000"/>
            <a:chExt cx="887002" cy="1219200"/>
          </a:xfrm>
        </p:grpSpPr>
        <p:sp>
          <p:nvSpPr>
            <p:cNvPr id="5" name="Oval 4"/>
            <p:cNvSpPr/>
            <p:nvPr/>
          </p:nvSpPr>
          <p:spPr>
            <a:xfrm>
              <a:off x="7266398" y="2895600"/>
              <a:ext cx="7620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647398" y="2667000"/>
              <a:ext cx="506002" cy="1219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199297" y="3289443"/>
            <a:ext cx="680201" cy="934948"/>
            <a:chOff x="7266398" y="2667000"/>
            <a:chExt cx="887002" cy="1219200"/>
          </a:xfrm>
        </p:grpSpPr>
        <p:sp>
          <p:nvSpPr>
            <p:cNvPr id="11" name="Oval 10"/>
            <p:cNvSpPr/>
            <p:nvPr/>
          </p:nvSpPr>
          <p:spPr>
            <a:xfrm>
              <a:off x="7266398" y="2895600"/>
              <a:ext cx="7620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47398" y="2667000"/>
              <a:ext cx="506002" cy="1219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4638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2286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5</a:t>
            </a:r>
            <a:r>
              <a:rPr lang="en-US" dirty="0" smtClean="0"/>
              <a:t>. If you know the half-life of a substance is 50 seconds and the initial amount can be represented as  </a:t>
            </a:r>
            <a:br>
              <a:rPr lang="en-US" dirty="0" smtClean="0"/>
            </a:br>
            <a:r>
              <a:rPr lang="en-US" dirty="0" smtClean="0"/>
              <a:t>what would you predict the graph to look like after 150 seconds?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076768" y="1066800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15275" y="3072270"/>
            <a:ext cx="1676400" cy="2304241"/>
            <a:chOff x="7266398" y="2667000"/>
            <a:chExt cx="887002" cy="1219200"/>
          </a:xfrm>
        </p:grpSpPr>
        <p:sp>
          <p:nvSpPr>
            <p:cNvPr id="5" name="Oval 4"/>
            <p:cNvSpPr/>
            <p:nvPr/>
          </p:nvSpPr>
          <p:spPr>
            <a:xfrm>
              <a:off x="7266398" y="2895600"/>
              <a:ext cx="7620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647398" y="2667000"/>
              <a:ext cx="506002" cy="1219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91663" y="3072270"/>
            <a:ext cx="1828800" cy="2304241"/>
            <a:chOff x="1855426" y="3072270"/>
            <a:chExt cx="1828800" cy="2304241"/>
          </a:xfrm>
        </p:grpSpPr>
        <p:grpSp>
          <p:nvGrpSpPr>
            <p:cNvPr id="13" name="Group 12"/>
            <p:cNvGrpSpPr/>
            <p:nvPr/>
          </p:nvGrpSpPr>
          <p:grpSpPr>
            <a:xfrm>
              <a:off x="2007826" y="3072270"/>
              <a:ext cx="1676400" cy="2304241"/>
              <a:chOff x="7266398" y="2667000"/>
              <a:chExt cx="887002" cy="1219200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7266398" y="2895600"/>
                <a:ext cx="762000" cy="76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7647398" y="2667000"/>
                <a:ext cx="506002" cy="1219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Rectangle 8"/>
            <p:cNvSpPr/>
            <p:nvPr/>
          </p:nvSpPr>
          <p:spPr>
            <a:xfrm>
              <a:off x="1855426" y="4224390"/>
              <a:ext cx="1350637" cy="9572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876800" y="3224670"/>
            <a:ext cx="1828800" cy="2304241"/>
            <a:chOff x="1855426" y="3072270"/>
            <a:chExt cx="1828800" cy="2304241"/>
          </a:xfrm>
        </p:grpSpPr>
        <p:grpSp>
          <p:nvGrpSpPr>
            <p:cNvPr id="18" name="Group 17"/>
            <p:cNvGrpSpPr/>
            <p:nvPr/>
          </p:nvGrpSpPr>
          <p:grpSpPr>
            <a:xfrm>
              <a:off x="2007826" y="3072270"/>
              <a:ext cx="1676400" cy="2304241"/>
              <a:chOff x="7266398" y="2667000"/>
              <a:chExt cx="887002" cy="1219200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7266398" y="2895600"/>
                <a:ext cx="762000" cy="76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7647398" y="2667000"/>
                <a:ext cx="506002" cy="1219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1855426" y="4224390"/>
              <a:ext cx="1350637" cy="9572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469351" y="3656715"/>
            <a:ext cx="2459363" cy="19381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D nothing would be left      </a:t>
            </a:r>
            <a:endParaRPr lang="en-US" sz="4000" dirty="0"/>
          </a:p>
        </p:txBody>
      </p:sp>
      <p:sp>
        <p:nvSpPr>
          <p:cNvPr id="22" name="Isosceles Triangle 21"/>
          <p:cNvSpPr/>
          <p:nvPr/>
        </p:nvSpPr>
        <p:spPr>
          <a:xfrm>
            <a:off x="4572000" y="3810000"/>
            <a:ext cx="1295400" cy="685800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99124" y="5096866"/>
            <a:ext cx="7962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444063" y="4590523"/>
            <a:ext cx="7962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19700" y="4668625"/>
            <a:ext cx="7962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03136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315</Words>
  <Application>Microsoft Office PowerPoint</Application>
  <PresentationFormat>On-screen Show (4:3)</PresentationFormat>
  <Paragraphs>41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Alpha Decay Questions Trish Loeblein 6/14/2011 http://phet.colorado.edu/ </vt:lpstr>
      <vt:lpstr>1. If you read a test question that says: Hg-202 undergoes alpha decay to Pt-198. What does that tell you?</vt:lpstr>
      <vt:lpstr>Hg-202 undergoes alpha decay to Pt-198.  2. What else do you know?</vt:lpstr>
      <vt:lpstr>Hg-202 undergoes alpha decay to Pt-198.  3. What would the reaction look like?</vt:lpstr>
      <vt:lpstr>4. If you know the half-life of a substance is 50 seconds and the initial amount can be represented as   which can you know for certain?</vt:lpstr>
      <vt:lpstr>5. If you know the half-life of a substance is 50 seconds and the initial amount can be represented as   what would you predict the graph to look like after 150 seconds?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Alpha Decay Questions Trish Loeblein 6/14/2011 http://phet.colorado.edu/</dc:title>
  <dc:creator>Trish Loeblein</dc:creator>
  <cp:lastModifiedBy>Trish Loeblein</cp:lastModifiedBy>
  <cp:revision>17</cp:revision>
  <dcterms:created xsi:type="dcterms:W3CDTF">2013-02-07T20:30:18Z</dcterms:created>
  <dcterms:modified xsi:type="dcterms:W3CDTF">2013-02-27T00:09:26Z</dcterms:modified>
</cp:coreProperties>
</file>