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64" r:id="rId4"/>
    <p:sldId id="268" r:id="rId5"/>
    <p:sldId id="262" r:id="rId6"/>
    <p:sldId id="263" r:id="rId7"/>
    <p:sldId id="269" r:id="rId8"/>
    <p:sldId id="270" r:id="rId9"/>
    <p:sldId id="271" r:id="rId10"/>
    <p:sldId id="272" r:id="rId11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667" autoAdjust="0"/>
  </p:normalViewPr>
  <p:slideViewPr>
    <p:cSldViewPr>
      <p:cViewPr varScale="1">
        <p:scale>
          <a:sx n="58" d="100"/>
          <a:sy n="58" d="100"/>
        </p:scale>
        <p:origin x="-70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>
              <a:defRPr sz="13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cs typeface="+mn-cs"/>
              </a:defRPr>
            </a:lvl1pPr>
          </a:lstStyle>
          <a:p>
            <a:pPr>
              <a:defRPr/>
            </a:pPr>
            <a:fld id="{5E11C146-E6FD-4C5F-B258-F526BF9F5E90}" type="datetimeFigureOut">
              <a:rPr lang="en-US"/>
              <a:pPr>
                <a:defRPr/>
              </a:pPr>
              <a:t>2/28/2012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>
              <a:defRPr sz="13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cs typeface="+mn-cs"/>
              </a:defRPr>
            </a:lvl1pPr>
          </a:lstStyle>
          <a:p>
            <a:pPr>
              <a:defRPr/>
            </a:pPr>
            <a:fld id="{1448F017-67FE-46CC-A6F7-ADC37CABA5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7388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smtClean="0"/>
              <a:t>C discussion how do you know?</a:t>
            </a:r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D7F8F84B-FA1D-43A4-A072-14E7DB3B15BA}" type="slidenum">
              <a:rPr lang="en-US" smtClean="0"/>
              <a:pPr eaLnBrk="1" hangingPunct="1">
                <a:defRPr/>
              </a:pPr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smtClean="0"/>
              <a:t> discussion how do you know? A I am not sure that my students remember that water is less dense in solid form, but this would be a good time to  remind them that ice floats.</a:t>
            </a:r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2178BC47-99D0-4C65-AB49-8E235DCA2492}" type="slidenum">
              <a:rPr lang="en-US" smtClean="0"/>
              <a:pPr eaLnBrk="1" hangingPunct="1">
                <a:defRPr/>
              </a:pPr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CA13ECFD-F426-497A-937D-D626328A4C20}" type="slidenum">
              <a:rPr lang="en-US" smtClean="0"/>
              <a:pPr eaLnBrk="1" hangingPunct="1">
                <a:defRPr/>
              </a:pPr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smtClean="0"/>
              <a:t>C</a:t>
            </a:r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83686C16-2C76-4518-A245-93E0CACBE7F3}" type="slidenum">
              <a:rPr lang="en-US" smtClean="0"/>
              <a:pPr eaLnBrk="1" hangingPunct="1">
                <a:defRPr/>
              </a:pPr>
              <a:t>6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mtClean="0"/>
              <a:t>Demo this with the sim</a:t>
            </a:r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4E3AE723-7F04-48CB-AFF8-E4C43F9E7D6B}" type="slidenum">
              <a:rPr lang="en-US" smtClean="0"/>
              <a:pPr eaLnBrk="1" hangingPunct="1">
                <a:defRPr/>
              </a:pPr>
              <a:t>7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smtClean="0"/>
              <a:t>B is the best answer, but discuss that the atoms in the gaseous phase might be closer together. Demo this with the sime</a:t>
            </a: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B4D92FAB-0EF5-4AF5-9C4D-DDBA493733F2}" type="slidenum">
              <a:rPr lang="en-US" smtClean="0"/>
              <a:pPr eaLnBrk="1" hangingPunct="1">
                <a:defRPr/>
              </a:pPr>
              <a:t>8</a:t>
            </a:fld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smtClean="0"/>
              <a:t>A is the best answer, since this is a picture of solid water, vapor pressure is probably not significant to be affected by volume.</a:t>
            </a:r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C1C7514F-8F2E-459D-A948-128FA059428D}" type="slidenum">
              <a:rPr lang="en-US" smtClean="0"/>
              <a:pPr eaLnBrk="1" hangingPunct="1">
                <a:defRPr/>
              </a:pPr>
              <a:t>9</a:t>
            </a:fld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smtClean="0"/>
              <a:t>A argon would have a higher melting point because it has a greater mass which is the determining characteristic substances with just Van Der Waals forces. I used the </a:t>
            </a:r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1666CD92-C2B4-47E7-B5D6-D16DAD908661}" type="slidenum">
              <a:rPr lang="en-US" smtClean="0"/>
              <a:pPr eaLnBrk="1" hangingPunct="1">
                <a:defRPr/>
              </a:pPr>
              <a:t>10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1DFF8B-AC7C-46F4-8B4C-7EE783B953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211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BED1AD-9472-4B80-B049-99FB8932D2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496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800EF8-B38E-44A7-8B0A-A5FDD798DD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855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332A07-2376-4139-94EF-79AF3E92CF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1979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63D5C9-2AA6-4030-9E5E-7FFCF1FEC3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318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B517E0-7659-4228-B6A7-A8C538017F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703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EB2EDE-9509-4E36-B392-741DAB67B3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79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E41A78-6C4C-42FC-BD42-2E75118851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601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61AFAD-B63D-4785-B297-F95BAD7845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726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29191F-A750-46C9-8384-3EA575E9AC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812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1D18FD-33A4-4E95-B189-8F0226F5A7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050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>
              <a:defRPr/>
            </a:pPr>
            <a:fld id="{E9098CE6-4134-4528-9766-39D6E79B8A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762000"/>
            <a:ext cx="7772400" cy="1470025"/>
          </a:xfrm>
        </p:spPr>
        <p:txBody>
          <a:bodyPr/>
          <a:lstStyle/>
          <a:p>
            <a:pPr eaLnBrk="1" hangingPunct="1"/>
            <a:r>
              <a:rPr lang="en-US" smtClean="0"/>
              <a:t>States of Matter Basics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3276600"/>
            <a:ext cx="8382000" cy="3429000"/>
          </a:xfrm>
        </p:spPr>
        <p:txBody>
          <a:bodyPr/>
          <a:lstStyle/>
          <a:p>
            <a:pPr eaLnBrk="1" hangingPunct="1"/>
            <a:r>
              <a:rPr lang="en-US" sz="2000" smtClean="0"/>
              <a:t>Trish Loeblein</a:t>
            </a:r>
          </a:p>
          <a:p>
            <a:pPr eaLnBrk="1" hangingPunct="1"/>
            <a:r>
              <a:rPr lang="en-US" sz="2000" smtClean="0"/>
              <a:t>High School Chemistry lesson</a:t>
            </a:r>
          </a:p>
          <a:p>
            <a:pPr eaLnBrk="1" hangingPunct="1"/>
            <a:r>
              <a:rPr lang="en-US" sz="2000" smtClean="0"/>
              <a:t>January 2012</a:t>
            </a:r>
          </a:p>
          <a:p>
            <a:pPr algn="l" eaLnBrk="1" hangingPunct="1"/>
            <a:r>
              <a:rPr lang="en-US" sz="2000" smtClean="0"/>
              <a:t>(this uses the simulation “Basics”, but the full version could be used)</a:t>
            </a:r>
          </a:p>
          <a:p>
            <a:pPr algn="l" eaLnBrk="1" hangingPunct="1"/>
            <a:r>
              <a:rPr lang="en-US" sz="2000" smtClean="0"/>
              <a:t> For some questions,  I turned on the Teacher menu item “ White background” because it works better with my projector.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mtClean="0"/>
              <a:t>7. Which </a:t>
            </a:r>
            <a:r>
              <a:rPr lang="en-US" smtClean="0"/>
              <a:t>liquid material is most likely shown on the left?</a:t>
            </a:r>
          </a:p>
        </p:txBody>
      </p:sp>
      <p:sp>
        <p:nvSpPr>
          <p:cNvPr id="11267" name="Content Placeholder 1"/>
          <p:cNvSpPr>
            <a:spLocks noGrp="1"/>
          </p:cNvSpPr>
          <p:nvPr>
            <p:ph idx="1"/>
          </p:nvPr>
        </p:nvSpPr>
        <p:spPr>
          <a:xfrm>
            <a:off x="381000" y="3733800"/>
            <a:ext cx="3581400" cy="2667000"/>
          </a:xfrm>
        </p:spPr>
        <p:txBody>
          <a:bodyPr/>
          <a:lstStyle/>
          <a:p>
            <a:pPr marL="514350" indent="-514350">
              <a:buFontTx/>
              <a:buAutoNum type="alphaUcPeriod"/>
            </a:pPr>
            <a:r>
              <a:rPr lang="en-US" sz="3600" b="1" smtClean="0">
                <a:solidFill>
                  <a:srgbClr val="7030A0"/>
                </a:solidFill>
              </a:rPr>
              <a:t>Argon </a:t>
            </a:r>
          </a:p>
          <a:p>
            <a:pPr marL="514350" indent="-514350">
              <a:buFontTx/>
              <a:buAutoNum type="alphaUcPeriod"/>
            </a:pPr>
            <a:r>
              <a:rPr lang="en-US" sz="3600" b="1" smtClean="0">
                <a:solidFill>
                  <a:srgbClr val="7030A0"/>
                </a:solidFill>
              </a:rPr>
              <a:t>Neon</a:t>
            </a:r>
          </a:p>
          <a:p>
            <a:pPr marL="514350" indent="-514350">
              <a:buFontTx/>
              <a:buAutoNum type="alphaUcPeriod"/>
            </a:pPr>
            <a:r>
              <a:rPr lang="en-US" sz="3600" b="1" smtClean="0">
                <a:solidFill>
                  <a:srgbClr val="7030A0"/>
                </a:solidFill>
              </a:rPr>
              <a:t>Water</a:t>
            </a:r>
          </a:p>
          <a:p>
            <a:pPr marL="514350" indent="-514350">
              <a:buFontTx/>
              <a:buAutoNum type="alphaUcPeriod"/>
            </a:pPr>
            <a:r>
              <a:rPr lang="en-US" sz="3600" b="1" smtClean="0">
                <a:solidFill>
                  <a:srgbClr val="7030A0"/>
                </a:solidFill>
              </a:rPr>
              <a:t>Oxygen</a:t>
            </a:r>
          </a:p>
        </p:txBody>
      </p:sp>
      <p:pic>
        <p:nvPicPr>
          <p:cNvPr id="11268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1828800"/>
            <a:ext cx="2528888" cy="2528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69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947" b="17612"/>
          <a:stretch>
            <a:fillRect/>
          </a:stretch>
        </p:blipFill>
        <p:spPr bwMode="auto">
          <a:xfrm>
            <a:off x="2155825" y="1524000"/>
            <a:ext cx="1922463" cy="773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70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1933575"/>
            <a:ext cx="2528888" cy="2528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71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64" t="15388" r="10683" b="23740"/>
          <a:stretch>
            <a:fillRect/>
          </a:stretch>
        </p:blipFill>
        <p:spPr bwMode="auto">
          <a:xfrm>
            <a:off x="5715000" y="1524000"/>
            <a:ext cx="15367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272" name="TextBox 2"/>
          <p:cNvSpPr txBox="1">
            <a:spLocks noChangeArrowheads="1"/>
          </p:cNvSpPr>
          <p:nvPr/>
        </p:nvSpPr>
        <p:spPr bwMode="auto">
          <a:xfrm>
            <a:off x="4572000" y="5324475"/>
            <a:ext cx="44196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600"/>
              <a:t>Temperature shown is the melting point</a:t>
            </a:r>
            <a:r>
              <a:rPr lang="en-US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Learning Goals: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en-US" sz="2800" dirty="0" smtClean="0"/>
              <a:t>Students </a:t>
            </a:r>
            <a:r>
              <a:rPr lang="en-US" sz="2800" dirty="0"/>
              <a:t>will be able to: </a:t>
            </a:r>
          </a:p>
          <a:p>
            <a:pPr>
              <a:defRPr/>
            </a:pPr>
            <a:r>
              <a:rPr lang="en-US" sz="2800" dirty="0"/>
              <a:t>Describe differences and similarities between solids, liquids and gases on a molecular level.</a:t>
            </a:r>
          </a:p>
          <a:p>
            <a:pPr>
              <a:defRPr/>
            </a:pPr>
            <a:r>
              <a:rPr lang="en-US" sz="2800" dirty="0"/>
              <a:t>Explain gas pressure using the Kinetic Theory.</a:t>
            </a:r>
          </a:p>
          <a:p>
            <a:pPr>
              <a:defRPr/>
            </a:pPr>
            <a:r>
              <a:rPr lang="en-US" sz="2800" dirty="0"/>
              <a:t>Determine processes you could use to make solids, liquids and gases change phases.</a:t>
            </a:r>
          </a:p>
          <a:p>
            <a:pPr>
              <a:defRPr/>
            </a:pPr>
            <a:r>
              <a:rPr lang="en-US" sz="2800" dirty="0"/>
              <a:t>Compare and contrast the behavior of the 4 substances in the simulation and use your understanding about molecules to explain your observations. 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763000" cy="1143000"/>
          </a:xfrm>
        </p:spPr>
        <p:txBody>
          <a:bodyPr/>
          <a:lstStyle/>
          <a:p>
            <a:pPr algn="l"/>
            <a:r>
              <a:rPr lang="en-US" sz="4000" dirty="0" smtClean="0"/>
              <a:t>1. Which </a:t>
            </a:r>
            <a:r>
              <a:rPr lang="en-US" sz="4000" dirty="0" smtClean="0"/>
              <a:t>is most likely oxygen gas?</a:t>
            </a:r>
          </a:p>
        </p:txBody>
      </p:sp>
      <p:sp>
        <p:nvSpPr>
          <p:cNvPr id="4099" name="TextBox 13"/>
          <p:cNvSpPr txBox="1">
            <a:spLocks noChangeArrowheads="1"/>
          </p:cNvSpPr>
          <p:nvPr/>
        </p:nvSpPr>
        <p:spPr bwMode="auto">
          <a:xfrm>
            <a:off x="685800" y="4876800"/>
            <a:ext cx="82296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4000"/>
              <a:t>A				B			C</a:t>
            </a:r>
          </a:p>
        </p:txBody>
      </p:sp>
      <p:pic>
        <p:nvPicPr>
          <p:cNvPr id="4100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2470150"/>
            <a:ext cx="2408238" cy="2247900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1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742"/>
          <a:stretch>
            <a:fillRect/>
          </a:stretch>
        </p:blipFill>
        <p:spPr bwMode="auto">
          <a:xfrm>
            <a:off x="6324600" y="2473325"/>
            <a:ext cx="2401888" cy="2255838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2" name="Picture 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438" r="7739" b="4565"/>
          <a:stretch>
            <a:fillRect/>
          </a:stretch>
        </p:blipFill>
        <p:spPr bwMode="auto">
          <a:xfrm>
            <a:off x="290513" y="2684463"/>
            <a:ext cx="2733675" cy="1852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457200" y="2470150"/>
            <a:ext cx="2514600" cy="2259013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534400" cy="1143000"/>
          </a:xfrm>
        </p:spPr>
        <p:txBody>
          <a:bodyPr/>
          <a:lstStyle/>
          <a:p>
            <a:pPr algn="l"/>
            <a:r>
              <a:rPr lang="en-US" sz="4000" dirty="0" smtClean="0"/>
              <a:t>2. Which </a:t>
            </a:r>
            <a:r>
              <a:rPr lang="en-US" sz="4000" dirty="0" smtClean="0"/>
              <a:t>is most likely liquid water?</a:t>
            </a:r>
          </a:p>
        </p:txBody>
      </p:sp>
      <p:sp>
        <p:nvSpPr>
          <p:cNvPr id="5123" name="TextBox 5"/>
          <p:cNvSpPr txBox="1">
            <a:spLocks noChangeArrowheads="1"/>
          </p:cNvSpPr>
          <p:nvPr/>
        </p:nvSpPr>
        <p:spPr bwMode="auto">
          <a:xfrm>
            <a:off x="685800" y="4876800"/>
            <a:ext cx="82296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4000"/>
              <a:t>A				B			C</a:t>
            </a:r>
          </a:p>
        </p:txBody>
      </p:sp>
      <p:pic>
        <p:nvPicPr>
          <p:cNvPr id="5124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266950"/>
            <a:ext cx="2581275" cy="2324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7"/>
          <p:cNvSpPr/>
          <p:nvPr/>
        </p:nvSpPr>
        <p:spPr>
          <a:xfrm>
            <a:off x="304800" y="2478088"/>
            <a:ext cx="2514600" cy="2260600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5126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2352675"/>
            <a:ext cx="2590800" cy="2152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9"/>
          <p:cNvSpPr/>
          <p:nvPr/>
        </p:nvSpPr>
        <p:spPr>
          <a:xfrm>
            <a:off x="3276600" y="2478088"/>
            <a:ext cx="2514600" cy="2260600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5128" name="Picture 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0950" y="2501900"/>
            <a:ext cx="2343150" cy="2190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6248400" y="2460625"/>
            <a:ext cx="2514600" cy="2259013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304800" y="685800"/>
            <a:ext cx="8229600" cy="1143000"/>
          </a:xfrm>
        </p:spPr>
        <p:txBody>
          <a:bodyPr/>
          <a:lstStyle/>
          <a:p>
            <a:r>
              <a:rPr lang="en-US" sz="3200" dirty="0" smtClean="0"/>
              <a:t>3. How </a:t>
            </a:r>
            <a:r>
              <a:rPr lang="en-US" sz="3200" dirty="0" smtClean="0"/>
              <a:t>could there be 2 phases of oxygen at one </a:t>
            </a:r>
            <a:r>
              <a:rPr lang="en-US" sz="3200" dirty="0" smtClean="0"/>
              <a:t>temperature</a:t>
            </a:r>
            <a:r>
              <a:rPr lang="en-US" sz="3200" i="1" dirty="0" smtClean="0"/>
              <a:t>?</a:t>
            </a:r>
            <a:r>
              <a:rPr lang="en-US" sz="3200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962400" y="1981200"/>
            <a:ext cx="3505200" cy="3170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4000" b="1">
                <a:solidFill>
                  <a:srgbClr val="FF0000"/>
                </a:solidFill>
              </a:rPr>
              <a:t>Oxygen </a:t>
            </a:r>
          </a:p>
          <a:p>
            <a:pPr eaLnBrk="1" hangingPunct="1"/>
            <a:r>
              <a:rPr lang="en-US" sz="4000"/>
              <a:t>    </a:t>
            </a:r>
            <a:r>
              <a:rPr lang="en-US" sz="4000" b="1">
                <a:solidFill>
                  <a:srgbClr val="FF0000"/>
                </a:solidFill>
              </a:rPr>
              <a:t>Liquid-Gas</a:t>
            </a:r>
          </a:p>
          <a:p>
            <a:pPr eaLnBrk="1" hangingPunct="1"/>
            <a:r>
              <a:rPr lang="en-US" sz="4000"/>
              <a:t>Like water-water vapor in  a water bottle </a:t>
            </a:r>
          </a:p>
        </p:txBody>
      </p:sp>
      <p:pic>
        <p:nvPicPr>
          <p:cNvPr id="2150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4875" y="2027238"/>
            <a:ext cx="202565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2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" y="2027238"/>
            <a:ext cx="3717925" cy="4144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4648200" cy="2362200"/>
          </a:xfrm>
        </p:spPr>
        <p:txBody>
          <a:bodyPr/>
          <a:lstStyle/>
          <a:p>
            <a:pPr algn="l"/>
            <a:r>
              <a:rPr lang="en-US" sz="4000" b="1" dirty="0" smtClean="0">
                <a:solidFill>
                  <a:srgbClr val="7030A0"/>
                </a:solidFill>
              </a:rPr>
              <a:t>4. What </a:t>
            </a:r>
            <a:r>
              <a:rPr lang="en-US" sz="4000" b="1" dirty="0" smtClean="0">
                <a:solidFill>
                  <a:srgbClr val="7030A0"/>
                </a:solidFill>
              </a:rPr>
              <a:t>happens if you add energy using the heater?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152400" y="2498725"/>
            <a:ext cx="5562600" cy="3749675"/>
          </a:xfrm>
        </p:spPr>
        <p:txBody>
          <a:bodyPr/>
          <a:lstStyle/>
          <a:p>
            <a:pPr marL="514350" indent="-514350">
              <a:buFontTx/>
              <a:buAutoNum type="alphaUcPeriod"/>
            </a:pPr>
            <a:r>
              <a:rPr lang="en-US" sz="3600" b="1" dirty="0" smtClean="0"/>
              <a:t>No change other than all atoms speed up</a:t>
            </a:r>
          </a:p>
          <a:p>
            <a:pPr marL="514350" indent="-514350">
              <a:buFontTx/>
              <a:buAutoNum type="alphaUcPeriod"/>
            </a:pPr>
            <a:r>
              <a:rPr lang="en-US" sz="3600" b="1" dirty="0" smtClean="0"/>
              <a:t>More atoms would condense</a:t>
            </a:r>
          </a:p>
          <a:p>
            <a:pPr marL="514350" indent="-514350">
              <a:buFontTx/>
              <a:buAutoNum type="alphaUcPeriod"/>
            </a:pPr>
            <a:r>
              <a:rPr lang="en-US" sz="3600" b="1" dirty="0" smtClean="0"/>
              <a:t>More atoms would </a:t>
            </a:r>
            <a:r>
              <a:rPr lang="en-US" sz="3600" b="1" dirty="0" smtClean="0"/>
              <a:t>vaporize</a:t>
            </a:r>
            <a:endParaRPr lang="en-US" sz="3600" b="1" dirty="0" smtClean="0"/>
          </a:p>
        </p:txBody>
      </p:sp>
      <p:pic>
        <p:nvPicPr>
          <p:cNvPr id="7172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9263" y="0"/>
            <a:ext cx="3648075" cy="410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3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8913" y="3754438"/>
            <a:ext cx="1628775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TextBox 5"/>
          <p:cNvSpPr txBox="1">
            <a:spLocks noChangeArrowheads="1"/>
          </p:cNvSpPr>
          <p:nvPr/>
        </p:nvSpPr>
        <p:spPr bwMode="auto">
          <a:xfrm>
            <a:off x="228600" y="5562600"/>
            <a:ext cx="3886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600"/>
              <a:t>More are gaseous</a:t>
            </a:r>
          </a:p>
        </p:txBody>
      </p:sp>
      <p:pic>
        <p:nvPicPr>
          <p:cNvPr id="8199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09600"/>
            <a:ext cx="3886200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200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7211" y="371475"/>
            <a:ext cx="4181475" cy="6115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8" name="Straight Arrow Connector 7"/>
          <p:cNvCxnSpPr/>
          <p:nvPr/>
        </p:nvCxnSpPr>
        <p:spPr>
          <a:xfrm flipV="1">
            <a:off x="3733800" y="4729843"/>
            <a:ext cx="1676400" cy="99060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4648200" cy="2362200"/>
          </a:xfrm>
        </p:spPr>
        <p:txBody>
          <a:bodyPr/>
          <a:lstStyle/>
          <a:p>
            <a:pPr algn="l"/>
            <a:r>
              <a:rPr lang="en-US" sz="4000" b="1" dirty="0" smtClean="0">
                <a:solidFill>
                  <a:srgbClr val="7030A0"/>
                </a:solidFill>
              </a:rPr>
              <a:t>5. What </a:t>
            </a:r>
            <a:r>
              <a:rPr lang="en-US" sz="4000" b="1" dirty="0" smtClean="0">
                <a:solidFill>
                  <a:srgbClr val="7030A0"/>
                </a:solidFill>
              </a:rPr>
              <a:t>happens if you reduce the volume?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152400" y="2498725"/>
            <a:ext cx="5562600" cy="3749675"/>
          </a:xfrm>
        </p:spPr>
        <p:txBody>
          <a:bodyPr/>
          <a:lstStyle/>
          <a:p>
            <a:pPr marL="514350" indent="-514350">
              <a:buFontTx/>
              <a:buAutoNum type="alphaUcPeriod"/>
            </a:pPr>
            <a:r>
              <a:rPr lang="en-US" sz="3600" b="1" smtClean="0"/>
              <a:t>No change other than the atoms would be closer together.</a:t>
            </a:r>
          </a:p>
          <a:p>
            <a:pPr marL="514350" indent="-514350">
              <a:buFontTx/>
              <a:buAutoNum type="alphaUcPeriod"/>
            </a:pPr>
            <a:r>
              <a:rPr lang="en-US" sz="3600" b="1" smtClean="0"/>
              <a:t>More atoms would condense</a:t>
            </a:r>
          </a:p>
          <a:p>
            <a:pPr marL="514350" indent="-514350">
              <a:buFontTx/>
              <a:buAutoNum type="alphaUcPeriod"/>
            </a:pPr>
            <a:r>
              <a:rPr lang="en-US" sz="3600" b="1" smtClean="0"/>
              <a:t>More atoms would evaporate</a:t>
            </a:r>
          </a:p>
        </p:txBody>
      </p:sp>
      <p:pic>
        <p:nvPicPr>
          <p:cNvPr id="922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7213" y="304800"/>
            <a:ext cx="3484562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4648200" cy="2362200"/>
          </a:xfrm>
        </p:spPr>
        <p:txBody>
          <a:bodyPr/>
          <a:lstStyle/>
          <a:p>
            <a:pPr algn="l"/>
            <a:r>
              <a:rPr lang="en-US" sz="4000" b="1" dirty="0" smtClean="0">
                <a:solidFill>
                  <a:srgbClr val="7030A0"/>
                </a:solidFill>
              </a:rPr>
              <a:t>6. What </a:t>
            </a:r>
            <a:r>
              <a:rPr lang="en-US" sz="4000" b="1" dirty="0" smtClean="0">
                <a:solidFill>
                  <a:srgbClr val="7030A0"/>
                </a:solidFill>
              </a:rPr>
              <a:t>happens if you reduce the volume a little?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152400" y="2498725"/>
            <a:ext cx="5562600" cy="3749675"/>
          </a:xfrm>
        </p:spPr>
        <p:txBody>
          <a:bodyPr/>
          <a:lstStyle/>
          <a:p>
            <a:pPr marL="514350" indent="-514350">
              <a:buFontTx/>
              <a:buAutoNum type="alphaUcPeriod"/>
            </a:pPr>
            <a:r>
              <a:rPr lang="en-US" sz="3600" b="1" smtClean="0"/>
              <a:t>No change </a:t>
            </a:r>
          </a:p>
          <a:p>
            <a:pPr marL="514350" indent="-514350">
              <a:buFontTx/>
              <a:buAutoNum type="alphaUcPeriod"/>
            </a:pPr>
            <a:r>
              <a:rPr lang="en-US" sz="3600" b="1" smtClean="0"/>
              <a:t>More atoms would condense</a:t>
            </a:r>
          </a:p>
          <a:p>
            <a:pPr marL="514350" indent="-514350">
              <a:buFontTx/>
              <a:buAutoNum type="alphaUcPeriod"/>
            </a:pPr>
            <a:r>
              <a:rPr lang="en-US" sz="3600" b="1" smtClean="0"/>
              <a:t>More atoms would evaporate</a:t>
            </a:r>
          </a:p>
        </p:txBody>
      </p:sp>
      <p:pic>
        <p:nvPicPr>
          <p:cNvPr id="1024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21" t="12645"/>
          <a:stretch>
            <a:fillRect/>
          </a:stretch>
        </p:blipFill>
        <p:spPr bwMode="auto">
          <a:xfrm>
            <a:off x="5621338" y="214313"/>
            <a:ext cx="3522662" cy="4510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2226</TotalTime>
  <Words>414</Words>
  <Application>Microsoft Office PowerPoint</Application>
  <PresentationFormat>On-screen Show (4:3)</PresentationFormat>
  <Paragraphs>54</Paragraphs>
  <Slides>10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Default Design</vt:lpstr>
      <vt:lpstr>States of Matter Basics</vt:lpstr>
      <vt:lpstr>Learning Goals:</vt:lpstr>
      <vt:lpstr>1. Which is most likely oxygen gas?</vt:lpstr>
      <vt:lpstr>2. Which is most likely liquid water?</vt:lpstr>
      <vt:lpstr>3. How could there be 2 phases of oxygen at one temperature?  </vt:lpstr>
      <vt:lpstr>4. What happens if you add energy using the heater?</vt:lpstr>
      <vt:lpstr>PowerPoint Presentation</vt:lpstr>
      <vt:lpstr>5. What happens if you reduce the volume?</vt:lpstr>
      <vt:lpstr>6. What happens if you reduce the volume a little?</vt:lpstr>
      <vt:lpstr>7. Which liquid material is most likely shown on the left?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Review of KMT</dc:title>
  <dc:creator>Jeffco Schools</dc:creator>
  <cp:lastModifiedBy>Trish Loeblein</cp:lastModifiedBy>
  <cp:revision>37</cp:revision>
  <dcterms:created xsi:type="dcterms:W3CDTF">2008-08-29T15:09:48Z</dcterms:created>
  <dcterms:modified xsi:type="dcterms:W3CDTF">2012-02-29T01:58:28Z</dcterms:modified>
</cp:coreProperties>
</file>