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5" r:id="rId2"/>
    <p:sldId id="257" r:id="rId3"/>
    <p:sldId id="258" r:id="rId4"/>
    <p:sldId id="303" r:id="rId5"/>
    <p:sldId id="259" r:id="rId6"/>
    <p:sldId id="298" r:id="rId7"/>
    <p:sldId id="307" r:id="rId8"/>
    <p:sldId id="304" r:id="rId9"/>
    <p:sldId id="306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00CC"/>
    <a:srgbClr val="008000"/>
    <a:srgbClr val="339933"/>
    <a:srgbClr val="99C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77087" autoAdjust="0"/>
  </p:normalViewPr>
  <p:slideViewPr>
    <p:cSldViewPr>
      <p:cViewPr varScale="1">
        <p:scale>
          <a:sx n="51" d="100"/>
          <a:sy n="51" d="100"/>
        </p:scale>
        <p:origin x="-51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2253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/>
          </a:p>
        </p:txBody>
      </p:sp>
      <p:sp>
        <p:nvSpPr>
          <p:cNvPr id="2253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2253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584BD881-D55C-4D20-AACB-E5A9E902F1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983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4B7B6C91-3040-436F-B10E-5675A0FDFF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2722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CFEF3-B4D0-4DE3-A0B9-AF1BB470BA5B}" type="slidenum">
              <a:rPr lang="en-US"/>
              <a:pPr/>
              <a:t>2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Make sure</a:t>
            </a:r>
            <a:r>
              <a:rPr lang="en-US" baseline="0" dirty="0" smtClean="0"/>
              <a:t> to ask :</a:t>
            </a:r>
            <a:r>
              <a:rPr lang="en-US" dirty="0" smtClean="0"/>
              <a:t>How did you decide?</a:t>
            </a:r>
          </a:p>
          <a:p>
            <a:endParaRPr lang="en-US" dirty="0" smtClean="0"/>
          </a:p>
          <a:p>
            <a:r>
              <a:rPr lang="en-US" dirty="0" smtClean="0"/>
              <a:t>A because it has only non-metals; Remind students that ionic</a:t>
            </a:r>
            <a:r>
              <a:rPr lang="en-US" baseline="0" dirty="0" smtClean="0"/>
              <a:t> compounds made of metals-nonmetals or polyatomic ions are not. 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3597DE-1CF0-48C7-9D10-6B577392FEC4}" type="slidenum">
              <a:rPr lang="en-US"/>
              <a:pPr/>
              <a:t>3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3597DE-1CF0-48C7-9D10-6B577392FEC4}" type="slidenum">
              <a:rPr lang="en-US"/>
              <a:pPr/>
              <a:t>4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50ED8C-D28F-40EA-A0CB-ACA08BEF77F9}" type="slidenum">
              <a:rPr lang="en-US"/>
              <a:pPr/>
              <a:t>5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CFEF3-B4D0-4DE3-A0B9-AF1BB470BA5B}" type="slidenum">
              <a:rPr lang="en-US"/>
              <a:pPr/>
              <a:t>6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Make sure</a:t>
            </a:r>
            <a:r>
              <a:rPr lang="en-US" baseline="0" dirty="0" smtClean="0"/>
              <a:t> to ask :</a:t>
            </a:r>
            <a:r>
              <a:rPr lang="en-US" dirty="0" smtClean="0"/>
              <a:t>How did you decide?</a:t>
            </a:r>
          </a:p>
          <a:p>
            <a:r>
              <a:rPr lang="en-US" dirty="0" smtClean="0"/>
              <a:t>C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CFEF3-B4D0-4DE3-A0B9-AF1BB470BA5B}" type="slidenum">
              <a:rPr lang="en-US"/>
              <a:pPr/>
              <a:t>7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Make sure</a:t>
            </a:r>
            <a:r>
              <a:rPr lang="en-US" baseline="0" dirty="0" smtClean="0"/>
              <a:t> to ask :</a:t>
            </a:r>
            <a:r>
              <a:rPr lang="en-US" dirty="0" smtClean="0"/>
              <a:t>How did you decide?</a:t>
            </a:r>
          </a:p>
          <a:p>
            <a:r>
              <a:rPr lang="en-US" dirty="0" smtClean="0"/>
              <a:t>C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3597DE-1CF0-48C7-9D10-6B577392FEC4}" type="slidenum">
              <a:rPr lang="en-US"/>
              <a:pPr/>
              <a:t>8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3597DE-1CF0-48C7-9D10-6B577392FEC4}" type="slidenum">
              <a:rPr lang="en-US"/>
              <a:pPr/>
              <a:t>9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32E9B-7176-490F-8414-E8CA41C5A1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249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359A28-B5A5-418A-AB19-246053862A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4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810DE-B7AF-4319-A560-F5BF089294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47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4B4702-72E6-404C-AEA7-652930008C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14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E8C9B3-4E9E-494A-9509-C895CC80FA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59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FEFAA-A56A-4CC8-A98B-CF04274BB2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96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EF6BE3-14BA-4C39-9317-DD031154CB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382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B71BF5-A3FF-4A8D-AD38-0025058496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42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D11EB-86FF-458E-A311-4D1C4B5A6E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2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6A3BA4-F641-4539-8933-CF31A46782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30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FFE45F-1A85-423B-AB7E-4AB219331D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499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F977AB0-81F2-4AD3-91D4-5A63677B77D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"/>
            <a:ext cx="7772400" cy="1143000"/>
          </a:xfrm>
        </p:spPr>
        <p:txBody>
          <a:bodyPr/>
          <a:lstStyle/>
          <a:p>
            <a:r>
              <a:rPr lang="en-US" i="1" dirty="0"/>
              <a:t>Molecule </a:t>
            </a:r>
            <a:r>
              <a:rPr lang="en-US" i="1" smtClean="0"/>
              <a:t>Shapes 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990600"/>
            <a:ext cx="8686800" cy="3276600"/>
          </a:xfrm>
        </p:spPr>
        <p:txBody>
          <a:bodyPr/>
          <a:lstStyle/>
          <a:p>
            <a:pPr algn="l"/>
            <a:r>
              <a:rPr lang="en-US" sz="2800" b="1" dirty="0"/>
              <a:t>Learning Goals: </a:t>
            </a:r>
            <a:r>
              <a:rPr lang="en-US" sz="2800" dirty="0"/>
              <a:t>Students will be able to: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2800" dirty="0"/>
              <a:t>Identify substances to which “Molecular geometry” applies.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2800" dirty="0"/>
              <a:t>Name molecule </a:t>
            </a:r>
            <a:r>
              <a:rPr lang="en-US" sz="2800" u="sng" dirty="0"/>
              <a:t>and</a:t>
            </a:r>
            <a:r>
              <a:rPr lang="en-US" sz="2800" dirty="0"/>
              <a:t> electron geometries for basic molecules.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2800" dirty="0"/>
              <a:t>Explain the model being used to predict molecule geometry</a:t>
            </a:r>
            <a:r>
              <a:rPr lang="en-US" sz="2800" i="1" dirty="0"/>
              <a:t>.</a:t>
            </a:r>
            <a:endParaRPr lang="en-US" sz="2800" dirty="0"/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2800" dirty="0"/>
              <a:t>Predict common molecular geometry from the number of electron pairs and bonded atoms around a central atom of basic compounds</a:t>
            </a:r>
            <a:r>
              <a:rPr lang="en-US" sz="2800" i="1" dirty="0"/>
              <a:t>. </a:t>
            </a:r>
            <a:endParaRPr lang="en-US" sz="2800" dirty="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657600" y="6396335"/>
            <a:ext cx="5410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by Trish Loeblein updated </a:t>
            </a:r>
            <a:r>
              <a:rPr lang="en-US" dirty="0" smtClean="0"/>
              <a:t>October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algn="l">
              <a:buFontTx/>
              <a:buAutoNum type="arabicPeriod"/>
            </a:pPr>
            <a:r>
              <a:rPr lang="en-US" b="1" dirty="0" smtClean="0"/>
              <a:t>Which is a molecule?</a:t>
            </a:r>
            <a:endParaRPr lang="en-US" b="1" dirty="0">
              <a:solidFill>
                <a:srgbClr val="CC00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676400"/>
            <a:ext cx="5181600" cy="4419600"/>
          </a:xfrm>
        </p:spPr>
        <p:txBody>
          <a:bodyPr/>
          <a:lstStyle/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800" b="1" dirty="0" smtClean="0">
                <a:solidFill>
                  <a:srgbClr val="0000CC"/>
                </a:solidFill>
              </a:rPr>
              <a:t>CO</a:t>
            </a:r>
            <a:r>
              <a:rPr lang="en-US" sz="4800" b="1" baseline="-25000" dirty="0" smtClean="0">
                <a:solidFill>
                  <a:srgbClr val="0000CC"/>
                </a:solidFill>
              </a:rPr>
              <a:t>2</a:t>
            </a:r>
            <a:endParaRPr lang="en-US" sz="4800" b="1" baseline="-25000" dirty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800" b="1" dirty="0" smtClean="0">
                <a:solidFill>
                  <a:srgbClr val="0000CC"/>
                </a:solidFill>
              </a:rPr>
              <a:t>CaCl</a:t>
            </a:r>
            <a:r>
              <a:rPr lang="en-US" sz="4800" b="1" baseline="-25000" dirty="0" smtClean="0">
                <a:solidFill>
                  <a:srgbClr val="0000CC"/>
                </a:solidFill>
              </a:rPr>
              <a:t>2</a:t>
            </a:r>
            <a:endParaRPr lang="en-US" sz="4800" dirty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800" b="1" dirty="0" smtClean="0">
                <a:solidFill>
                  <a:srgbClr val="0000CC"/>
                </a:solidFill>
              </a:rPr>
              <a:t>NH</a:t>
            </a:r>
            <a:r>
              <a:rPr lang="en-US" sz="4800" b="1" baseline="-25000" dirty="0" smtClean="0">
                <a:solidFill>
                  <a:srgbClr val="0000CC"/>
                </a:solidFill>
              </a:rPr>
              <a:t>4</a:t>
            </a:r>
            <a:r>
              <a:rPr lang="en-US" sz="4800" b="1" dirty="0" smtClean="0">
                <a:solidFill>
                  <a:srgbClr val="0000CC"/>
                </a:solidFill>
              </a:rPr>
              <a:t>Cl</a:t>
            </a: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800" b="1" dirty="0" smtClean="0">
                <a:solidFill>
                  <a:srgbClr val="0000CC"/>
                </a:solidFill>
              </a:rPr>
              <a:t>Li</a:t>
            </a:r>
            <a:r>
              <a:rPr lang="en-US" sz="4800" b="1" baseline="-25000" dirty="0" smtClean="0">
                <a:solidFill>
                  <a:srgbClr val="0000CC"/>
                </a:solidFill>
              </a:rPr>
              <a:t>2</a:t>
            </a:r>
            <a:r>
              <a:rPr lang="en-US" sz="4800" b="1" dirty="0" smtClean="0">
                <a:solidFill>
                  <a:srgbClr val="0000CC"/>
                </a:solidFill>
              </a:rPr>
              <a:t>SO</a:t>
            </a:r>
            <a:r>
              <a:rPr lang="en-US" sz="4800" b="1" baseline="-25000" dirty="0" smtClean="0">
                <a:solidFill>
                  <a:srgbClr val="0000CC"/>
                </a:solidFill>
              </a:rPr>
              <a:t>4</a:t>
            </a:r>
            <a:endParaRPr lang="en-US" sz="4800" dirty="0">
              <a:solidFill>
                <a:srgbClr val="0000CC"/>
              </a:solidFill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4400" b="1" baseline="-250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-36576" y="283464"/>
            <a:ext cx="9220200" cy="2209800"/>
          </a:xfrm>
        </p:spPr>
        <p:txBody>
          <a:bodyPr/>
          <a:lstStyle/>
          <a:p>
            <a:pPr algn="l"/>
            <a:r>
              <a:rPr lang="en-US" dirty="0" smtClean="0"/>
              <a:t>2</a:t>
            </a:r>
            <a:r>
              <a:rPr lang="en-US" b="1" dirty="0" smtClean="0"/>
              <a:t>. Which would have a linear shape?</a:t>
            </a:r>
            <a:endParaRPr lang="en-US" b="1" baseline="30000" dirty="0">
              <a:solidFill>
                <a:srgbClr val="CC0000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0" y="1981200"/>
            <a:ext cx="5105400" cy="3200400"/>
          </a:xfrm>
          <a:noFill/>
          <a:ln/>
        </p:spPr>
        <p:txBody>
          <a:bodyPr/>
          <a:lstStyle/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err="1" smtClean="0">
                <a:solidFill>
                  <a:schemeClr val="accent2"/>
                </a:solidFill>
              </a:rPr>
              <a:t>HBr</a:t>
            </a:r>
            <a:endParaRPr lang="en-US" sz="4000" b="1" baseline="-25000" dirty="0">
              <a:solidFill>
                <a:srgbClr val="CC0000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chemeClr val="accent2"/>
                </a:solidFill>
              </a:rPr>
              <a:t>CO</a:t>
            </a:r>
            <a:r>
              <a:rPr lang="en-US" sz="4000" b="1" baseline="-25000" dirty="0" smtClean="0">
                <a:solidFill>
                  <a:srgbClr val="0000CC"/>
                </a:solidFill>
              </a:rPr>
              <a:t>2</a:t>
            </a:r>
            <a:endParaRPr lang="en-US" sz="4000" b="1" baseline="-25000" dirty="0">
              <a:solidFill>
                <a:srgbClr val="CC0000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chemeClr val="accent2"/>
                </a:solidFill>
              </a:rPr>
              <a:t>Both are linear</a:t>
            </a:r>
            <a:endParaRPr lang="en-US" sz="4000" b="1" baseline="-25000" dirty="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25424" y="304800"/>
            <a:ext cx="8418576" cy="2209800"/>
          </a:xfrm>
        </p:spPr>
        <p:txBody>
          <a:bodyPr/>
          <a:lstStyle/>
          <a:p>
            <a:pPr algn="l"/>
            <a:r>
              <a:rPr lang="en-US" dirty="0"/>
              <a:t>3</a:t>
            </a:r>
            <a:r>
              <a:rPr lang="en-US" b="1" dirty="0" smtClean="0"/>
              <a:t>. Which has only single bonds?</a:t>
            </a:r>
            <a:endParaRPr lang="en-US" b="1" baseline="30000" dirty="0">
              <a:solidFill>
                <a:srgbClr val="CC0000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0" y="1981200"/>
            <a:ext cx="6248400" cy="3200400"/>
          </a:xfrm>
          <a:noFill/>
          <a:ln/>
        </p:spPr>
        <p:txBody>
          <a:bodyPr/>
          <a:lstStyle/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err="1" smtClean="0">
                <a:solidFill>
                  <a:schemeClr val="accent2"/>
                </a:solidFill>
              </a:rPr>
              <a:t>HBr</a:t>
            </a:r>
            <a:endParaRPr lang="en-US" sz="4000" b="1" baseline="-25000" dirty="0">
              <a:solidFill>
                <a:srgbClr val="CC0000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chemeClr val="accent2"/>
                </a:solidFill>
              </a:rPr>
              <a:t>CO</a:t>
            </a:r>
            <a:r>
              <a:rPr lang="en-US" sz="4000" b="1" baseline="-25000" dirty="0" smtClean="0">
                <a:solidFill>
                  <a:srgbClr val="0000CC"/>
                </a:solidFill>
              </a:rPr>
              <a:t>2</a:t>
            </a:r>
            <a:endParaRPr lang="en-US" sz="4000" b="1" baseline="-25000" dirty="0">
              <a:solidFill>
                <a:srgbClr val="CC0000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chemeClr val="accent2"/>
                </a:solidFill>
              </a:rPr>
              <a:t>Both have all single bonds</a:t>
            </a:r>
            <a:endParaRPr lang="en-US" sz="4000" b="1" baseline="-25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63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610600" cy="1143000"/>
          </a:xfrm>
        </p:spPr>
        <p:txBody>
          <a:bodyPr/>
          <a:lstStyle/>
          <a:p>
            <a:pPr algn="l"/>
            <a:r>
              <a:rPr lang="en-US" b="1" dirty="0" smtClean="0"/>
              <a:t>4. What shape is water?</a:t>
            </a:r>
            <a:endParaRPr lang="en-US" b="1" baseline="30000" dirty="0">
              <a:solidFill>
                <a:srgbClr val="CC000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209800"/>
            <a:ext cx="6781800" cy="4038600"/>
          </a:xfrm>
        </p:spPr>
        <p:txBody>
          <a:bodyPr/>
          <a:lstStyle/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>
                <a:solidFill>
                  <a:srgbClr val="0000CC"/>
                </a:solidFill>
              </a:rPr>
              <a:t>T</a:t>
            </a:r>
            <a:r>
              <a:rPr lang="en-US" sz="4000" b="1" dirty="0" smtClean="0">
                <a:solidFill>
                  <a:srgbClr val="0000CC"/>
                </a:solidFill>
              </a:rPr>
              <a:t>etrahedral</a:t>
            </a:r>
            <a:endParaRPr lang="en-US" sz="4000" b="1" baseline="-25000" dirty="0" smtClean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>
                <a:solidFill>
                  <a:srgbClr val="0000CC"/>
                </a:solidFill>
              </a:rPr>
              <a:t>B</a:t>
            </a:r>
            <a:r>
              <a:rPr lang="en-US" sz="4000" b="1" dirty="0" smtClean="0">
                <a:solidFill>
                  <a:srgbClr val="0000CC"/>
                </a:solidFill>
              </a:rPr>
              <a:t>ent</a:t>
            </a:r>
            <a:endParaRPr lang="en-US" sz="4000" dirty="0" smtClean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rgbClr val="0000CC"/>
                </a:solidFill>
              </a:rPr>
              <a:t>Trigonal planar</a:t>
            </a: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>
                <a:solidFill>
                  <a:srgbClr val="0000CC"/>
                </a:solidFill>
              </a:rPr>
              <a:t>L</a:t>
            </a:r>
            <a:r>
              <a:rPr lang="en-US" sz="4000" b="1" dirty="0" smtClean="0">
                <a:solidFill>
                  <a:srgbClr val="0000CC"/>
                </a:solidFill>
              </a:rPr>
              <a:t>inear</a:t>
            </a:r>
          </a:p>
          <a:p>
            <a:pPr marL="0" indent="0">
              <a:buClr>
                <a:schemeClr val="tx1"/>
              </a:buClr>
              <a:buNone/>
            </a:pPr>
            <a:endParaRPr lang="en-US" sz="4000" b="1" dirty="0" smtClean="0">
              <a:solidFill>
                <a:srgbClr val="0070C0"/>
              </a:solidFill>
            </a:endParaRPr>
          </a:p>
          <a:p>
            <a:pPr marL="0" indent="0">
              <a:buClr>
                <a:schemeClr val="tx1"/>
              </a:buClr>
              <a:buNone/>
            </a:pPr>
            <a:endParaRPr lang="en-US" sz="4000" b="1" baseline="-25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5. </a:t>
            </a:r>
            <a:r>
              <a:rPr lang="en-US" b="1" dirty="0" smtClean="0"/>
              <a:t>Which is an example of an exception to the octet rule?</a:t>
            </a:r>
            <a:endParaRPr lang="en-US" b="1" dirty="0">
              <a:solidFill>
                <a:srgbClr val="CC00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209800"/>
            <a:ext cx="6400800" cy="3886200"/>
          </a:xfrm>
        </p:spPr>
        <p:txBody>
          <a:bodyPr/>
          <a:lstStyle/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smtClean="0">
                <a:solidFill>
                  <a:srgbClr val="0000CC"/>
                </a:solidFill>
              </a:rPr>
              <a:t>O</a:t>
            </a:r>
            <a:r>
              <a:rPr lang="en-US" sz="4400" b="1" baseline="-25000" dirty="0" smtClean="0">
                <a:solidFill>
                  <a:srgbClr val="0000CC"/>
                </a:solidFill>
              </a:rPr>
              <a:t>2</a:t>
            </a:r>
            <a:endParaRPr lang="en-US" sz="4400" b="1" baseline="-25000" dirty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>
                <a:solidFill>
                  <a:srgbClr val="0000CC"/>
                </a:solidFill>
              </a:rPr>
              <a:t>N</a:t>
            </a:r>
            <a:r>
              <a:rPr lang="en-US" sz="4400" b="1" baseline="-25000" dirty="0" smtClean="0">
                <a:solidFill>
                  <a:srgbClr val="0000CC"/>
                </a:solidFill>
              </a:rPr>
              <a:t>2</a:t>
            </a:r>
            <a:endParaRPr lang="en-US" sz="4400" dirty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smtClean="0">
                <a:solidFill>
                  <a:srgbClr val="0000CC"/>
                </a:solidFill>
              </a:rPr>
              <a:t>B</a:t>
            </a:r>
            <a:r>
              <a:rPr lang="en-US" sz="4400" b="1" dirty="0">
                <a:solidFill>
                  <a:srgbClr val="0000CC"/>
                </a:solidFill>
              </a:rPr>
              <a:t>F</a:t>
            </a:r>
            <a:r>
              <a:rPr lang="en-US" sz="4400" b="1" baseline="-25000" dirty="0" smtClean="0">
                <a:solidFill>
                  <a:srgbClr val="0000CC"/>
                </a:solidFill>
              </a:rPr>
              <a:t>3</a:t>
            </a: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smtClean="0">
                <a:solidFill>
                  <a:srgbClr val="0000CC"/>
                </a:solidFill>
              </a:rPr>
              <a:t>I</a:t>
            </a:r>
            <a:r>
              <a:rPr lang="en-US" sz="4400" b="1" baseline="-25000" dirty="0" smtClean="0">
                <a:solidFill>
                  <a:srgbClr val="0000CC"/>
                </a:solidFill>
              </a:rPr>
              <a:t>2</a:t>
            </a: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smtClean="0">
                <a:solidFill>
                  <a:srgbClr val="0000CC"/>
                </a:solidFill>
              </a:rPr>
              <a:t>More than one of these</a:t>
            </a:r>
            <a:endParaRPr lang="en-US" sz="4400" b="1" baseline="-25000" dirty="0" smtClean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16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algn="l"/>
            <a:r>
              <a:rPr lang="en-US" dirty="0" smtClean="0"/>
              <a:t>5ans. </a:t>
            </a:r>
            <a:r>
              <a:rPr lang="en-US" b="1" dirty="0" smtClean="0"/>
              <a:t>Which is an example of an exception to the octet rule?</a:t>
            </a:r>
            <a:endParaRPr lang="en-US" b="1" dirty="0">
              <a:solidFill>
                <a:srgbClr val="CC00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209800"/>
            <a:ext cx="6400800" cy="3886200"/>
          </a:xfrm>
        </p:spPr>
        <p:txBody>
          <a:bodyPr/>
          <a:lstStyle/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smtClean="0">
                <a:solidFill>
                  <a:srgbClr val="0000CC"/>
                </a:solidFill>
              </a:rPr>
              <a:t>O</a:t>
            </a:r>
            <a:r>
              <a:rPr lang="en-US" sz="4400" b="1" baseline="-25000" dirty="0" smtClean="0">
                <a:solidFill>
                  <a:srgbClr val="0000CC"/>
                </a:solidFill>
              </a:rPr>
              <a:t>2</a:t>
            </a:r>
            <a:endParaRPr lang="en-US" sz="4400" b="1" baseline="-25000" dirty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>
                <a:solidFill>
                  <a:srgbClr val="0000CC"/>
                </a:solidFill>
              </a:rPr>
              <a:t>N</a:t>
            </a:r>
            <a:r>
              <a:rPr lang="en-US" sz="4400" b="1" baseline="-25000" dirty="0" smtClean="0">
                <a:solidFill>
                  <a:srgbClr val="0000CC"/>
                </a:solidFill>
              </a:rPr>
              <a:t>2</a:t>
            </a:r>
            <a:endParaRPr lang="en-US" sz="4400" dirty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smtClean="0">
                <a:solidFill>
                  <a:srgbClr val="0000CC"/>
                </a:solidFill>
              </a:rPr>
              <a:t>B</a:t>
            </a:r>
            <a:r>
              <a:rPr lang="en-US" sz="4400" b="1" dirty="0">
                <a:solidFill>
                  <a:srgbClr val="0000CC"/>
                </a:solidFill>
              </a:rPr>
              <a:t>F</a:t>
            </a:r>
            <a:r>
              <a:rPr lang="en-US" sz="4400" b="1" baseline="-25000" dirty="0" smtClean="0">
                <a:solidFill>
                  <a:srgbClr val="0000CC"/>
                </a:solidFill>
              </a:rPr>
              <a:t>3</a:t>
            </a: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smtClean="0">
                <a:solidFill>
                  <a:srgbClr val="0000CC"/>
                </a:solidFill>
              </a:rPr>
              <a:t>I</a:t>
            </a:r>
            <a:r>
              <a:rPr lang="en-US" sz="4400" b="1" baseline="-25000" dirty="0" smtClean="0">
                <a:solidFill>
                  <a:srgbClr val="0000CC"/>
                </a:solidFill>
              </a:rPr>
              <a:t>2</a:t>
            </a: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smtClean="0">
                <a:solidFill>
                  <a:srgbClr val="0000CC"/>
                </a:solidFill>
              </a:rPr>
              <a:t>More than one of these</a:t>
            </a:r>
            <a:endParaRPr lang="en-US" sz="4400" b="1" baseline="-25000" dirty="0" smtClean="0">
              <a:solidFill>
                <a:srgbClr val="0000CC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905000"/>
            <a:ext cx="3286529" cy="323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 flipV="1">
            <a:off x="2819400" y="3924300"/>
            <a:ext cx="3048000" cy="190500"/>
          </a:xfrm>
          <a:prstGeom prst="straightConnector1">
            <a:avLst/>
          </a:prstGeom>
          <a:ln w="76200">
            <a:solidFill>
              <a:srgbClr val="CC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540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5471160" cy="1697736"/>
          </a:xfrm>
        </p:spPr>
        <p:txBody>
          <a:bodyPr/>
          <a:lstStyle/>
          <a:p>
            <a:pPr algn="l"/>
            <a:r>
              <a:rPr lang="en-US" dirty="0"/>
              <a:t>6</a:t>
            </a:r>
            <a:r>
              <a:rPr lang="en-US" b="1" dirty="0" smtClean="0"/>
              <a:t>. Which molecule could be represented with this diagram?</a:t>
            </a:r>
            <a:endParaRPr lang="en-US" b="1" baseline="30000" dirty="0">
              <a:solidFill>
                <a:srgbClr val="CC0000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2743200"/>
            <a:ext cx="4419600" cy="2438400"/>
          </a:xfrm>
          <a:noFill/>
          <a:ln/>
        </p:spPr>
        <p:txBody>
          <a:bodyPr/>
          <a:lstStyle/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chemeClr val="accent2"/>
                </a:solidFill>
              </a:rPr>
              <a:t>BH</a:t>
            </a:r>
            <a:r>
              <a:rPr lang="en-US" sz="4000" b="1" baseline="-25000" dirty="0" smtClean="0">
                <a:solidFill>
                  <a:srgbClr val="0000CC"/>
                </a:solidFill>
              </a:rPr>
              <a:t>3</a:t>
            </a:r>
            <a:endParaRPr lang="en-US" sz="4000" b="1" baseline="-25000" dirty="0">
              <a:solidFill>
                <a:srgbClr val="CC0000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chemeClr val="accent2"/>
                </a:solidFill>
              </a:rPr>
              <a:t>CH</a:t>
            </a:r>
            <a:r>
              <a:rPr lang="en-US" sz="4000" b="1" baseline="-25000" dirty="0">
                <a:solidFill>
                  <a:srgbClr val="0000CC"/>
                </a:solidFill>
              </a:rPr>
              <a:t>4</a:t>
            </a:r>
            <a:endParaRPr lang="en-US" sz="4000" b="1" baseline="-25000" dirty="0">
              <a:solidFill>
                <a:srgbClr val="CC0000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chemeClr val="accent2"/>
                </a:solidFill>
              </a:rPr>
              <a:t>NH</a:t>
            </a:r>
            <a:r>
              <a:rPr lang="en-US" sz="4000" b="1" baseline="-25000" dirty="0" smtClean="0">
                <a:solidFill>
                  <a:srgbClr val="0000CC"/>
                </a:solidFill>
              </a:rPr>
              <a:t>3</a:t>
            </a:r>
            <a:endParaRPr lang="en-US" sz="4000" b="1" baseline="-25000" dirty="0">
              <a:solidFill>
                <a:srgbClr val="CC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0715" y="152400"/>
            <a:ext cx="3438525" cy="340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14400" y="5029200"/>
            <a:ext cx="7848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6b. </a:t>
            </a:r>
            <a:r>
              <a:rPr lang="en-US" sz="4400" b="1" dirty="0" smtClean="0"/>
              <a:t>What would the structural formula look like?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331941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5471160" cy="1697736"/>
          </a:xfrm>
        </p:spPr>
        <p:txBody>
          <a:bodyPr/>
          <a:lstStyle/>
          <a:p>
            <a:pPr algn="l"/>
            <a:r>
              <a:rPr lang="en-US" dirty="0" smtClean="0"/>
              <a:t>7</a:t>
            </a:r>
            <a:r>
              <a:rPr lang="en-US" b="1" dirty="0" smtClean="0"/>
              <a:t>. Which molecule could be represented with this diagram?</a:t>
            </a:r>
            <a:endParaRPr lang="en-US" b="1" baseline="30000" dirty="0">
              <a:solidFill>
                <a:srgbClr val="CC0000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2438400"/>
            <a:ext cx="4419600" cy="3046202"/>
          </a:xfrm>
          <a:noFill/>
          <a:ln/>
        </p:spPr>
        <p:txBody>
          <a:bodyPr/>
          <a:lstStyle/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chemeClr val="accent2"/>
                </a:solidFill>
              </a:rPr>
              <a:t>HCl</a:t>
            </a:r>
            <a:endParaRPr lang="en-US" sz="4000" b="1" baseline="-25000" dirty="0">
              <a:solidFill>
                <a:srgbClr val="CC0000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chemeClr val="accent2"/>
                </a:solidFill>
              </a:rPr>
              <a:t>CH</a:t>
            </a:r>
            <a:r>
              <a:rPr lang="en-US" sz="4000" b="1" baseline="-25000" dirty="0">
                <a:solidFill>
                  <a:srgbClr val="0000CC"/>
                </a:solidFill>
              </a:rPr>
              <a:t>4</a:t>
            </a:r>
            <a:endParaRPr lang="en-US" sz="4000" b="1" baseline="-25000" dirty="0">
              <a:solidFill>
                <a:srgbClr val="CC0000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chemeClr val="accent2"/>
                </a:solidFill>
              </a:rPr>
              <a:t>NH</a:t>
            </a:r>
            <a:r>
              <a:rPr lang="en-US" sz="4000" b="1" baseline="-25000" dirty="0" smtClean="0">
                <a:solidFill>
                  <a:srgbClr val="0000CC"/>
                </a:solidFill>
              </a:rPr>
              <a:t>3</a:t>
            </a: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chemeClr val="accent2"/>
                </a:solidFill>
              </a:rPr>
              <a:t>F</a:t>
            </a:r>
            <a:r>
              <a:rPr lang="en-US" sz="4000" b="1" baseline="-25000" dirty="0">
                <a:solidFill>
                  <a:srgbClr val="0000CC"/>
                </a:solidFill>
              </a:rPr>
              <a:t>2</a:t>
            </a: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endParaRPr lang="en-US" sz="4000" b="1" baseline="-25000" dirty="0" smtClean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endParaRPr lang="en-US" sz="4000" b="1" baseline="-25000" dirty="0" smtClean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endParaRPr lang="en-US" sz="4000" b="1" baseline="-25000" dirty="0" smtClean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endParaRPr lang="en-US" sz="4000" b="1" baseline="-25000" dirty="0">
              <a:solidFill>
                <a:srgbClr val="CC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5484602"/>
            <a:ext cx="8229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7b. </a:t>
            </a:r>
            <a:r>
              <a:rPr lang="en-US" sz="4400" b="1" dirty="0" smtClean="0"/>
              <a:t>What would the structural formula look like?</a:t>
            </a:r>
            <a:endParaRPr lang="en-US" sz="44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425" y="457200"/>
            <a:ext cx="3838575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4700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</TotalTime>
  <Words>278</Words>
  <Application>Microsoft Office PowerPoint</Application>
  <PresentationFormat>On-screen Show (4:3)</PresentationFormat>
  <Paragraphs>70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Molecule Shapes </vt:lpstr>
      <vt:lpstr>Which is a molecule?</vt:lpstr>
      <vt:lpstr>2. Which would have a linear shape?</vt:lpstr>
      <vt:lpstr>3. Which has only single bonds?</vt:lpstr>
      <vt:lpstr>4. What shape is water?</vt:lpstr>
      <vt:lpstr>5. Which is an example of an exception to the octet rule?</vt:lpstr>
      <vt:lpstr>5ans. Which is an example of an exception to the octet rule?</vt:lpstr>
      <vt:lpstr>6. Which molecule could be represented with this diagram?</vt:lpstr>
      <vt:lpstr>7. Which molecule could be represented with this diagram?</vt:lpstr>
    </vt:vector>
  </TitlesOfParts>
  <Company>PHET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TL</dc:creator>
  <cp:lastModifiedBy>Trish Loeblein</cp:lastModifiedBy>
  <cp:revision>52</cp:revision>
  <dcterms:created xsi:type="dcterms:W3CDTF">2007-07-21T02:56:53Z</dcterms:created>
  <dcterms:modified xsi:type="dcterms:W3CDTF">2012-02-19T21:20:24Z</dcterms:modified>
</cp:coreProperties>
</file>