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5" r:id="rId2"/>
    <p:sldId id="258" r:id="rId3"/>
    <p:sldId id="308" r:id="rId4"/>
    <p:sldId id="257" r:id="rId5"/>
    <p:sldId id="311" r:id="rId6"/>
    <p:sldId id="309" r:id="rId7"/>
    <p:sldId id="310" r:id="rId8"/>
    <p:sldId id="312" r:id="rId9"/>
    <p:sldId id="313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00"/>
    <a:srgbClr val="008000"/>
    <a:srgbClr val="339933"/>
    <a:srgbClr val="99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77087" autoAdjust="0"/>
  </p:normalViewPr>
  <p:slideViewPr>
    <p:cSldViewPr>
      <p:cViewPr varScale="1">
        <p:scale>
          <a:sx n="52" d="100"/>
          <a:sy n="52" d="100"/>
        </p:scale>
        <p:origin x="-5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2253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253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584BD881-D55C-4D20-AACB-E5A9E902F1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83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4B7B6C91-3040-436F-B10E-5675A0FDFF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72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597DE-1CF0-48C7-9D10-6B577392FEC4}" type="slidenum">
              <a:rPr lang="en-US"/>
              <a:pPr/>
              <a:t>2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en-US" baseline="0" dirty="0" smtClean="0"/>
              <a:t> because the electronegativity is greater on atom A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597DE-1CF0-48C7-9D10-6B577392FEC4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en-US" baseline="0" dirty="0" smtClean="0"/>
              <a:t> because the electronegativity is greater on atom A, but not a great difference. Some students may chose C; this may be an acceptable answer since there are no values on the scales</a:t>
            </a:r>
          </a:p>
          <a:p>
            <a:r>
              <a:rPr lang="en-US" baseline="0" dirty="0" smtClean="0"/>
              <a:t>(definitely not ionic since the sim is called “ Molecule Polarity” . Ionic compounds are not molecules. 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4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</a:t>
            </a:r>
            <a:r>
              <a:rPr lang="en-US" dirty="0" smtClean="0"/>
              <a:t>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5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</a:t>
            </a:r>
            <a:r>
              <a:rPr lang="en-US" dirty="0" smtClean="0"/>
              <a:t>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6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</a:t>
            </a:r>
            <a:r>
              <a:rPr lang="en-US" dirty="0" smtClean="0"/>
              <a:t>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</a:t>
            </a:r>
            <a:r>
              <a:rPr lang="en-US" dirty="0" smtClean="0"/>
              <a:t>? Draw the dipoles</a:t>
            </a:r>
            <a:r>
              <a:rPr lang="en-US" baseline="0" dirty="0" smtClean="0"/>
              <a:t> on your notes – There aren’t any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</a:t>
            </a:r>
            <a:r>
              <a:rPr lang="en-US" dirty="0" smtClean="0"/>
              <a:t>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8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</a:t>
            </a:r>
            <a:r>
              <a:rPr lang="en-US" dirty="0" smtClean="0"/>
              <a:t>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9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r>
              <a:rPr lang="en-US" baseline="0" dirty="0" smtClean="0"/>
              <a:t> the sim to demonstrate</a:t>
            </a: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32E9B-7176-490F-8414-E8CA41C5A1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49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59A28-B5A5-418A-AB19-246053862A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810DE-B7AF-4319-A560-F5BF089294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4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B4702-72E6-404C-AEA7-652930008C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14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8C9B3-4E9E-494A-9509-C895CC80FA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5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FEFAA-A56A-4CC8-A98B-CF04274BB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6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F6BE3-14BA-4C39-9317-DD031154CB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8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71BF5-A3FF-4A8D-AD38-0025058496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4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D11EB-86FF-458E-A311-4D1C4B5A6E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2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A3BA4-F641-4539-8933-CF31A46782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30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FE45F-1A85-423B-AB7E-4AB219331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9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977AB0-81F2-4AD3-91D4-5A63677B77D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 i="1" dirty="0"/>
              <a:t>Molecule </a:t>
            </a:r>
            <a:r>
              <a:rPr lang="en-US" i="1" dirty="0" smtClean="0"/>
              <a:t>Polarity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990600"/>
            <a:ext cx="8686800" cy="3276600"/>
          </a:xfrm>
        </p:spPr>
        <p:txBody>
          <a:bodyPr/>
          <a:lstStyle/>
          <a:p>
            <a:pPr algn="l"/>
            <a:r>
              <a:rPr lang="en-US" sz="2800" b="1" dirty="0"/>
              <a:t>Learning Goals: </a:t>
            </a:r>
            <a:r>
              <a:rPr lang="en-US" sz="2800" dirty="0"/>
              <a:t>Students will be able to: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dirty="0" smtClean="0"/>
              <a:t>Define </a:t>
            </a:r>
            <a:r>
              <a:rPr lang="en-US" sz="2800" dirty="0"/>
              <a:t>bond polarity and molecular polarity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dirty="0"/>
              <a:t>Explain the relationships between bond polarity and molecular polarity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dirty="0"/>
              <a:t>Identify tools/representations to approximate bond and molecular polarity 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/>
              <a:t>Use these common tools to approximate and compare polarity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dirty="0"/>
              <a:t>Use standard notation to indicate polarity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dirty="0"/>
              <a:t>Identify the bonds between atoms as nonpolar covalent, moderately polar covalent, very polar covalent, or ionic. 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657600" y="6396335"/>
            <a:ext cx="5410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by Trish Loeblein updated </a:t>
            </a:r>
            <a:r>
              <a:rPr lang="en-US" dirty="0" smtClean="0"/>
              <a:t>October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692" y="0"/>
            <a:ext cx="5127308" cy="313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4724400" cy="3145536"/>
          </a:xfrm>
        </p:spPr>
        <p:txBody>
          <a:bodyPr/>
          <a:lstStyle/>
          <a:p>
            <a:pPr algn="l"/>
            <a:r>
              <a:rPr lang="en-US" dirty="0"/>
              <a:t>1</a:t>
            </a:r>
            <a:r>
              <a:rPr lang="en-US" b="1" dirty="0" smtClean="0"/>
              <a:t>. </a:t>
            </a:r>
            <a:r>
              <a:rPr lang="en-US" b="1" dirty="0" smtClean="0"/>
              <a:t>Which </a:t>
            </a:r>
            <a:r>
              <a:rPr lang="en-US" b="1" dirty="0" smtClean="0"/>
              <a:t>would represent the correct dipole?</a:t>
            </a:r>
            <a:endParaRPr lang="en-US" b="1" baseline="30000" dirty="0">
              <a:solidFill>
                <a:srgbClr val="CC0000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3352800"/>
            <a:ext cx="5105400" cy="3200400"/>
          </a:xfrm>
          <a:noFill/>
          <a:ln/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 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>
                <a:solidFill>
                  <a:schemeClr val="accent2"/>
                </a:solidFill>
              </a:rPr>
              <a:t> 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There is no dipole</a:t>
            </a:r>
            <a:endParaRPr lang="en-US" sz="4000" b="1" baseline="-25000" dirty="0">
              <a:solidFill>
                <a:srgbClr val="CC000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371600" y="3657600"/>
            <a:ext cx="129540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1458468" y="4419600"/>
            <a:ext cx="129540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832" y="0"/>
            <a:ext cx="5127308" cy="313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3962400" cy="3145536"/>
          </a:xfrm>
        </p:spPr>
        <p:txBody>
          <a:bodyPr/>
          <a:lstStyle/>
          <a:p>
            <a:pPr algn="l"/>
            <a:r>
              <a:rPr lang="en-US" dirty="0" smtClean="0"/>
              <a:t>2</a:t>
            </a:r>
            <a:r>
              <a:rPr lang="en-US" b="1" dirty="0" smtClean="0"/>
              <a:t>. </a:t>
            </a:r>
            <a:r>
              <a:rPr lang="en-US" b="1" dirty="0" smtClean="0"/>
              <a:t>Which </a:t>
            </a:r>
            <a:r>
              <a:rPr lang="en-US" b="1" dirty="0" smtClean="0"/>
              <a:t>would be the best description for the bond?</a:t>
            </a:r>
            <a:endParaRPr lang="en-US" b="1" baseline="30000" dirty="0">
              <a:solidFill>
                <a:srgbClr val="CC0000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3236976"/>
            <a:ext cx="6553200" cy="3200400"/>
          </a:xfrm>
          <a:noFill/>
          <a:ln/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>
                <a:solidFill>
                  <a:srgbClr val="0000CC"/>
                </a:solidFill>
              </a:rPr>
              <a:t>nonpolar </a:t>
            </a:r>
            <a:r>
              <a:rPr lang="en-US" sz="4000" b="1" dirty="0" smtClean="0">
                <a:solidFill>
                  <a:srgbClr val="0000CC"/>
                </a:solidFill>
              </a:rPr>
              <a:t>covalent</a:t>
            </a: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00CC"/>
                </a:solidFill>
              </a:rPr>
              <a:t>moderately polar covalent</a:t>
            </a:r>
            <a:endParaRPr lang="en-US" sz="4000" b="1" baseline="-250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>
                <a:solidFill>
                  <a:srgbClr val="0000CC"/>
                </a:solidFill>
              </a:rPr>
              <a:t>very polar </a:t>
            </a:r>
            <a:r>
              <a:rPr lang="en-US" sz="4000" b="1" dirty="0" smtClean="0">
                <a:solidFill>
                  <a:srgbClr val="0000CC"/>
                </a:solidFill>
              </a:rPr>
              <a:t>covalent</a:t>
            </a: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00CC"/>
                </a:solidFill>
              </a:rPr>
              <a:t>ionic</a:t>
            </a:r>
            <a:endParaRPr lang="en-US" sz="4000" b="1" baseline="-250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50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57150"/>
            <a:ext cx="6096001" cy="2793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83464" y="76200"/>
            <a:ext cx="3602736" cy="3581400"/>
          </a:xfrm>
        </p:spPr>
        <p:txBody>
          <a:bodyPr/>
          <a:lstStyle/>
          <a:p>
            <a:pPr algn="l"/>
            <a:r>
              <a:rPr lang="en-US" dirty="0" smtClean="0"/>
              <a:t>3</a:t>
            </a:r>
            <a:r>
              <a:rPr lang="en-US" b="1" dirty="0" smtClean="0"/>
              <a:t>. The </a:t>
            </a:r>
            <a:r>
              <a:rPr lang="en-US" b="1" dirty="0"/>
              <a:t>molecule shown would be described with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657600"/>
            <a:ext cx="8915400" cy="2362200"/>
          </a:xfrm>
        </p:spPr>
        <p:txBody>
          <a:bodyPr/>
          <a:lstStyle/>
          <a:p>
            <a:pPr marL="695325" indent="-695325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polar bonds, nonpolar molecule</a:t>
            </a:r>
          </a:p>
          <a:p>
            <a:pPr marL="622300" indent="-62230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nonpolar </a:t>
            </a:r>
            <a:r>
              <a:rPr lang="en-US" sz="4000" b="1" dirty="0">
                <a:solidFill>
                  <a:srgbClr val="0070C0"/>
                </a:solidFill>
              </a:rPr>
              <a:t>bonds, nonpolar molecule</a:t>
            </a:r>
          </a:p>
          <a:p>
            <a:pPr marL="695325" indent="-695325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polar bonds, </a:t>
            </a:r>
            <a:r>
              <a:rPr lang="en-US" sz="4000" b="1" dirty="0" smtClean="0">
                <a:solidFill>
                  <a:srgbClr val="0070C0"/>
                </a:solidFill>
              </a:rPr>
              <a:t>polar </a:t>
            </a:r>
            <a:r>
              <a:rPr lang="en-US" sz="4000" b="1" dirty="0">
                <a:solidFill>
                  <a:srgbClr val="0070C0"/>
                </a:solidFill>
              </a:rPr>
              <a:t>molecule</a:t>
            </a:r>
          </a:p>
          <a:p>
            <a:pPr marL="622300" indent="-622300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nonpolar </a:t>
            </a:r>
            <a:r>
              <a:rPr lang="en-US" sz="4000" b="1" dirty="0" smtClean="0">
                <a:solidFill>
                  <a:srgbClr val="0070C0"/>
                </a:solidFill>
              </a:rPr>
              <a:t>bonds, polar </a:t>
            </a:r>
            <a:r>
              <a:rPr lang="en-US" sz="4000" b="1" dirty="0">
                <a:solidFill>
                  <a:srgbClr val="0070C0"/>
                </a:solidFill>
              </a:rPr>
              <a:t>molecule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4400" b="1" baseline="-250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57150"/>
            <a:ext cx="6096001" cy="2793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83464" y="76200"/>
            <a:ext cx="3602736" cy="3581400"/>
          </a:xfrm>
        </p:spPr>
        <p:txBody>
          <a:bodyPr/>
          <a:lstStyle/>
          <a:p>
            <a:pPr algn="l"/>
            <a:r>
              <a:rPr lang="en-US" dirty="0"/>
              <a:t>4</a:t>
            </a:r>
            <a:r>
              <a:rPr lang="en-US" b="1" dirty="0" smtClean="0"/>
              <a:t>. The bond dipole and molecular dipole would be</a:t>
            </a:r>
            <a:endParaRPr lang="en-US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657600"/>
            <a:ext cx="8915400" cy="2362200"/>
          </a:xfrm>
        </p:spPr>
        <p:txBody>
          <a:bodyPr/>
          <a:lstStyle/>
          <a:p>
            <a:pPr marL="695325" indent="-695325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                    , no molecule dipole </a:t>
            </a:r>
            <a:endParaRPr lang="en-US" sz="4000" b="1" dirty="0">
              <a:solidFill>
                <a:srgbClr val="0070C0"/>
              </a:solidFill>
            </a:endParaRPr>
          </a:p>
          <a:p>
            <a:pPr marL="622300" indent="-62230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                     ,</a:t>
            </a:r>
            <a:endParaRPr lang="en-US" sz="4000" b="1" dirty="0">
              <a:solidFill>
                <a:srgbClr val="0070C0"/>
              </a:solidFill>
            </a:endParaRPr>
          </a:p>
          <a:p>
            <a:pPr marL="695325" indent="-695325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                    , </a:t>
            </a:r>
            <a:r>
              <a:rPr lang="en-US" sz="4000" b="1" dirty="0">
                <a:solidFill>
                  <a:srgbClr val="0070C0"/>
                </a:solidFill>
              </a:rPr>
              <a:t>no molecule </a:t>
            </a:r>
            <a:r>
              <a:rPr lang="en-US" sz="4000" b="1" dirty="0" smtClean="0">
                <a:solidFill>
                  <a:srgbClr val="0070C0"/>
                </a:solidFill>
              </a:rPr>
              <a:t>dipole</a:t>
            </a:r>
          </a:p>
          <a:p>
            <a:pPr marL="695325" indent="-695325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                    , </a:t>
            </a:r>
            <a:endParaRPr lang="en-US" sz="4400" b="1" baseline="-25000" dirty="0">
              <a:solidFill>
                <a:srgbClr val="0000CC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86200"/>
            <a:ext cx="2243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728" y="4495800"/>
            <a:ext cx="2243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675" y="4495800"/>
            <a:ext cx="847725" cy="348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03015"/>
            <a:ext cx="2133600" cy="51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028" y="6248400"/>
            <a:ext cx="847725" cy="348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818" y="6080367"/>
            <a:ext cx="2133600" cy="51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690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33" r="3298"/>
          <a:stretch/>
        </p:blipFill>
        <p:spPr bwMode="auto">
          <a:xfrm>
            <a:off x="3633216" y="1536192"/>
            <a:ext cx="5766816" cy="2107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83464" y="76200"/>
            <a:ext cx="3602736" cy="3581400"/>
          </a:xfrm>
        </p:spPr>
        <p:txBody>
          <a:bodyPr/>
          <a:lstStyle/>
          <a:p>
            <a:pPr algn="l"/>
            <a:r>
              <a:rPr lang="en-US" dirty="0" smtClean="0"/>
              <a:t>5</a:t>
            </a:r>
            <a:r>
              <a:rPr lang="en-US" b="1" dirty="0" smtClean="0"/>
              <a:t>. The </a:t>
            </a:r>
            <a:r>
              <a:rPr lang="en-US" b="1" dirty="0"/>
              <a:t>molecule shown would be described with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657600"/>
            <a:ext cx="8915400" cy="2362200"/>
          </a:xfrm>
        </p:spPr>
        <p:txBody>
          <a:bodyPr/>
          <a:lstStyle/>
          <a:p>
            <a:pPr marL="695325" indent="-695325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polar bonds, nonpolar molecule</a:t>
            </a:r>
          </a:p>
          <a:p>
            <a:pPr marL="622300" indent="-62230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nonpolar </a:t>
            </a:r>
            <a:r>
              <a:rPr lang="en-US" sz="4000" b="1" dirty="0">
                <a:solidFill>
                  <a:srgbClr val="0070C0"/>
                </a:solidFill>
              </a:rPr>
              <a:t>bonds, nonpolar molecule</a:t>
            </a:r>
          </a:p>
          <a:p>
            <a:pPr marL="695325" indent="-695325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polar bonds, </a:t>
            </a:r>
            <a:r>
              <a:rPr lang="en-US" sz="4000" b="1" dirty="0" smtClean="0">
                <a:solidFill>
                  <a:srgbClr val="0070C0"/>
                </a:solidFill>
              </a:rPr>
              <a:t>polar </a:t>
            </a:r>
            <a:r>
              <a:rPr lang="en-US" sz="4000" b="1" dirty="0">
                <a:solidFill>
                  <a:srgbClr val="0070C0"/>
                </a:solidFill>
              </a:rPr>
              <a:t>molecule</a:t>
            </a:r>
          </a:p>
          <a:p>
            <a:pPr marL="622300" indent="-622300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nonpolar </a:t>
            </a:r>
            <a:r>
              <a:rPr lang="en-US" sz="4000" b="1" dirty="0" smtClean="0">
                <a:solidFill>
                  <a:srgbClr val="0070C0"/>
                </a:solidFill>
              </a:rPr>
              <a:t>bonds, polar </a:t>
            </a:r>
            <a:r>
              <a:rPr lang="en-US" sz="4000" b="1" dirty="0">
                <a:solidFill>
                  <a:srgbClr val="0070C0"/>
                </a:solidFill>
              </a:rPr>
              <a:t>molecule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4400" b="1" baseline="-25000" dirty="0">
              <a:solidFill>
                <a:srgbClr val="0000CC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8896" y="152400"/>
            <a:ext cx="5777484" cy="1262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364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-3048"/>
            <a:ext cx="5400675" cy="35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83464" y="76200"/>
            <a:ext cx="3602736" cy="3581400"/>
          </a:xfrm>
        </p:spPr>
        <p:txBody>
          <a:bodyPr/>
          <a:lstStyle/>
          <a:p>
            <a:pPr algn="l"/>
            <a:r>
              <a:rPr lang="en-US" dirty="0"/>
              <a:t>6</a:t>
            </a:r>
            <a:r>
              <a:rPr lang="en-US" b="1" dirty="0" smtClean="0"/>
              <a:t>. The </a:t>
            </a:r>
            <a:r>
              <a:rPr lang="en-US" b="1" dirty="0"/>
              <a:t>molecule shown would be described with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657600"/>
            <a:ext cx="8915400" cy="2362200"/>
          </a:xfrm>
        </p:spPr>
        <p:txBody>
          <a:bodyPr/>
          <a:lstStyle/>
          <a:p>
            <a:pPr marL="695325" indent="-695325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polar bonds, nonpolar molecule</a:t>
            </a:r>
          </a:p>
          <a:p>
            <a:pPr marL="622300" indent="-62230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nonpolar </a:t>
            </a:r>
            <a:r>
              <a:rPr lang="en-US" sz="4000" b="1" dirty="0">
                <a:solidFill>
                  <a:srgbClr val="0070C0"/>
                </a:solidFill>
              </a:rPr>
              <a:t>bonds, nonpolar molecule</a:t>
            </a:r>
          </a:p>
          <a:p>
            <a:pPr marL="695325" indent="-695325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polar bonds, </a:t>
            </a:r>
            <a:r>
              <a:rPr lang="en-US" sz="4000" b="1" dirty="0" smtClean="0">
                <a:solidFill>
                  <a:srgbClr val="0070C0"/>
                </a:solidFill>
              </a:rPr>
              <a:t>polar </a:t>
            </a:r>
            <a:r>
              <a:rPr lang="en-US" sz="4000" b="1" dirty="0">
                <a:solidFill>
                  <a:srgbClr val="0070C0"/>
                </a:solidFill>
              </a:rPr>
              <a:t>molecule</a:t>
            </a:r>
          </a:p>
          <a:p>
            <a:pPr marL="622300" indent="-622300">
              <a:buFont typeface="+mj-lt"/>
              <a:buAutoNum type="alphaUcPeriod"/>
            </a:pPr>
            <a:r>
              <a:rPr lang="en-US" sz="4000" b="1" dirty="0">
                <a:solidFill>
                  <a:srgbClr val="0070C0"/>
                </a:solidFill>
              </a:rPr>
              <a:t>nonpolar </a:t>
            </a:r>
            <a:r>
              <a:rPr lang="en-US" sz="4000" b="1" dirty="0" smtClean="0">
                <a:solidFill>
                  <a:srgbClr val="0070C0"/>
                </a:solidFill>
              </a:rPr>
              <a:t>bonds, polar </a:t>
            </a:r>
            <a:r>
              <a:rPr lang="en-US" sz="4000" b="1" dirty="0">
                <a:solidFill>
                  <a:srgbClr val="0070C0"/>
                </a:solidFill>
              </a:rPr>
              <a:t>molecule</a:t>
            </a:r>
          </a:p>
          <a:p>
            <a:pPr marL="0" indent="0">
              <a:buClr>
                <a:schemeClr val="accent2"/>
              </a:buClr>
              <a:buNone/>
            </a:pPr>
            <a:endParaRPr lang="en-US" sz="4400" b="1" baseline="-250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80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782472"/>
            <a:ext cx="6579740" cy="4313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7</a:t>
            </a:r>
            <a:r>
              <a:rPr lang="en-US" b="1" dirty="0" smtClean="0"/>
              <a:t>. Draw the dipole representations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676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031"/>
          <a:stretch/>
        </p:blipFill>
        <p:spPr bwMode="auto">
          <a:xfrm>
            <a:off x="838200" y="1118616"/>
            <a:ext cx="7555173" cy="1880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143000"/>
          </a:xfrm>
        </p:spPr>
        <p:txBody>
          <a:bodyPr/>
          <a:lstStyle/>
          <a:p>
            <a:pPr algn="l"/>
            <a:r>
              <a:rPr lang="en-US" sz="4000" dirty="0" smtClean="0"/>
              <a:t>7ans</a:t>
            </a:r>
            <a:r>
              <a:rPr lang="en-US" sz="4000" b="1" dirty="0" smtClean="0"/>
              <a:t>. Draw the dipole representations</a:t>
            </a:r>
            <a:endParaRPr lang="en-US" sz="40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608" y="3046105"/>
            <a:ext cx="5867400" cy="3647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32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378</Words>
  <Application>Microsoft Office PowerPoint</Application>
  <PresentationFormat>On-screen Show (4:3)</PresentationFormat>
  <Paragraphs>62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Molecule Polarity</vt:lpstr>
      <vt:lpstr>1. Which would represent the correct dipole?</vt:lpstr>
      <vt:lpstr>2. Which would be the best description for the bond?</vt:lpstr>
      <vt:lpstr>3. The molecule shown would be described with</vt:lpstr>
      <vt:lpstr>4. The bond dipole and molecular dipole would be</vt:lpstr>
      <vt:lpstr>5. The molecule shown would be described with</vt:lpstr>
      <vt:lpstr>6. The molecule shown would be described with</vt:lpstr>
      <vt:lpstr>7. Draw the dipole representations</vt:lpstr>
      <vt:lpstr>7ans. Draw the dipole representations</vt:lpstr>
    </vt:vector>
  </TitlesOfParts>
  <Company>PHET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TL</dc:creator>
  <cp:lastModifiedBy>Trish Loeblein</cp:lastModifiedBy>
  <cp:revision>61</cp:revision>
  <dcterms:created xsi:type="dcterms:W3CDTF">2007-07-21T02:56:53Z</dcterms:created>
  <dcterms:modified xsi:type="dcterms:W3CDTF">2011-10-24T00:28:49Z</dcterms:modified>
</cp:coreProperties>
</file>