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5" r:id="rId2"/>
    <p:sldId id="257" r:id="rId3"/>
    <p:sldId id="296" r:id="rId4"/>
    <p:sldId id="258" r:id="rId5"/>
    <p:sldId id="259" r:id="rId6"/>
    <p:sldId id="297" r:id="rId7"/>
    <p:sldId id="300" r:id="rId8"/>
    <p:sldId id="261" r:id="rId9"/>
    <p:sldId id="298" r:id="rId10"/>
    <p:sldId id="299" r:id="rId11"/>
    <p:sldId id="260" r:id="rId12"/>
    <p:sldId id="301" r:id="rId13"/>
    <p:sldId id="302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8000"/>
    <a:srgbClr val="339933"/>
    <a:srgbClr val="CC0000"/>
    <a:srgbClr val="99C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7"/>
    <p:restoredTop sz="77087" autoAdjust="0"/>
  </p:normalViewPr>
  <p:slideViewPr>
    <p:cSldViewPr>
      <p:cViewPr varScale="1">
        <p:scale>
          <a:sx n="52" d="100"/>
          <a:sy n="52" d="100"/>
        </p:scale>
        <p:origin x="-5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2253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2253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584BD881-D55C-4D20-AACB-E5A9E902F1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983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4B7B6C91-3040-436F-B10E-5675A0FDFF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722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 sure</a:t>
            </a:r>
            <a:r>
              <a:rPr lang="en-US" baseline="0" dirty="0" smtClean="0"/>
              <a:t> to ask :</a:t>
            </a:r>
            <a:r>
              <a:rPr lang="en-US" dirty="0" smtClean="0"/>
              <a:t>How did you decide?</a:t>
            </a:r>
          </a:p>
          <a:p>
            <a:endParaRPr lang="en-US" dirty="0" smtClean="0"/>
          </a:p>
          <a:p>
            <a:r>
              <a:rPr lang="en-US" dirty="0" smtClean="0"/>
              <a:t>B because it has a metal and non-metal 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lphaLcPeriod"/>
            </a:pPr>
            <a:r>
              <a:rPr lang="en-US" dirty="0" smtClean="0"/>
              <a:t>Ionic because it breaks apart. Some students might ask if it could be an acid; the answer is yes;</a:t>
            </a:r>
            <a:r>
              <a:rPr lang="en-US" baseline="0" dirty="0" smtClean="0"/>
              <a:t> so they </a:t>
            </a:r>
            <a:endParaRPr lang="en-US" dirty="0" smtClean="0"/>
          </a:p>
          <a:p>
            <a:pPr marL="228600" indent="-228600">
              <a:buAutoNum type="alphaLcPeriod"/>
            </a:pPr>
            <a:r>
              <a:rPr lang="en-US" smtClean="0"/>
              <a:t>Covalent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B6C91-3040-436F-B10E-5675A0FDFFF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17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a. A ionic because it breaks apart. </a:t>
            </a:r>
          </a:p>
          <a:p>
            <a:r>
              <a:rPr lang="en-US" dirty="0" smtClean="0"/>
              <a:t>b. Covalent because</a:t>
            </a:r>
            <a:r>
              <a:rPr lang="en-US" baseline="0" dirty="0" smtClean="0"/>
              <a:t> they don’t break apart.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B6C91-3040-436F-B10E-5675A0FDFFF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171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13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3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 sure</a:t>
            </a:r>
            <a:r>
              <a:rPr lang="en-US" baseline="0" dirty="0" smtClean="0"/>
              <a:t> to ask :</a:t>
            </a:r>
            <a:r>
              <a:rPr lang="en-US" dirty="0" smtClean="0"/>
              <a:t>How did you decide?</a:t>
            </a:r>
          </a:p>
          <a:p>
            <a:endParaRPr lang="en-US" dirty="0" smtClean="0"/>
          </a:p>
          <a:p>
            <a:r>
              <a:rPr lang="en-US" dirty="0" smtClean="0"/>
              <a:t>B because it has a metal and non-metal 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3597DE-1CF0-48C7-9D10-6B577392FEC4}" type="slidenum">
              <a:rPr lang="en-US"/>
              <a:pPr/>
              <a:t>4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50ED8C-D28F-40EA-A0CB-ACA08BEF77F9}" type="slidenum">
              <a:rPr lang="en-US"/>
              <a:pPr/>
              <a:t>5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r>
              <a:rPr lang="en-US" baseline="0" dirty="0" smtClean="0"/>
              <a:t> make sure to discuss, salts and acids conduct. Molecular substances like sugar and oxygen do not. 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50ED8C-D28F-40EA-A0CB-ACA08BEF77F9}" type="slidenum">
              <a:rPr lang="en-US"/>
              <a:pPr/>
              <a:t>6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r>
              <a:rPr lang="en-US" baseline="0" dirty="0" smtClean="0"/>
              <a:t> make sure to discuss, salts and acids conduct. Molecular substances like sugar and oxygen do not. 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Salt because it breaks apart.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B6C91-3040-436F-B10E-5675A0FDFFF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17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E. A and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B6C91-3040-436F-B10E-5675A0FDFFF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27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9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 sure</a:t>
            </a:r>
            <a:r>
              <a:rPr lang="en-US" baseline="0" dirty="0" smtClean="0"/>
              <a:t> to ask :</a:t>
            </a:r>
            <a:r>
              <a:rPr lang="en-US" dirty="0" smtClean="0"/>
              <a:t>How did you decide?</a:t>
            </a:r>
          </a:p>
          <a:p>
            <a:endParaRPr lang="en-US" dirty="0" smtClean="0"/>
          </a:p>
          <a:p>
            <a:r>
              <a:rPr lang="en-US" dirty="0" smtClean="0"/>
              <a:t>E</a:t>
            </a:r>
            <a:r>
              <a:rPr lang="en-US" baseline="0" dirty="0" smtClean="0"/>
              <a:t> (B and C)</a:t>
            </a:r>
            <a:r>
              <a:rPr lang="en-US" dirty="0" smtClean="0"/>
              <a:t> because they have a metal and non-metal 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CFEF3-B4D0-4DE3-A0B9-AF1BB470BA5B}" type="slidenum">
              <a:rPr lang="en-US"/>
              <a:pPr/>
              <a:t>10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Make sure</a:t>
            </a:r>
            <a:r>
              <a:rPr lang="en-US" baseline="0" dirty="0" smtClean="0"/>
              <a:t> to ask :</a:t>
            </a:r>
            <a:r>
              <a:rPr lang="en-US" dirty="0" smtClean="0"/>
              <a:t>How did you decide?</a:t>
            </a:r>
          </a:p>
          <a:p>
            <a:endParaRPr lang="en-US" dirty="0" smtClean="0"/>
          </a:p>
          <a:p>
            <a:r>
              <a:rPr lang="en-US" dirty="0" smtClean="0"/>
              <a:t>E</a:t>
            </a:r>
            <a:r>
              <a:rPr lang="en-US" baseline="0" dirty="0" smtClean="0"/>
              <a:t> (B and C)</a:t>
            </a:r>
            <a:r>
              <a:rPr lang="en-US" dirty="0" smtClean="0"/>
              <a:t> because </a:t>
            </a:r>
            <a:r>
              <a:rPr lang="en-US" smtClean="0"/>
              <a:t>they have </a:t>
            </a:r>
            <a:r>
              <a:rPr lang="en-US" dirty="0" smtClean="0"/>
              <a:t>a metal and non-metal 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32E9B-7176-490F-8414-E8CA41C5A1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49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59A28-B5A5-418A-AB19-246053862A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4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810DE-B7AF-4319-A560-F5BF089294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4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B4702-72E6-404C-AEA7-652930008C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14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8C9B3-4E9E-494A-9509-C895CC80FA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59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FEFAA-A56A-4CC8-A98B-CF04274BB2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96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F6BE3-14BA-4C39-9317-DD031154CB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82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B71BF5-A3FF-4A8D-AD38-0025058496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4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D11EB-86FF-458E-A311-4D1C4B5A6E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2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A3BA4-F641-4539-8933-CF31A46782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30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FE45F-1A85-423B-AB7E-4AB219331D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99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F977AB0-81F2-4AD3-91D4-5A63677B77D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"/>
            <a:ext cx="7772400" cy="1143000"/>
          </a:xfrm>
        </p:spPr>
        <p:txBody>
          <a:bodyPr/>
          <a:lstStyle/>
          <a:p>
            <a:r>
              <a:rPr lang="en-US" dirty="0" smtClean="0"/>
              <a:t>Sugar and Salt Solutions 1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990600"/>
            <a:ext cx="8686800" cy="3276600"/>
          </a:xfrm>
        </p:spPr>
        <p:txBody>
          <a:bodyPr/>
          <a:lstStyle/>
          <a:p>
            <a:pPr algn="l"/>
            <a:r>
              <a:rPr lang="en-US" sz="2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Learning Goals: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Students will be able to: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Identify if a compound is a salt or sugar by macroscopic observations or microscopic representations.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Explain how using combinations of solutes changes solution characteristics or not.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Use observations to explain ways concentration of a solute can change.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Describe ways the formula, macroscopic observations, or microscopic representations of a compound indicates if the bonding is ionic or covalent. </a:t>
            </a:r>
            <a:endParaRPr lang="en-US" sz="28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657600" y="6396335"/>
            <a:ext cx="5410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by Trish Loeblein updated </a:t>
            </a:r>
            <a:r>
              <a:rPr lang="en-US" dirty="0" smtClean="0"/>
              <a:t>October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11252"/>
            <a:ext cx="7772400" cy="1143000"/>
          </a:xfrm>
        </p:spPr>
        <p:txBody>
          <a:bodyPr/>
          <a:lstStyle/>
          <a:p>
            <a:pPr algn="l"/>
            <a:r>
              <a:rPr lang="en-US" dirty="0" smtClean="0"/>
              <a:t>6ans. Which would you predict to be ionic?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519" y="1828800"/>
            <a:ext cx="2590800" cy="3200400"/>
          </a:xfrm>
        </p:spPr>
        <p:txBody>
          <a:bodyPr/>
          <a:lstStyle/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2800" b="1" dirty="0" smtClean="0">
                <a:solidFill>
                  <a:srgbClr val="0000CC"/>
                </a:solidFill>
              </a:rPr>
              <a:t>NO</a:t>
            </a:r>
            <a:endParaRPr lang="en-US" sz="2800" b="1" baseline="-250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2800" b="1" dirty="0" smtClean="0">
                <a:solidFill>
                  <a:srgbClr val="0000CC"/>
                </a:solidFill>
              </a:rPr>
              <a:t>MgF</a:t>
            </a:r>
            <a:r>
              <a:rPr lang="en-US" sz="2800" b="1" baseline="-25000" dirty="0" smtClean="0">
                <a:solidFill>
                  <a:srgbClr val="0000CC"/>
                </a:solidFill>
              </a:rPr>
              <a:t>2</a:t>
            </a:r>
            <a:endParaRPr lang="en-US" sz="28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2800" b="1" dirty="0" smtClean="0">
                <a:solidFill>
                  <a:srgbClr val="0000CC"/>
                </a:solidFill>
              </a:rPr>
              <a:t>Al</a:t>
            </a:r>
            <a:r>
              <a:rPr lang="en-US" sz="2800" b="1" baseline="-25000" dirty="0" smtClean="0">
                <a:solidFill>
                  <a:srgbClr val="0000CC"/>
                </a:solidFill>
              </a:rPr>
              <a:t>2</a:t>
            </a:r>
            <a:r>
              <a:rPr lang="en-US" sz="2800" b="1" dirty="0" smtClean="0">
                <a:solidFill>
                  <a:srgbClr val="0000CC"/>
                </a:solidFill>
              </a:rPr>
              <a:t>O</a:t>
            </a:r>
            <a:r>
              <a:rPr lang="en-US" sz="2800" b="1" baseline="-25000" dirty="0">
                <a:solidFill>
                  <a:srgbClr val="0000CC"/>
                </a:solidFill>
              </a:rPr>
              <a:t>3</a:t>
            </a:r>
            <a:endParaRPr lang="en-US" sz="2800" b="1" baseline="-25000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2800" b="1" dirty="0" smtClean="0">
                <a:solidFill>
                  <a:srgbClr val="0000CC"/>
                </a:solidFill>
              </a:rPr>
              <a:t>I</a:t>
            </a:r>
            <a:r>
              <a:rPr lang="en-US" sz="2800" b="1" baseline="-25000" dirty="0" smtClean="0">
                <a:solidFill>
                  <a:srgbClr val="0000CC"/>
                </a:solidFill>
              </a:rPr>
              <a:t>2</a:t>
            </a: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2800" b="1" dirty="0" smtClean="0">
                <a:solidFill>
                  <a:srgbClr val="0000CC"/>
                </a:solidFill>
              </a:rPr>
              <a:t>More than one of these</a:t>
            </a:r>
            <a:endParaRPr lang="en-US" sz="2800" b="1" baseline="-25000" dirty="0" smtClean="0">
              <a:solidFill>
                <a:srgbClr val="0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519" y="5029200"/>
            <a:ext cx="84181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 metal combined with a non-metal make an “ionic compound”.</a:t>
            </a:r>
            <a:endParaRPr lang="en-US" sz="32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021" y="914400"/>
            <a:ext cx="6239598" cy="3276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374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" y="381000"/>
            <a:ext cx="8686800" cy="1600200"/>
          </a:xfrm>
        </p:spPr>
        <p:txBody>
          <a:bodyPr/>
          <a:lstStyle/>
          <a:p>
            <a:pPr algn="l"/>
            <a:r>
              <a:rPr lang="en-US" sz="3600" dirty="0">
                <a:cs typeface="Times New Roman" pitchFamily="18" charset="0"/>
              </a:rPr>
              <a:t>7</a:t>
            </a:r>
            <a:r>
              <a:rPr lang="en-US" sz="3600" dirty="0" smtClean="0">
                <a:cs typeface="Times New Roman" pitchFamily="18" charset="0"/>
              </a:rPr>
              <a:t>. If the microscopic view of a compound in water looks like the picture on the left (I.), </a:t>
            </a:r>
            <a:r>
              <a:rPr lang="en-US" sz="3600" dirty="0" smtClean="0"/>
              <a:t>you might categorize the compound as a</a:t>
            </a:r>
            <a:endParaRPr lang="en-US" sz="3600" dirty="0"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4572000"/>
            <a:ext cx="6858000" cy="914400"/>
          </a:xfrm>
        </p:spPr>
        <p:txBody>
          <a:bodyPr/>
          <a:lstStyle/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b="1" dirty="0" smtClean="0">
                <a:solidFill>
                  <a:schemeClr val="accent2"/>
                </a:solidFill>
              </a:rPr>
              <a:t>Ionic      B. Covalent    C. Neither</a:t>
            </a:r>
            <a:endParaRPr lang="en-US" b="1" baseline="-25000" dirty="0" smtClean="0">
              <a:solidFill>
                <a:srgbClr val="CC0000"/>
              </a:solidFill>
            </a:endParaRP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78"/>
          <a:stretch/>
        </p:blipFill>
        <p:spPr bwMode="auto">
          <a:xfrm>
            <a:off x="914400" y="2599943"/>
            <a:ext cx="3200400" cy="1739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32" r="5267" b="1979"/>
          <a:stretch/>
        </p:blipFill>
        <p:spPr bwMode="auto">
          <a:xfrm>
            <a:off x="4953000" y="2599944"/>
            <a:ext cx="3505200" cy="1739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343400" y="2310170"/>
            <a:ext cx="883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II. </a:t>
            </a:r>
            <a:endParaRPr lang="en-US" sz="4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59080" y="2284155"/>
            <a:ext cx="655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I. </a:t>
            </a:r>
            <a:endParaRPr lang="en-US" sz="4000" b="1" dirty="0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07121">
            <a:off x="6155777" y="2009835"/>
            <a:ext cx="556397" cy="58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9100" y="5346412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</a:rPr>
              <a:t>7b What is the compound on the right</a:t>
            </a:r>
            <a:r>
              <a:rPr lang="en-US" sz="3200" b="1" dirty="0" smtClean="0">
                <a:solidFill>
                  <a:srgbClr val="7030A0"/>
                </a:solidFill>
                <a:cs typeface="Times New Roman" pitchFamily="18" charset="0"/>
              </a:rPr>
              <a:t> (II.)?</a:t>
            </a:r>
            <a:endParaRPr lang="en-US" b="1" dirty="0">
              <a:solidFill>
                <a:srgbClr val="7030A0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4129" y="1972818"/>
            <a:ext cx="799719" cy="74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512" y="2597325"/>
            <a:ext cx="54292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" y="381000"/>
            <a:ext cx="8686800" cy="1600200"/>
          </a:xfrm>
        </p:spPr>
        <p:txBody>
          <a:bodyPr/>
          <a:lstStyle/>
          <a:p>
            <a:pPr algn="l"/>
            <a:r>
              <a:rPr lang="en-US" sz="3600" dirty="0" smtClean="0">
                <a:cs typeface="Times New Roman" pitchFamily="18" charset="0"/>
              </a:rPr>
              <a:t>8. If the microscopic view of a compound in water looks like the picture, </a:t>
            </a:r>
            <a:r>
              <a:rPr lang="en-US" sz="3600" dirty="0" smtClean="0"/>
              <a:t>you might categorize the compound as </a:t>
            </a:r>
            <a:endParaRPr lang="en-US" sz="3600" dirty="0"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703064"/>
            <a:ext cx="6858000" cy="914400"/>
          </a:xfrm>
        </p:spPr>
        <p:txBody>
          <a:bodyPr/>
          <a:lstStyle/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b="1" dirty="0" smtClean="0">
                <a:solidFill>
                  <a:schemeClr val="accent2"/>
                </a:solidFill>
              </a:rPr>
              <a:t>Ionic      B. Covalent</a:t>
            </a:r>
            <a:endParaRPr lang="en-US" b="1" baseline="-25000" dirty="0" smtClean="0">
              <a:solidFill>
                <a:srgbClr val="CC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0"/>
          <a:stretch/>
        </p:blipFill>
        <p:spPr bwMode="auto">
          <a:xfrm>
            <a:off x="4324159" y="2057400"/>
            <a:ext cx="4786313" cy="273745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399859" y="5365944"/>
            <a:ext cx="7848600" cy="928255"/>
            <a:chOff x="914400" y="5585400"/>
            <a:chExt cx="7848600" cy="928255"/>
          </a:xfrm>
        </p:grpSpPr>
        <p:sp>
          <p:nvSpPr>
            <p:cNvPr id="9" name="TextBox 8"/>
            <p:cNvSpPr txBox="1"/>
            <p:nvPr/>
          </p:nvSpPr>
          <p:spPr>
            <a:xfrm>
              <a:off x="914400" y="5638800"/>
              <a:ext cx="7848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7030A0"/>
                  </a:solidFill>
                </a:rPr>
                <a:t>7b How are the particles         bonded?</a:t>
              </a:r>
              <a:endParaRPr lang="en-US" b="1" dirty="0">
                <a:solidFill>
                  <a:srgbClr val="7030A0"/>
                </a:solidFill>
              </a:endParaRPr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7800" y="5585400"/>
              <a:ext cx="914400" cy="9282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958" y="1487424"/>
            <a:ext cx="65786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247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552" y="220162"/>
            <a:ext cx="1298448" cy="1332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" y="79057"/>
            <a:ext cx="5410200" cy="3276600"/>
          </a:xfrm>
        </p:spPr>
        <p:txBody>
          <a:bodyPr/>
          <a:lstStyle/>
          <a:p>
            <a:pPr algn="l"/>
            <a:r>
              <a:rPr lang="en-US" sz="4000" b="1" dirty="0" smtClean="0"/>
              <a:t>9. If Sodium Chloride is added to this solution, how will the concentrations change</a:t>
            </a:r>
            <a:r>
              <a:rPr lang="en-US" dirty="0" smtClean="0"/>
              <a:t>?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274885"/>
            <a:ext cx="7772400" cy="3203448"/>
          </a:xfrm>
        </p:spPr>
        <p:txBody>
          <a:bodyPr/>
          <a:lstStyle/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Only the </a:t>
            </a:r>
            <a:r>
              <a:rPr lang="en-US" sz="4400" b="1" dirty="0">
                <a:solidFill>
                  <a:srgbClr val="0000CC"/>
                </a:solidFill>
              </a:rPr>
              <a:t>Na</a:t>
            </a:r>
            <a:r>
              <a:rPr lang="en-US" sz="4400" b="1" baseline="30000" dirty="0" smtClean="0">
                <a:solidFill>
                  <a:srgbClr val="0000CC"/>
                </a:solidFill>
              </a:rPr>
              <a:t>+  </a:t>
            </a:r>
            <a:r>
              <a:rPr lang="en-US" sz="4400" b="1" dirty="0" smtClean="0">
                <a:solidFill>
                  <a:srgbClr val="0000CC"/>
                </a:solidFill>
              </a:rPr>
              <a:t>will increase</a:t>
            </a:r>
            <a:endParaRPr lang="en-US" sz="4400" b="1" baseline="30000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>
                <a:solidFill>
                  <a:srgbClr val="0000CC"/>
                </a:solidFill>
              </a:rPr>
              <a:t>Na</a:t>
            </a:r>
            <a:r>
              <a:rPr lang="en-US" sz="4400" b="1" baseline="30000" dirty="0">
                <a:solidFill>
                  <a:srgbClr val="0000CC"/>
                </a:solidFill>
              </a:rPr>
              <a:t>+ </a:t>
            </a:r>
            <a:r>
              <a:rPr lang="en-US" sz="4400" b="1" dirty="0" smtClean="0">
                <a:solidFill>
                  <a:srgbClr val="0000CC"/>
                </a:solidFill>
              </a:rPr>
              <a:t>and </a:t>
            </a:r>
            <a:r>
              <a:rPr lang="en-US" sz="4400" b="1" dirty="0" err="1" smtClean="0">
                <a:solidFill>
                  <a:srgbClr val="0000CC"/>
                </a:solidFill>
              </a:rPr>
              <a:t>Cl</a:t>
            </a:r>
            <a:r>
              <a:rPr lang="en-US" sz="4400" b="1" baseline="30000" dirty="0" smtClean="0">
                <a:solidFill>
                  <a:srgbClr val="0000CC"/>
                </a:solidFill>
              </a:rPr>
              <a:t>-  </a:t>
            </a:r>
            <a:r>
              <a:rPr lang="en-US" sz="4400" b="1" dirty="0">
                <a:solidFill>
                  <a:srgbClr val="0000CC"/>
                </a:solidFill>
              </a:rPr>
              <a:t>will </a:t>
            </a:r>
            <a:r>
              <a:rPr lang="en-US" sz="4400" b="1" dirty="0" smtClean="0">
                <a:solidFill>
                  <a:srgbClr val="0000CC"/>
                </a:solidFill>
              </a:rPr>
              <a:t>increase</a:t>
            </a:r>
            <a:endParaRPr lang="en-US" sz="4400" b="1" baseline="-25000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NO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3</a:t>
            </a:r>
            <a:r>
              <a:rPr lang="en-US" sz="4400" b="1" baseline="30000" dirty="0">
                <a:solidFill>
                  <a:srgbClr val="0000CC"/>
                </a:solidFill>
              </a:rPr>
              <a:t>-</a:t>
            </a:r>
            <a:r>
              <a:rPr lang="en-US" sz="4400" b="1" baseline="30000" dirty="0" smtClean="0">
                <a:solidFill>
                  <a:srgbClr val="0000CC"/>
                </a:solidFill>
              </a:rPr>
              <a:t> </a:t>
            </a:r>
            <a:r>
              <a:rPr lang="en-US" sz="4400" b="1" dirty="0" smtClean="0">
                <a:solidFill>
                  <a:srgbClr val="0000CC"/>
                </a:solidFill>
              </a:rPr>
              <a:t>will decrease</a:t>
            </a:r>
            <a:endParaRPr lang="en-US" sz="4400" b="1" baseline="300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More than one of these</a:t>
            </a:r>
            <a:endParaRPr lang="en-US" sz="4400" b="1" baseline="-25000" dirty="0" smtClean="0">
              <a:solidFill>
                <a:srgbClr val="0000CC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728" y="33718"/>
            <a:ext cx="2495550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0"/>
          <a:stretch/>
        </p:blipFill>
        <p:spPr bwMode="auto">
          <a:xfrm>
            <a:off x="6337848" y="1775269"/>
            <a:ext cx="2797878" cy="1600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795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algn="l">
              <a:buFontTx/>
              <a:buAutoNum type="arabicPeriod"/>
            </a:pPr>
            <a:r>
              <a:rPr lang="en-US" dirty="0" smtClean="0"/>
              <a:t>Which would you predict to be a salt?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4800600" cy="3886200"/>
          </a:xfrm>
        </p:spPr>
        <p:txBody>
          <a:bodyPr/>
          <a:lstStyle/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CO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2</a:t>
            </a:r>
            <a:endParaRPr lang="en-US" sz="4400" b="1" baseline="-250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CaCl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2</a:t>
            </a:r>
            <a:endParaRPr lang="en-US" sz="44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C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12</a:t>
            </a:r>
            <a:r>
              <a:rPr lang="en-US" sz="4400" b="1" dirty="0" smtClean="0">
                <a:solidFill>
                  <a:srgbClr val="0000CC"/>
                </a:solidFill>
              </a:rPr>
              <a:t>H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22</a:t>
            </a:r>
            <a:r>
              <a:rPr lang="en-US" sz="4400" b="1" dirty="0" smtClean="0">
                <a:solidFill>
                  <a:srgbClr val="0000CC"/>
                </a:solidFill>
              </a:rPr>
              <a:t>O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11</a:t>
            </a:r>
            <a:endParaRPr lang="en-US" sz="4400" b="1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err="1" smtClean="0">
                <a:solidFill>
                  <a:srgbClr val="0000CC"/>
                </a:solidFill>
              </a:rPr>
              <a:t>HCl</a:t>
            </a:r>
            <a:endParaRPr lang="en-US" sz="4400" b="1" baseline="-250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458200" cy="1143000"/>
          </a:xfrm>
        </p:spPr>
        <p:txBody>
          <a:bodyPr/>
          <a:lstStyle/>
          <a:p>
            <a:pPr algn="l"/>
            <a:r>
              <a:rPr lang="en-US" sz="3600" dirty="0" smtClean="0"/>
              <a:t>1. </a:t>
            </a:r>
            <a:r>
              <a:rPr lang="en-US" sz="3600" dirty="0" err="1" smtClean="0"/>
              <a:t>Ans</a:t>
            </a:r>
            <a:r>
              <a:rPr lang="en-US" sz="3600" dirty="0" smtClean="0"/>
              <a:t> Which would you predict to be a salt?</a:t>
            </a:r>
            <a:endParaRPr lang="en-US" sz="3600" dirty="0">
              <a:solidFill>
                <a:srgbClr val="CC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2667000" cy="2057400"/>
          </a:xfrm>
        </p:spPr>
        <p:txBody>
          <a:bodyPr/>
          <a:lstStyle/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2800" b="1" dirty="0" smtClean="0">
                <a:solidFill>
                  <a:srgbClr val="0000CC"/>
                </a:solidFill>
              </a:rPr>
              <a:t>CO</a:t>
            </a:r>
            <a:r>
              <a:rPr lang="en-US" sz="2800" b="1" baseline="-25000" dirty="0" smtClean="0">
                <a:solidFill>
                  <a:srgbClr val="0000CC"/>
                </a:solidFill>
              </a:rPr>
              <a:t>2</a:t>
            </a:r>
            <a:endParaRPr lang="en-US" sz="2800" b="1" baseline="-250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2800" b="1" dirty="0" smtClean="0">
                <a:solidFill>
                  <a:srgbClr val="0000CC"/>
                </a:solidFill>
              </a:rPr>
              <a:t>CaCl</a:t>
            </a:r>
            <a:r>
              <a:rPr lang="en-US" sz="2800" b="1" baseline="-25000" dirty="0" smtClean="0">
                <a:solidFill>
                  <a:srgbClr val="0000CC"/>
                </a:solidFill>
              </a:rPr>
              <a:t>2</a:t>
            </a:r>
            <a:endParaRPr lang="en-US" sz="28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2800" b="1" dirty="0" smtClean="0">
                <a:solidFill>
                  <a:srgbClr val="0000CC"/>
                </a:solidFill>
              </a:rPr>
              <a:t>C</a:t>
            </a:r>
            <a:r>
              <a:rPr lang="en-US" sz="2800" b="1" baseline="-25000" dirty="0" smtClean="0">
                <a:solidFill>
                  <a:srgbClr val="0000CC"/>
                </a:solidFill>
              </a:rPr>
              <a:t>12</a:t>
            </a:r>
            <a:r>
              <a:rPr lang="en-US" sz="2800" b="1" dirty="0" smtClean="0">
                <a:solidFill>
                  <a:srgbClr val="0000CC"/>
                </a:solidFill>
              </a:rPr>
              <a:t>H</a:t>
            </a:r>
            <a:r>
              <a:rPr lang="en-US" sz="2800" b="1" baseline="-25000" dirty="0" smtClean="0">
                <a:solidFill>
                  <a:srgbClr val="0000CC"/>
                </a:solidFill>
              </a:rPr>
              <a:t>22</a:t>
            </a:r>
            <a:r>
              <a:rPr lang="en-US" sz="2800" b="1" dirty="0" smtClean="0">
                <a:solidFill>
                  <a:srgbClr val="0000CC"/>
                </a:solidFill>
              </a:rPr>
              <a:t>O</a:t>
            </a:r>
            <a:r>
              <a:rPr lang="en-US" sz="2800" b="1" baseline="-25000" dirty="0" smtClean="0">
                <a:solidFill>
                  <a:srgbClr val="0000CC"/>
                </a:solidFill>
              </a:rPr>
              <a:t>11</a:t>
            </a:r>
            <a:endParaRPr lang="en-US" sz="2800" b="1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2800" b="1" dirty="0" err="1" smtClean="0">
                <a:solidFill>
                  <a:srgbClr val="0000CC"/>
                </a:solidFill>
              </a:rPr>
              <a:t>HCl</a:t>
            </a:r>
            <a:endParaRPr lang="en-US" sz="2800" b="1" baseline="-25000" dirty="0">
              <a:solidFill>
                <a:srgbClr val="0000CC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0519" y="5029200"/>
            <a:ext cx="84181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A metal combined with a non-metal make a “salt”.</a:t>
            </a:r>
            <a:endParaRPr lang="en-US" sz="3200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8637" y="1219200"/>
            <a:ext cx="6239598" cy="3276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301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229600" cy="2209800"/>
          </a:xfrm>
        </p:spPr>
        <p:txBody>
          <a:bodyPr/>
          <a:lstStyle/>
          <a:p>
            <a:pPr algn="l"/>
            <a:r>
              <a:rPr lang="en-US" dirty="0" smtClean="0"/>
              <a:t>2. If a compound conducts electricity when in solution with water, you might categorize the compound as a </a:t>
            </a:r>
            <a:endParaRPr lang="en-US" baseline="30000" dirty="0">
              <a:solidFill>
                <a:srgbClr val="CC0000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19200" y="2971800"/>
            <a:ext cx="5105400" cy="3200400"/>
          </a:xfrm>
          <a:noFill/>
          <a:ln/>
        </p:spPr>
        <p:txBody>
          <a:bodyPr/>
          <a:lstStyle/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salt</a:t>
            </a:r>
            <a:endParaRPr lang="en-US" sz="4000" b="1" baseline="-25000" dirty="0">
              <a:solidFill>
                <a:srgbClr val="CC0000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sugar</a:t>
            </a:r>
            <a:endParaRPr lang="en-US" sz="4000" b="1" baseline="-25000" dirty="0">
              <a:solidFill>
                <a:srgbClr val="CC0000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Both conduct</a:t>
            </a:r>
            <a:endParaRPr lang="en-US" sz="4000" b="1" baseline="-25000" dirty="0">
              <a:solidFill>
                <a:srgbClr val="CC0000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chemeClr val="accent2"/>
                </a:solidFill>
              </a:rPr>
              <a:t>Neither conduct</a:t>
            </a:r>
            <a:endParaRPr lang="en-US" sz="4000" b="1" baseline="-25000" dirty="0">
              <a:solidFill>
                <a:srgbClr val="CC0000"/>
              </a:solidFill>
            </a:endParaRP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7" r="3785"/>
          <a:stretch/>
        </p:blipFill>
        <p:spPr bwMode="auto">
          <a:xfrm>
            <a:off x="6019800" y="2514600"/>
            <a:ext cx="3124200" cy="3678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610600" cy="1143000"/>
          </a:xfrm>
        </p:spPr>
        <p:txBody>
          <a:bodyPr/>
          <a:lstStyle/>
          <a:p>
            <a:pPr algn="l"/>
            <a:r>
              <a:rPr lang="en-US" dirty="0" smtClean="0"/>
              <a:t>3. </a:t>
            </a:r>
            <a:r>
              <a:rPr lang="en-US" dirty="0"/>
              <a:t>Which </a:t>
            </a:r>
            <a:r>
              <a:rPr lang="en-US" dirty="0" smtClean="0"/>
              <a:t>would not conduct electricity very well in solution with pure water?</a:t>
            </a:r>
            <a:endParaRPr lang="en-US" baseline="30000" dirty="0">
              <a:solidFill>
                <a:srgbClr val="CC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209800"/>
            <a:ext cx="6781800" cy="4038600"/>
          </a:xfrm>
        </p:spPr>
        <p:txBody>
          <a:bodyPr/>
          <a:lstStyle/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rgbClr val="0000CC"/>
                </a:solidFill>
              </a:rPr>
              <a:t>O</a:t>
            </a:r>
            <a:r>
              <a:rPr lang="en-US" sz="4000" b="1" baseline="-25000" dirty="0" smtClean="0">
                <a:solidFill>
                  <a:srgbClr val="0000CC"/>
                </a:solidFill>
              </a:rPr>
              <a:t>2</a:t>
            </a: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rgbClr val="0000CC"/>
                </a:solidFill>
              </a:rPr>
              <a:t>CaCl</a:t>
            </a:r>
            <a:r>
              <a:rPr lang="en-US" sz="4000" b="1" baseline="-25000" dirty="0" smtClean="0">
                <a:solidFill>
                  <a:srgbClr val="0000CC"/>
                </a:solidFill>
              </a:rPr>
              <a:t>2</a:t>
            </a:r>
            <a:endParaRPr lang="en-US" sz="4000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rgbClr val="0000CC"/>
                </a:solidFill>
              </a:rPr>
              <a:t>C</a:t>
            </a:r>
            <a:r>
              <a:rPr lang="en-US" sz="4000" b="1" baseline="-25000" dirty="0" smtClean="0">
                <a:solidFill>
                  <a:srgbClr val="0000CC"/>
                </a:solidFill>
              </a:rPr>
              <a:t>12</a:t>
            </a:r>
            <a:r>
              <a:rPr lang="en-US" sz="4000" b="1" dirty="0" smtClean="0">
                <a:solidFill>
                  <a:srgbClr val="0000CC"/>
                </a:solidFill>
              </a:rPr>
              <a:t>H</a:t>
            </a:r>
            <a:r>
              <a:rPr lang="en-US" sz="4000" b="1" baseline="-25000" dirty="0" smtClean="0">
                <a:solidFill>
                  <a:srgbClr val="0000CC"/>
                </a:solidFill>
              </a:rPr>
              <a:t>22</a:t>
            </a:r>
            <a:r>
              <a:rPr lang="en-US" sz="4000" b="1" dirty="0" smtClean="0">
                <a:solidFill>
                  <a:srgbClr val="0000CC"/>
                </a:solidFill>
              </a:rPr>
              <a:t>O</a:t>
            </a:r>
            <a:r>
              <a:rPr lang="en-US" sz="4000" b="1" baseline="-25000" dirty="0" smtClean="0">
                <a:solidFill>
                  <a:srgbClr val="0000CC"/>
                </a:solidFill>
              </a:rPr>
              <a:t>11</a:t>
            </a:r>
            <a:endParaRPr lang="en-US" sz="4000" b="1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err="1" smtClean="0">
                <a:solidFill>
                  <a:srgbClr val="0000CC"/>
                </a:solidFill>
              </a:rPr>
              <a:t>HCl</a:t>
            </a:r>
            <a:endParaRPr lang="en-US" sz="4000" b="1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sz="4000" b="1" dirty="0" smtClean="0">
                <a:solidFill>
                  <a:srgbClr val="0000CC"/>
                </a:solidFill>
              </a:rPr>
              <a:t>More than one of these</a:t>
            </a:r>
          </a:p>
          <a:p>
            <a:pPr marL="0" indent="0">
              <a:buClr>
                <a:schemeClr val="tx1"/>
              </a:buClr>
              <a:buNone/>
            </a:pP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>
              <a:buClr>
                <a:schemeClr val="tx1"/>
              </a:buClr>
              <a:buNone/>
            </a:pPr>
            <a:endParaRPr lang="en-US" sz="4000" b="1" baseline="-25000" dirty="0">
              <a:solidFill>
                <a:srgbClr val="0070C0"/>
              </a:solidFill>
            </a:endParaRPr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880" y="1524000"/>
            <a:ext cx="3947862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610600" cy="1143000"/>
          </a:xfrm>
        </p:spPr>
        <p:txBody>
          <a:bodyPr/>
          <a:lstStyle/>
          <a:p>
            <a:pPr algn="l"/>
            <a:r>
              <a:rPr lang="en-US" dirty="0" smtClean="0"/>
              <a:t>3ans. </a:t>
            </a:r>
            <a:r>
              <a:rPr lang="en-US" sz="3600" dirty="0"/>
              <a:t>Which </a:t>
            </a:r>
            <a:r>
              <a:rPr lang="en-US" sz="3600" dirty="0" smtClean="0"/>
              <a:t>would not conduct electricity very well in solution with pure water?</a:t>
            </a:r>
            <a:endParaRPr lang="en-US" sz="3600" baseline="30000" dirty="0">
              <a:solidFill>
                <a:srgbClr val="CC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3429000" cy="3657600"/>
          </a:xfrm>
          <a:ln>
            <a:solidFill>
              <a:srgbClr val="0070C0"/>
            </a:solidFill>
          </a:ln>
        </p:spPr>
        <p:txBody>
          <a:bodyPr/>
          <a:lstStyle/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b="1" dirty="0" smtClean="0">
                <a:solidFill>
                  <a:srgbClr val="0000CC"/>
                </a:solidFill>
              </a:rPr>
              <a:t>O</a:t>
            </a:r>
            <a:r>
              <a:rPr lang="en-US" b="1" baseline="-25000" dirty="0" smtClean="0">
                <a:solidFill>
                  <a:srgbClr val="0000CC"/>
                </a:solidFill>
              </a:rPr>
              <a:t>2</a:t>
            </a: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b="1" dirty="0" smtClean="0">
                <a:solidFill>
                  <a:srgbClr val="0000CC"/>
                </a:solidFill>
              </a:rPr>
              <a:t>CaCl</a:t>
            </a:r>
            <a:r>
              <a:rPr lang="en-US" b="1" baseline="-25000" dirty="0" smtClean="0">
                <a:solidFill>
                  <a:srgbClr val="0000CC"/>
                </a:solidFill>
              </a:rPr>
              <a:t>2</a:t>
            </a:r>
            <a:endParaRPr lang="en-US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b="1" dirty="0" smtClean="0">
                <a:solidFill>
                  <a:srgbClr val="0000CC"/>
                </a:solidFill>
              </a:rPr>
              <a:t>C</a:t>
            </a:r>
            <a:r>
              <a:rPr lang="en-US" b="1" baseline="-25000" dirty="0" smtClean="0">
                <a:solidFill>
                  <a:srgbClr val="0000CC"/>
                </a:solidFill>
              </a:rPr>
              <a:t>12</a:t>
            </a:r>
            <a:r>
              <a:rPr lang="en-US" b="1" dirty="0" smtClean="0">
                <a:solidFill>
                  <a:srgbClr val="0000CC"/>
                </a:solidFill>
              </a:rPr>
              <a:t>H</a:t>
            </a:r>
            <a:r>
              <a:rPr lang="en-US" b="1" baseline="-25000" dirty="0" smtClean="0">
                <a:solidFill>
                  <a:srgbClr val="0000CC"/>
                </a:solidFill>
              </a:rPr>
              <a:t>22</a:t>
            </a:r>
            <a:r>
              <a:rPr lang="en-US" b="1" dirty="0" smtClean="0">
                <a:solidFill>
                  <a:srgbClr val="0000CC"/>
                </a:solidFill>
              </a:rPr>
              <a:t>O</a:t>
            </a:r>
            <a:r>
              <a:rPr lang="en-US" b="1" baseline="-25000" dirty="0" smtClean="0">
                <a:solidFill>
                  <a:srgbClr val="0000CC"/>
                </a:solidFill>
              </a:rPr>
              <a:t>11</a:t>
            </a:r>
            <a:endParaRPr lang="en-US" b="1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b="1" dirty="0" err="1" smtClean="0">
                <a:solidFill>
                  <a:srgbClr val="0000CC"/>
                </a:solidFill>
              </a:rPr>
              <a:t>HCl</a:t>
            </a:r>
            <a:endParaRPr lang="en-US" b="1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b="1" dirty="0" smtClean="0">
                <a:solidFill>
                  <a:srgbClr val="0000CC"/>
                </a:solidFill>
              </a:rPr>
              <a:t>More than one of these</a:t>
            </a:r>
          </a:p>
          <a:p>
            <a:pPr marL="0" indent="0">
              <a:buClr>
                <a:schemeClr val="tx1"/>
              </a:buClr>
              <a:buNone/>
            </a:pPr>
            <a:endParaRPr lang="en-US" sz="4000" b="1" dirty="0" smtClean="0">
              <a:solidFill>
                <a:srgbClr val="0070C0"/>
              </a:solidFill>
            </a:endParaRPr>
          </a:p>
          <a:p>
            <a:pPr marL="0" indent="0">
              <a:buClr>
                <a:schemeClr val="tx1"/>
              </a:buClr>
              <a:buNone/>
            </a:pPr>
            <a:endParaRPr lang="en-US" sz="4000" b="1" baseline="-250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3800" y="1779687"/>
            <a:ext cx="5029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CC0000"/>
                </a:solidFill>
              </a:rPr>
              <a:t>Non-metals combined with each other don’t break into ions in solution. Ions are needed to conduct. Acids are an exception (compounds that begin with H); usually they break into ions.</a:t>
            </a:r>
            <a:endParaRPr lang="en-US" sz="36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29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" y="381000"/>
            <a:ext cx="8686800" cy="1600200"/>
          </a:xfrm>
        </p:spPr>
        <p:txBody>
          <a:bodyPr/>
          <a:lstStyle/>
          <a:p>
            <a:pPr algn="l"/>
            <a:r>
              <a:rPr lang="en-US" sz="3600" dirty="0" smtClean="0">
                <a:cs typeface="Times New Roman" pitchFamily="18" charset="0"/>
              </a:rPr>
              <a:t>4. If the microscopic view of a compound in water looks like the picture on the left (I.), </a:t>
            </a:r>
            <a:r>
              <a:rPr lang="en-US" sz="3600" dirty="0" smtClean="0"/>
              <a:t>you might categorize the compound as a</a:t>
            </a:r>
            <a:endParaRPr lang="en-US" sz="3600" dirty="0"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4572000"/>
            <a:ext cx="6858000" cy="914400"/>
          </a:xfrm>
        </p:spPr>
        <p:txBody>
          <a:bodyPr/>
          <a:lstStyle/>
          <a:p>
            <a:pPr marL="609600" indent="-609600">
              <a:buClr>
                <a:schemeClr val="accent6"/>
              </a:buClr>
              <a:buFontTx/>
              <a:buAutoNum type="alphaUcPeriod"/>
            </a:pPr>
            <a:r>
              <a:rPr lang="en-US" b="1" dirty="0" smtClean="0">
                <a:solidFill>
                  <a:schemeClr val="accent2"/>
                </a:solidFill>
              </a:rPr>
              <a:t>Salt      B. Sugar    C. Neither</a:t>
            </a:r>
            <a:endParaRPr lang="en-US" b="1" baseline="-25000" dirty="0" smtClean="0">
              <a:solidFill>
                <a:srgbClr val="CC0000"/>
              </a:solidFill>
            </a:endParaRP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32" r="5267" b="1979"/>
          <a:stretch/>
        </p:blipFill>
        <p:spPr bwMode="auto">
          <a:xfrm>
            <a:off x="4953000" y="2801112"/>
            <a:ext cx="3505200" cy="1739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78"/>
          <a:stretch/>
        </p:blipFill>
        <p:spPr bwMode="auto">
          <a:xfrm>
            <a:off x="914400" y="2839704"/>
            <a:ext cx="3200400" cy="1739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343400" y="2310170"/>
            <a:ext cx="883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II. </a:t>
            </a:r>
            <a:endParaRPr lang="en-US" sz="4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59080" y="2284155"/>
            <a:ext cx="655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I. </a:t>
            </a:r>
            <a:endParaRPr lang="en-US" sz="40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04646">
            <a:off x="6155777" y="2284155"/>
            <a:ext cx="494959" cy="516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0487" y="2800017"/>
            <a:ext cx="54292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177" y="2197718"/>
            <a:ext cx="799719" cy="74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460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42900"/>
            <a:ext cx="4267200" cy="1143000"/>
          </a:xfrm>
        </p:spPr>
        <p:txBody>
          <a:bodyPr/>
          <a:lstStyle/>
          <a:p>
            <a:pPr algn="l"/>
            <a:r>
              <a:rPr lang="en-US" sz="3600" dirty="0">
                <a:cs typeface="Times New Roman" pitchFamily="18" charset="0"/>
              </a:rPr>
              <a:t>5. </a:t>
            </a:r>
            <a:r>
              <a:rPr lang="en-US" sz="3600" dirty="0" smtClean="0">
                <a:cs typeface="Times New Roman" pitchFamily="18" charset="0"/>
              </a:rPr>
              <a:t>To increase the concentration of a solution, you could </a:t>
            </a:r>
            <a:endParaRPr lang="en-US" sz="3600" dirty="0">
              <a:cs typeface="Times New Roman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5029200" cy="3200400"/>
          </a:xfrm>
        </p:spPr>
        <p:txBody>
          <a:bodyPr/>
          <a:lstStyle/>
          <a:p>
            <a:pPr marL="609600" indent="-609600">
              <a:buClr>
                <a:srgbClr val="008000"/>
              </a:buClr>
              <a:buFontTx/>
              <a:buAutoNum type="alphaUcPeriod"/>
            </a:pPr>
            <a:r>
              <a:rPr lang="en-US" sz="4000" b="1" dirty="0" smtClean="0">
                <a:solidFill>
                  <a:srgbClr val="008000"/>
                </a:solidFill>
              </a:rPr>
              <a:t>Add more water</a:t>
            </a:r>
            <a:endParaRPr lang="en-US" sz="4000" b="1" baseline="-25000" dirty="0" smtClean="0">
              <a:solidFill>
                <a:srgbClr val="008000"/>
              </a:solidFill>
            </a:endParaRPr>
          </a:p>
          <a:p>
            <a:pPr marL="609600" indent="-609600">
              <a:buClr>
                <a:srgbClr val="008000"/>
              </a:buClr>
              <a:buFontTx/>
              <a:buAutoNum type="alphaUcPeriod"/>
            </a:pPr>
            <a:r>
              <a:rPr lang="en-US" sz="4000" b="1" dirty="0" smtClean="0">
                <a:solidFill>
                  <a:srgbClr val="008000"/>
                </a:solidFill>
              </a:rPr>
              <a:t>Add more salt</a:t>
            </a:r>
            <a:endParaRPr lang="en-US" sz="4000" dirty="0" smtClean="0">
              <a:solidFill>
                <a:srgbClr val="008000"/>
              </a:solidFill>
            </a:endParaRPr>
          </a:p>
          <a:p>
            <a:pPr marL="609600" indent="-609600">
              <a:buClr>
                <a:srgbClr val="008000"/>
              </a:buClr>
              <a:buFontTx/>
              <a:buAutoNum type="alphaUcPeriod"/>
            </a:pPr>
            <a:r>
              <a:rPr lang="en-US" sz="4000" b="1" dirty="0" smtClean="0">
                <a:solidFill>
                  <a:srgbClr val="008000"/>
                </a:solidFill>
              </a:rPr>
              <a:t>Evaporate </a:t>
            </a:r>
          </a:p>
          <a:p>
            <a:pPr marL="609600" indent="-609600">
              <a:buClr>
                <a:srgbClr val="008000"/>
              </a:buClr>
              <a:buFontTx/>
              <a:buAutoNum type="alphaUcPeriod"/>
            </a:pPr>
            <a:r>
              <a:rPr lang="en-US" sz="4000" b="1" dirty="0" smtClean="0">
                <a:solidFill>
                  <a:srgbClr val="008000"/>
                </a:solidFill>
              </a:rPr>
              <a:t>Drain out solution</a:t>
            </a:r>
          </a:p>
          <a:p>
            <a:pPr marL="609600" indent="-609600">
              <a:buClr>
                <a:srgbClr val="008000"/>
              </a:buClr>
              <a:buFontTx/>
              <a:buAutoNum type="alphaUcPeriod"/>
            </a:pPr>
            <a:r>
              <a:rPr lang="en-US" sz="4000" b="1" dirty="0" smtClean="0">
                <a:solidFill>
                  <a:srgbClr val="008000"/>
                </a:solidFill>
              </a:rPr>
              <a:t>More than one of these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0509" y="403132"/>
            <a:ext cx="4570070" cy="351354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V="1">
            <a:off x="4343400" y="609600"/>
            <a:ext cx="533400" cy="18288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962400" y="1600200"/>
            <a:ext cx="2514600" cy="15240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154680" y="3733800"/>
            <a:ext cx="2377440" cy="9144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876800" y="3124200"/>
            <a:ext cx="3672840" cy="15240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6. Which would you predict to be ionic?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6400800" cy="3886200"/>
          </a:xfrm>
        </p:spPr>
        <p:txBody>
          <a:bodyPr/>
          <a:lstStyle/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NO</a:t>
            </a:r>
            <a:endParaRPr lang="en-US" sz="4400" b="1" baseline="-250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MgF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2</a:t>
            </a:r>
            <a:endParaRPr lang="en-US" sz="4400" dirty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Al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2</a:t>
            </a:r>
            <a:r>
              <a:rPr lang="en-US" sz="4400" b="1" dirty="0" smtClean="0">
                <a:solidFill>
                  <a:srgbClr val="0000CC"/>
                </a:solidFill>
              </a:rPr>
              <a:t>O</a:t>
            </a:r>
            <a:r>
              <a:rPr lang="en-US" sz="4400" b="1" baseline="-25000" dirty="0">
                <a:solidFill>
                  <a:srgbClr val="0000CC"/>
                </a:solidFill>
              </a:rPr>
              <a:t>3</a:t>
            </a:r>
            <a:endParaRPr lang="en-US" sz="4400" b="1" baseline="-25000" dirty="0" smtClean="0">
              <a:solidFill>
                <a:srgbClr val="0000CC"/>
              </a:solidFill>
            </a:endParaRP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I</a:t>
            </a:r>
            <a:r>
              <a:rPr lang="en-US" sz="4400" b="1" baseline="-25000" dirty="0" smtClean="0">
                <a:solidFill>
                  <a:srgbClr val="0000CC"/>
                </a:solidFill>
              </a:rPr>
              <a:t>2</a:t>
            </a:r>
          </a:p>
          <a:p>
            <a:pPr marL="609600" indent="-609600">
              <a:buClr>
                <a:schemeClr val="accent2"/>
              </a:buClr>
              <a:buFontTx/>
              <a:buAutoNum type="alphaUcPeriod"/>
            </a:pPr>
            <a:r>
              <a:rPr lang="en-US" sz="4400" b="1" dirty="0" smtClean="0">
                <a:solidFill>
                  <a:srgbClr val="0000CC"/>
                </a:solidFill>
              </a:rPr>
              <a:t>More than one of these</a:t>
            </a:r>
            <a:endParaRPr lang="en-US" sz="4400" b="1" baseline="-25000" dirty="0" smtClean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16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658</Words>
  <Application>Microsoft Office PowerPoint</Application>
  <PresentationFormat>On-screen Show (4:3)</PresentationFormat>
  <Paragraphs>106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Sugar and Salt Solutions 1</vt:lpstr>
      <vt:lpstr>Which would you predict to be a salt?</vt:lpstr>
      <vt:lpstr>1. Ans Which would you predict to be a salt?</vt:lpstr>
      <vt:lpstr>2. If a compound conducts electricity when in solution with water, you might categorize the compound as a </vt:lpstr>
      <vt:lpstr>3. Which would not conduct electricity very well in solution with pure water?</vt:lpstr>
      <vt:lpstr>3ans. Which would not conduct electricity very well in solution with pure water?</vt:lpstr>
      <vt:lpstr>4. If the microscopic view of a compound in water looks like the picture on the left (I.), you might categorize the compound as a</vt:lpstr>
      <vt:lpstr>5. To increase the concentration of a solution, you could </vt:lpstr>
      <vt:lpstr>6. Which would you predict to be ionic?</vt:lpstr>
      <vt:lpstr>6ans. Which would you predict to be ionic?</vt:lpstr>
      <vt:lpstr>7. If the microscopic view of a compound in water looks like the picture on the left (I.), you might categorize the compound as a</vt:lpstr>
      <vt:lpstr>8. If the microscopic view of a compound in water looks like the picture, you might categorize the compound as </vt:lpstr>
      <vt:lpstr>9. If Sodium Chloride is added to this solution, how will the concentrations change?</vt:lpstr>
    </vt:vector>
  </TitlesOfParts>
  <Company>PHET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TL</dc:creator>
  <cp:lastModifiedBy>Trish Loeblein</cp:lastModifiedBy>
  <cp:revision>42</cp:revision>
  <dcterms:created xsi:type="dcterms:W3CDTF">2007-07-21T02:56:53Z</dcterms:created>
  <dcterms:modified xsi:type="dcterms:W3CDTF">2011-10-12T15:55:18Z</dcterms:modified>
</cp:coreProperties>
</file>