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165" autoAdjust="0"/>
  </p:normalViewPr>
  <p:slideViewPr>
    <p:cSldViewPr>
      <p:cViewPr varScale="1">
        <p:scale>
          <a:sx n="100" d="100"/>
          <a:sy n="100" d="100"/>
        </p:scale>
        <p:origin x="-18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CA674-D87C-4ED9-BDC6-F56B8C7778CF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AE52F-E9ED-486A-A1D6-0AC81D2C7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3450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 because of the heavier mass. Some students may select</a:t>
            </a:r>
            <a:r>
              <a:rPr lang="en-US" baseline="0" dirty="0" smtClean="0"/>
              <a:t> C since the spring constants are equal. Use the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 to show the students. </a:t>
            </a:r>
            <a:r>
              <a:rPr lang="en-US" baseline="0" dirty="0" smtClean="0"/>
              <a:t>Amplitude is a </a:t>
            </a:r>
            <a:r>
              <a:rPr lang="en-US" baseline="0" dirty="0" err="1" smtClean="0"/>
              <a:t>distractor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06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because of the </a:t>
            </a:r>
            <a:r>
              <a:rPr lang="en-US" dirty="0" smtClean="0"/>
              <a:t>higher </a:t>
            </a:r>
            <a:r>
              <a:rPr lang="en-US" dirty="0" smtClean="0"/>
              <a:t>spring constant. Some students may select</a:t>
            </a:r>
            <a:r>
              <a:rPr lang="en-US" baseline="0" dirty="0" smtClean="0"/>
              <a:t> C since the masses are equal. Use the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 to show the students. 1 has 1 </a:t>
            </a:r>
            <a:r>
              <a:rPr lang="en-US" baseline="0" dirty="0" smtClean="0"/>
              <a:t>Hz </a:t>
            </a:r>
            <a:r>
              <a:rPr lang="en-US" baseline="0" dirty="0" smtClean="0"/>
              <a:t>and 2 has </a:t>
            </a:r>
            <a:r>
              <a:rPr lang="en-US" baseline="0" dirty="0" smtClean="0"/>
              <a:t>0.7 Hz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066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 amplitude of the driver is an independent</a:t>
            </a:r>
            <a:r>
              <a:rPr lang="en-US" baseline="0" dirty="0" smtClean="0"/>
              <a:t> variable of frequency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066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06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</a:t>
            </a:r>
            <a:r>
              <a:rPr lang="en-US" baseline="0" dirty="0" smtClean="0"/>
              <a:t> answer is A.   Decay time for transient is independent of amplitude.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066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</a:t>
            </a:r>
            <a:r>
              <a:rPr lang="en-US" baseline="0" dirty="0" smtClean="0"/>
              <a:t> answer is A.   Answer the question “experimentally” by using the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06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815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855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88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146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257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381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832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191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182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3661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127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775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ado.edu/physics/phet/dev/resonance/0.00.17/resonance_en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Resonance</a:t>
            </a:r>
            <a:r>
              <a:rPr lang="en-US" dirty="0" smtClean="0"/>
              <a:t>: upper division college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Clicker questions </a:t>
            </a:r>
            <a:br>
              <a:rPr lang="en-US" dirty="0" smtClean="0"/>
            </a:br>
            <a:r>
              <a:rPr lang="en-US" sz="3100" dirty="0" smtClean="0"/>
              <a:t>by Trish Loeblein and Mike Dubson 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286000"/>
            <a:ext cx="7239000" cy="335280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3600" b="1" dirty="0" smtClean="0">
                <a:solidFill>
                  <a:schemeClr val="tx1"/>
                </a:solidFill>
              </a:rPr>
              <a:t>Learning Goals:</a:t>
            </a:r>
            <a:r>
              <a:rPr lang="en-US" sz="3600" dirty="0" smtClean="0">
                <a:solidFill>
                  <a:schemeClr val="tx1"/>
                </a:solidFill>
              </a:rPr>
              <a:t>  Students will be able to: </a:t>
            </a:r>
          </a:p>
          <a:p>
            <a:pPr lvl="0" algn="l">
              <a:buFont typeface="Arial" pitchFamily="34" charset="0"/>
              <a:buChar char="•"/>
            </a:pPr>
            <a:r>
              <a:rPr lang="en-GB" sz="3600" dirty="0" smtClean="0">
                <a:solidFill>
                  <a:schemeClr val="tx1"/>
                </a:solidFill>
              </a:rPr>
              <a:t>Identify/explain the variables that affect the natural frequency of a mass-spring system. </a:t>
            </a:r>
            <a:endParaRPr lang="en-US" sz="3600" dirty="0" smtClean="0">
              <a:solidFill>
                <a:schemeClr val="tx1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en-GB" sz="3600" dirty="0" smtClean="0">
                <a:solidFill>
                  <a:schemeClr val="tx1"/>
                </a:solidFill>
              </a:rPr>
              <a:t>Explain the distinction between transient and steady-state</a:t>
            </a:r>
            <a:r>
              <a:rPr lang="en-US" sz="3600" dirty="0" smtClean="0">
                <a:solidFill>
                  <a:schemeClr val="tx1"/>
                </a:solidFill>
              </a:rPr>
              <a:t> behavior</a:t>
            </a:r>
            <a:r>
              <a:rPr lang="en-GB" sz="3600" dirty="0" smtClean="0">
                <a:solidFill>
                  <a:schemeClr val="tx1"/>
                </a:solidFill>
              </a:rPr>
              <a:t> in a driven system. </a:t>
            </a:r>
            <a:endParaRPr lang="en-US" sz="3600" dirty="0" smtClean="0">
              <a:solidFill>
                <a:schemeClr val="tx1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en-GB" sz="3600" dirty="0" smtClean="0">
                <a:solidFill>
                  <a:schemeClr val="tx1"/>
                </a:solidFill>
              </a:rPr>
              <a:t>Identify which variables affect the duration of the transient</a:t>
            </a:r>
            <a:r>
              <a:rPr lang="en-US" sz="3600" dirty="0" smtClean="0">
                <a:solidFill>
                  <a:schemeClr val="tx1"/>
                </a:solidFill>
              </a:rPr>
              <a:t> behavior</a:t>
            </a:r>
            <a:r>
              <a:rPr lang="en-GB" sz="3600" dirty="0" smtClean="0">
                <a:solidFill>
                  <a:schemeClr val="tx1"/>
                </a:solidFill>
              </a:rPr>
              <a:t>.</a:t>
            </a:r>
            <a:endParaRPr lang="en-US" sz="3600" dirty="0" smtClean="0">
              <a:solidFill>
                <a:schemeClr val="tx1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en-GB" sz="3600" dirty="0" smtClean="0">
                <a:solidFill>
                  <a:schemeClr val="tx1"/>
                </a:solidFill>
              </a:rPr>
              <a:t>Recognize the phase relationship between the driving frequency and the natural frequency, especially how the phase is different above and below resonance.</a:t>
            </a:r>
            <a:endParaRPr lang="en-US" sz="3600" dirty="0" smtClean="0">
              <a:solidFill>
                <a:schemeClr val="tx1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en-GB" sz="3600" dirty="0" smtClean="0">
                <a:solidFill>
                  <a:schemeClr val="tx1"/>
                </a:solidFill>
              </a:rPr>
              <a:t>Give examples the application of real-world systems to which the understanding of resonance should be applied and explain why. 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139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9721"/>
            <a:ext cx="6553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</a:t>
            </a:r>
            <a:r>
              <a:rPr lang="en-US" b="1" dirty="0" smtClean="0"/>
              <a:t>Which system will have the lower </a:t>
            </a:r>
            <a:r>
              <a:rPr lang="en-US" b="1" dirty="0" smtClean="0"/>
              <a:t>resonant </a:t>
            </a:r>
            <a:r>
              <a:rPr lang="en-US" b="1" dirty="0" smtClean="0"/>
              <a:t>frequency?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41734431"/>
              </p:ext>
            </p:extLst>
          </p:nvPr>
        </p:nvGraphicFramePr>
        <p:xfrm>
          <a:off x="3048000" y="2667000"/>
          <a:ext cx="5410198" cy="15544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733799"/>
                <a:gridCol w="838200"/>
                <a:gridCol w="8381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 (kg)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2.5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73138" algn="l"/>
                        </a:tabLst>
                        <a:defRPr/>
                      </a:pPr>
                      <a:r>
                        <a:rPr lang="en-US" sz="2800" dirty="0" smtClean="0"/>
                        <a:t>5.0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Spring constant (N/m)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100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100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Driver Amplitude (cm)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2.0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4.0</a:t>
                      </a:r>
                      <a:endParaRPr lang="en-US" sz="28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4752" y="88500"/>
            <a:ext cx="1676400" cy="255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556260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A) </a:t>
            </a:r>
            <a:r>
              <a:rPr lang="en-US" sz="4400" b="1" dirty="0" smtClean="0">
                <a:solidFill>
                  <a:srgbClr val="7030A0"/>
                </a:solidFill>
              </a:rPr>
              <a:t>1   </a:t>
            </a:r>
            <a:r>
              <a:rPr lang="en-US" sz="4400" b="1" dirty="0" smtClean="0">
                <a:solidFill>
                  <a:srgbClr val="7030A0"/>
                </a:solidFill>
              </a:rPr>
              <a:t>B) </a:t>
            </a:r>
            <a:r>
              <a:rPr lang="en-US" sz="4400" b="1" dirty="0" smtClean="0">
                <a:solidFill>
                  <a:srgbClr val="7030A0"/>
                </a:solidFill>
              </a:rPr>
              <a:t>2  </a:t>
            </a:r>
            <a:r>
              <a:rPr lang="en-US" sz="4400" b="1" dirty="0" smtClean="0">
                <a:solidFill>
                  <a:srgbClr val="7030A0"/>
                </a:solidFill>
              </a:rPr>
              <a:t>C) </a:t>
            </a:r>
            <a:r>
              <a:rPr lang="en-US" sz="4400" b="1" dirty="0" smtClean="0">
                <a:solidFill>
                  <a:srgbClr val="7030A0"/>
                </a:solidFill>
              </a:rPr>
              <a:t>S</a:t>
            </a:r>
            <a:r>
              <a:rPr lang="en-US" sz="4400" b="1" dirty="0" smtClean="0">
                <a:solidFill>
                  <a:srgbClr val="7030A0"/>
                </a:solidFill>
              </a:rPr>
              <a:t>ame frequency 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87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9721"/>
            <a:ext cx="6553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b="1" dirty="0" smtClean="0"/>
              <a:t>Which system will have the </a:t>
            </a:r>
            <a:r>
              <a:rPr lang="en-US" b="1" dirty="0" smtClean="0"/>
              <a:t>higher</a:t>
            </a:r>
            <a:r>
              <a:rPr lang="en-US" b="1" dirty="0" smtClean="0"/>
              <a:t> resonant </a:t>
            </a:r>
            <a:r>
              <a:rPr lang="en-US" b="1" dirty="0" smtClean="0"/>
              <a:t>frequency?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38247053"/>
              </p:ext>
            </p:extLst>
          </p:nvPr>
        </p:nvGraphicFramePr>
        <p:xfrm>
          <a:off x="3200400" y="2639543"/>
          <a:ext cx="5461825" cy="15544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810000"/>
                <a:gridCol w="838200"/>
                <a:gridCol w="8136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 (kg)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5.0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73138" algn="l"/>
                        </a:tabLst>
                        <a:defRPr/>
                      </a:pPr>
                      <a:r>
                        <a:rPr lang="en-US" sz="2800" dirty="0" smtClean="0"/>
                        <a:t>5.0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Spring constant (N/m)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200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100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Driver Amplitude (cm)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2.0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4.0</a:t>
                      </a:r>
                      <a:endParaRPr lang="en-US" sz="2800" b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556260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A) </a:t>
            </a:r>
            <a:r>
              <a:rPr lang="en-US" sz="4400" b="1" dirty="0" smtClean="0">
                <a:solidFill>
                  <a:srgbClr val="7030A0"/>
                </a:solidFill>
              </a:rPr>
              <a:t>1   </a:t>
            </a:r>
            <a:r>
              <a:rPr lang="en-US" sz="4400" b="1" dirty="0" smtClean="0">
                <a:solidFill>
                  <a:srgbClr val="7030A0"/>
                </a:solidFill>
              </a:rPr>
              <a:t>B) </a:t>
            </a:r>
            <a:r>
              <a:rPr lang="en-US" sz="4400" b="1" dirty="0" smtClean="0">
                <a:solidFill>
                  <a:srgbClr val="7030A0"/>
                </a:solidFill>
              </a:rPr>
              <a:t>2  </a:t>
            </a:r>
            <a:r>
              <a:rPr lang="en-US" sz="4400" b="1" dirty="0" smtClean="0">
                <a:solidFill>
                  <a:srgbClr val="7030A0"/>
                </a:solidFill>
              </a:rPr>
              <a:t>C) Same frequency.</a:t>
            </a:r>
            <a:endParaRPr lang="en-US" sz="4400" b="1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204" y="104612"/>
            <a:ext cx="1676400" cy="2521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7416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9721"/>
            <a:ext cx="6553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b="1" dirty="0" smtClean="0"/>
              <a:t>Which system will have the lower </a:t>
            </a:r>
            <a:r>
              <a:rPr lang="en-US" b="1" dirty="0" smtClean="0"/>
              <a:t>resonant </a:t>
            </a:r>
            <a:r>
              <a:rPr lang="en-US" b="1" dirty="0" smtClean="0"/>
              <a:t>frequency?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61996082"/>
              </p:ext>
            </p:extLst>
          </p:nvPr>
        </p:nvGraphicFramePr>
        <p:xfrm>
          <a:off x="3352800" y="2438400"/>
          <a:ext cx="5638800" cy="15849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962400"/>
                <a:gridCol w="762000"/>
                <a:gridCol w="9144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 (kg)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3.0 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3.0 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Spring constant (N/m)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400</a:t>
                      </a:r>
                      <a:endParaRPr lang="en-US" sz="2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400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Driver Amplitude </a:t>
                      </a:r>
                      <a:r>
                        <a:rPr lang="en-US" sz="2800" b="1" dirty="0" smtClean="0"/>
                        <a:t>(cm)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0.5</a:t>
                      </a:r>
                      <a:endParaRPr lang="en-US" sz="2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1.5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7240290" y="51662"/>
            <a:ext cx="1600200" cy="2421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1000" y="556260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A) </a:t>
            </a:r>
            <a:r>
              <a:rPr lang="en-US" sz="4400" b="1" dirty="0" smtClean="0">
                <a:solidFill>
                  <a:srgbClr val="7030A0"/>
                </a:solidFill>
              </a:rPr>
              <a:t>1   </a:t>
            </a:r>
            <a:r>
              <a:rPr lang="en-US" sz="4400" b="1" dirty="0" smtClean="0">
                <a:solidFill>
                  <a:srgbClr val="7030A0"/>
                </a:solidFill>
              </a:rPr>
              <a:t>B) </a:t>
            </a:r>
            <a:r>
              <a:rPr lang="en-US" sz="4400" b="1" dirty="0" smtClean="0">
                <a:solidFill>
                  <a:srgbClr val="7030A0"/>
                </a:solidFill>
              </a:rPr>
              <a:t>2  </a:t>
            </a:r>
            <a:r>
              <a:rPr lang="en-US" sz="4400" b="1" dirty="0" smtClean="0">
                <a:solidFill>
                  <a:srgbClr val="7030A0"/>
                </a:solidFill>
              </a:rPr>
              <a:t>C) Same frequency.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662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00" y="365743"/>
            <a:ext cx="7223500" cy="1386857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4. </a:t>
            </a:r>
            <a:r>
              <a:rPr lang="en-US" sz="3200" b="1" dirty="0" smtClean="0"/>
              <a:t>If the </a:t>
            </a:r>
            <a:r>
              <a:rPr lang="en-US" sz="3200" b="1" dirty="0" smtClean="0"/>
              <a:t>frequency f of </a:t>
            </a:r>
            <a:r>
              <a:rPr lang="en-US" sz="3200" b="1" dirty="0" smtClean="0"/>
              <a:t>the driver is not the same as the </a:t>
            </a:r>
            <a:r>
              <a:rPr lang="en-US" sz="3200" b="1" dirty="0" smtClean="0"/>
              <a:t>resonant frequency, which </a:t>
            </a:r>
            <a:r>
              <a:rPr lang="en-US" sz="3200" b="1" dirty="0" smtClean="0"/>
              <a:t>statement is most </a:t>
            </a:r>
            <a:r>
              <a:rPr lang="en-US" sz="3200" b="1" dirty="0" smtClean="0"/>
              <a:t>accurate?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5705" y="4038600"/>
            <a:ext cx="8686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b="1" dirty="0" smtClean="0">
                <a:solidFill>
                  <a:srgbClr val="7030A0"/>
                </a:solidFill>
              </a:rPr>
              <a:t>The steady-state amplitude is ..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b="1" dirty="0" smtClean="0">
                <a:solidFill>
                  <a:srgbClr val="7030A0"/>
                </a:solidFill>
              </a:rPr>
              <a:t> smallest </a:t>
            </a:r>
            <a:r>
              <a:rPr lang="en-US" sz="2800" b="1" dirty="0" smtClean="0">
                <a:solidFill>
                  <a:srgbClr val="7030A0"/>
                </a:solidFill>
              </a:rPr>
              <a:t>at the </a:t>
            </a:r>
            <a:r>
              <a:rPr lang="en-US" sz="2800" b="1" dirty="0" smtClean="0">
                <a:solidFill>
                  <a:srgbClr val="7030A0"/>
                </a:solidFill>
              </a:rPr>
              <a:t>highest driver f. 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b="1" dirty="0" smtClean="0">
                <a:solidFill>
                  <a:srgbClr val="7030A0"/>
                </a:solidFill>
              </a:rPr>
              <a:t> largest at the highest driver f.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b="1" dirty="0" smtClean="0">
                <a:solidFill>
                  <a:srgbClr val="7030A0"/>
                </a:solidFill>
              </a:rPr>
              <a:t> is largest </a:t>
            </a:r>
            <a:r>
              <a:rPr lang="en-US" sz="2800" b="1" dirty="0" smtClean="0">
                <a:solidFill>
                  <a:srgbClr val="7030A0"/>
                </a:solidFill>
              </a:rPr>
              <a:t>at </a:t>
            </a:r>
            <a:r>
              <a:rPr lang="en-US" sz="2800" b="1" dirty="0" smtClean="0">
                <a:solidFill>
                  <a:srgbClr val="7030A0"/>
                </a:solidFill>
              </a:rPr>
              <a:t>driver f nearest the resonant frequency.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b="1" dirty="0" smtClean="0">
                <a:solidFill>
                  <a:srgbClr val="7030A0"/>
                </a:solidFill>
              </a:rPr>
              <a:t> is </a:t>
            </a:r>
            <a:r>
              <a:rPr lang="en-US" sz="2800" b="1" dirty="0" smtClean="0">
                <a:solidFill>
                  <a:srgbClr val="7030A0"/>
                </a:solidFill>
              </a:rPr>
              <a:t>independent of  </a:t>
            </a:r>
            <a:r>
              <a:rPr lang="en-US" sz="2800" b="1" dirty="0" smtClean="0">
                <a:solidFill>
                  <a:srgbClr val="7030A0"/>
                </a:solidFill>
              </a:rPr>
              <a:t>driver f.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190" r="5992"/>
          <a:stretch/>
        </p:blipFill>
        <p:spPr bwMode="auto">
          <a:xfrm>
            <a:off x="6775128" y="776855"/>
            <a:ext cx="2187377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018" t="15251" r="7200" b="8170"/>
          <a:stretch/>
        </p:blipFill>
        <p:spPr bwMode="auto">
          <a:xfrm>
            <a:off x="597110" y="1905000"/>
            <a:ext cx="1837726" cy="2081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529" t="8719" r="11529" b="9659"/>
          <a:stretch/>
        </p:blipFill>
        <p:spPr bwMode="auto">
          <a:xfrm>
            <a:off x="2720499" y="1893917"/>
            <a:ext cx="1756497" cy="209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199" t="5682"/>
          <a:stretch/>
        </p:blipFill>
        <p:spPr bwMode="auto">
          <a:xfrm>
            <a:off x="4659118" y="1905000"/>
            <a:ext cx="1817646" cy="2081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3808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620000" cy="16764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en-US" sz="2800" b="1" dirty="0" smtClean="0"/>
              <a:t>Transient behavior will last longer when</a:t>
            </a:r>
            <a:br>
              <a:rPr lang="en-US" sz="2800" b="1" dirty="0" smtClean="0"/>
            </a:b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752600"/>
            <a:ext cx="800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UcParenR"/>
            </a:pPr>
            <a:r>
              <a:rPr lang="en-US" sz="2800" b="1" dirty="0" smtClean="0">
                <a:solidFill>
                  <a:srgbClr val="7030A0"/>
                </a:solidFill>
              </a:rPr>
              <a:t>the damping constant is decreased.</a:t>
            </a:r>
          </a:p>
          <a:p>
            <a:pPr marL="514350" indent="-514350">
              <a:buAutoNum type="alphaUcParenR"/>
            </a:pPr>
            <a:r>
              <a:rPr lang="en-US" sz="2800" b="1" dirty="0" smtClean="0">
                <a:solidFill>
                  <a:srgbClr val="7030A0"/>
                </a:solidFill>
              </a:rPr>
              <a:t>the driving amplitude is increased.</a:t>
            </a:r>
          </a:p>
          <a:p>
            <a:pPr marL="514350" indent="-514350">
              <a:buAutoNum type="alphaUcParenR"/>
            </a:pPr>
            <a:r>
              <a:rPr lang="en-US" sz="2800" b="1" dirty="0" smtClean="0">
                <a:solidFill>
                  <a:srgbClr val="7030A0"/>
                </a:solidFill>
              </a:rPr>
              <a:t>Both of these.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marL="514350" indent="-514350">
              <a:buAutoNum type="alphaUcParenR"/>
            </a:pPr>
            <a:r>
              <a:rPr lang="en-US" sz="2800" b="1" dirty="0" smtClean="0">
                <a:solidFill>
                  <a:srgbClr val="7030A0"/>
                </a:solidFill>
              </a:rPr>
              <a:t>None of these. The transient behavior is independent of the damping and the amplitude.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marL="514350" indent="-514350"/>
            <a:endParaRPr lang="en-US" sz="28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936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6</a:t>
            </a:r>
            <a:r>
              <a:rPr lang="en-US" dirty="0" smtClean="0"/>
              <a:t>. </a:t>
            </a:r>
            <a:r>
              <a:rPr lang="en-US" sz="2800" b="1" dirty="0" smtClean="0"/>
              <a:t>Two resonators are driven at the same driving frequency and amplitude.  </a:t>
            </a:r>
            <a:r>
              <a:rPr lang="en-US" sz="2800" b="1" dirty="0" smtClean="0"/>
              <a:t>One resonator has a resonant frequency 2 Hz below the driving frequency.  The other has a resonant frequency 2 Hz above the driving frequency.  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124200"/>
            <a:ext cx="815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b="1" dirty="0" smtClean="0">
                <a:solidFill>
                  <a:srgbClr val="7030A0"/>
                </a:solidFill>
              </a:rPr>
              <a:t>Which resonator has the smallest steady-state amplitude?</a:t>
            </a:r>
          </a:p>
          <a:p>
            <a:pPr marL="514350" indent="-514350">
              <a:buAutoNum type="alphaUcParenR"/>
            </a:pPr>
            <a:r>
              <a:rPr lang="en-US" sz="2800" b="1" dirty="0" smtClean="0">
                <a:solidFill>
                  <a:srgbClr val="7030A0"/>
                </a:solidFill>
              </a:rPr>
              <a:t>The lower frequency resonator.</a:t>
            </a:r>
          </a:p>
          <a:p>
            <a:pPr marL="514350" indent="-514350">
              <a:buAutoNum type="alphaUcParenR"/>
            </a:pPr>
            <a:r>
              <a:rPr lang="en-US" sz="2800" b="1" dirty="0" smtClean="0">
                <a:solidFill>
                  <a:srgbClr val="7030A0"/>
                </a:solidFill>
              </a:rPr>
              <a:t>The higher frequency resonator.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marL="514350" indent="-514350">
              <a:buAutoNum type="alphaUcParenR"/>
            </a:pPr>
            <a:r>
              <a:rPr lang="en-US" sz="2800" b="1" dirty="0" smtClean="0">
                <a:solidFill>
                  <a:srgbClr val="7030A0"/>
                </a:solidFill>
              </a:rPr>
              <a:t>Both have the same steady-state amplitude.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marL="514350" indent="-514350"/>
            <a:endParaRPr lang="en-US" sz="28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936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504</Words>
  <Application>Microsoft Office PowerPoint</Application>
  <PresentationFormat>On-screen Show (4:3)</PresentationFormat>
  <Paragraphs>68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Resonance: upper division college Clicker questions  by Trish Loeblein and Mike Dubson </vt:lpstr>
      <vt:lpstr>1. Which system will have the lower resonant frequency?</vt:lpstr>
      <vt:lpstr>2. Which system will have the higher resonant frequency?</vt:lpstr>
      <vt:lpstr>3. Which system will have the lower resonant frequency?</vt:lpstr>
      <vt:lpstr>4. If the frequency f of the driver is not the same as the resonant frequency, which statement is most accurate?</vt:lpstr>
      <vt:lpstr>5. Transient behavior will last longer when </vt:lpstr>
      <vt:lpstr>6. Two resonators are driven at the same driving frequency and amplitude.  One resonator has a resonant frequency 2 Hz below the driving frequency.  The other has a resonant frequency 2 Hz above the driving frequency. 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Resonance Clicker questions  by Trish Loeblein and Mike Dubson</dc:title>
  <dc:creator>Trish Loeblein</dc:creator>
  <cp:lastModifiedBy>Dubson</cp:lastModifiedBy>
  <cp:revision>20</cp:revision>
  <dcterms:created xsi:type="dcterms:W3CDTF">2011-07-17T02:44:00Z</dcterms:created>
  <dcterms:modified xsi:type="dcterms:W3CDTF">2011-08-01T16:40:31Z</dcterms:modified>
</cp:coreProperties>
</file>