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65" autoAdjust="0"/>
  </p:normalViewPr>
  <p:slideViewPr>
    <p:cSldViewPr>
      <p:cViewPr varScale="1">
        <p:scale>
          <a:sx n="49" d="100"/>
          <a:sy n="49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CA674-D87C-4ED9-BDC6-F56B8C7778CF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AE52F-E9ED-486A-A1D6-0AC81D2C73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50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 because of the heavier mass. Some students may select</a:t>
            </a:r>
            <a:r>
              <a:rPr lang="en-US" baseline="0" dirty="0" smtClean="0"/>
              <a:t> C since the spring constants are equal. Use the </a:t>
            </a:r>
            <a:r>
              <a:rPr lang="en-US" baseline="0" dirty="0" err="1" smtClean="0"/>
              <a:t>sim</a:t>
            </a:r>
            <a:r>
              <a:rPr lang="en-US" baseline="0" dirty="0" smtClean="0"/>
              <a:t> to show the students.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66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 because of the lower spring constant. Some students may select</a:t>
            </a:r>
            <a:r>
              <a:rPr lang="en-US" baseline="0" dirty="0" smtClean="0"/>
              <a:t> C since the masses are equal. Use the </a:t>
            </a:r>
            <a:r>
              <a:rPr lang="en-US" baseline="0" dirty="0" err="1" smtClean="0"/>
              <a:t>sim</a:t>
            </a:r>
            <a:r>
              <a:rPr lang="en-US" baseline="0" dirty="0" smtClean="0"/>
              <a:t> to show the students. 1 has 1 </a:t>
            </a:r>
            <a:r>
              <a:rPr lang="en-US" baseline="0" dirty="0" err="1" smtClean="0"/>
              <a:t>hz</a:t>
            </a:r>
            <a:r>
              <a:rPr lang="en-US" baseline="0" dirty="0" smtClean="0"/>
              <a:t> and 2 has .7hz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66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 amplitude of the driver is an independent</a:t>
            </a:r>
            <a:r>
              <a:rPr lang="en-US" baseline="0" dirty="0" smtClean="0"/>
              <a:t> variable of frequency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66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 amplitude of the driver is directly related to oscillation distance (A and B include another way to relate frequency;</a:t>
            </a:r>
            <a:r>
              <a:rPr lang="en-US" baseline="0" dirty="0" smtClean="0"/>
              <a:t> the frequency is not dependent on driver amplitude)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66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AE52F-E9ED-486A-A1D6-0AC81D2C730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66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5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5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8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66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7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1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2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1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2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61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7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C59D3-1628-47B6-B118-757EBFC2AB78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8A580-E8D4-4E2A-ACBA-CDEC694D7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75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ado.edu/physics/phet/dev/resonance/0.00.17/resonance_en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Resonance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Clicker questions </a:t>
            </a:r>
            <a:br>
              <a:rPr lang="en-US" dirty="0" smtClean="0"/>
            </a:br>
            <a:r>
              <a:rPr lang="en-US" sz="3100" dirty="0" smtClean="0"/>
              <a:t>by Trish Loeblein and Mike </a:t>
            </a:r>
            <a:r>
              <a:rPr lang="en-US" sz="3100" dirty="0" err="1" smtClean="0"/>
              <a:t>Dubson</a:t>
            </a:r>
            <a:r>
              <a:rPr lang="en-US" sz="3100" dirty="0" smtClean="0"/>
              <a:t> 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286000"/>
            <a:ext cx="7696200" cy="403860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5900" b="1" dirty="0">
                <a:solidFill>
                  <a:schemeClr val="tx1"/>
                </a:solidFill>
              </a:rPr>
              <a:t>Learning Goals:</a:t>
            </a:r>
            <a:r>
              <a:rPr lang="en-US" sz="5900" dirty="0">
                <a:solidFill>
                  <a:schemeClr val="tx1"/>
                </a:solidFill>
              </a:rPr>
              <a:t>  Students will be able to: </a:t>
            </a:r>
          </a:p>
          <a:p>
            <a:pPr marL="511175" lvl="0" indent="-511175" algn="l">
              <a:buFont typeface="+mj-lt"/>
              <a:buAutoNum type="arabicPeriod"/>
            </a:pPr>
            <a:r>
              <a:rPr lang="en-GB" sz="5100" dirty="0">
                <a:solidFill>
                  <a:srgbClr val="7030A0"/>
                </a:solidFill>
              </a:rPr>
              <a:t>Describe what resonance means for a simple system of a mass on a spring.  </a:t>
            </a:r>
            <a:endParaRPr lang="en-US" sz="5100" dirty="0">
              <a:solidFill>
                <a:srgbClr val="7030A0"/>
              </a:solidFill>
            </a:endParaRPr>
          </a:p>
          <a:p>
            <a:pPr marL="511175" lvl="0" indent="-511175" algn="l">
              <a:buFont typeface="+mj-lt"/>
              <a:buAutoNum type="arabicPeriod"/>
            </a:pPr>
            <a:r>
              <a:rPr lang="en-GB" sz="5100" dirty="0">
                <a:solidFill>
                  <a:srgbClr val="7030A0"/>
                </a:solidFill>
              </a:rPr>
              <a:t>Identify, through experimentation, cause and effect relationships that affect natural resonance of these systems.</a:t>
            </a:r>
            <a:endParaRPr lang="en-US" sz="5100" dirty="0">
              <a:solidFill>
                <a:srgbClr val="7030A0"/>
              </a:solidFill>
            </a:endParaRPr>
          </a:p>
          <a:p>
            <a:pPr marL="511175" lvl="0" indent="-511175" algn="l">
              <a:buFont typeface="+mj-lt"/>
              <a:buAutoNum type="arabicPeriod"/>
            </a:pPr>
            <a:r>
              <a:rPr lang="en-GB" sz="5100" dirty="0">
                <a:solidFill>
                  <a:srgbClr val="7030A0"/>
                </a:solidFill>
              </a:rPr>
              <a:t>Give examples of real-world systems to which the understanding of resonance should be applied and explain why. </a:t>
            </a:r>
            <a:r>
              <a:rPr lang="en-GB" sz="5100" dirty="0" smtClean="0">
                <a:solidFill>
                  <a:srgbClr val="7030A0"/>
                </a:solidFill>
              </a:rPr>
              <a:t>(</a:t>
            </a:r>
            <a:r>
              <a:rPr lang="en-GB" sz="5100" smtClean="0">
                <a:solidFill>
                  <a:srgbClr val="7030A0"/>
                </a:solidFill>
              </a:rPr>
              <a:t>not addressed in CQs)</a:t>
            </a:r>
            <a:endParaRPr lang="en-US" sz="5100" dirty="0">
              <a:solidFill>
                <a:srgbClr val="7030A0"/>
              </a:solidFill>
            </a:endParaRPr>
          </a:p>
          <a:p>
            <a:pPr lvl="0" algn="l"/>
            <a:r>
              <a:rPr lang="en-GB" sz="5900" dirty="0" smtClean="0">
                <a:solidFill>
                  <a:schemeClr val="tx1"/>
                </a:solidFill>
              </a:rPr>
              <a:t> </a:t>
            </a:r>
            <a:endParaRPr lang="en-US" sz="59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39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9721"/>
            <a:ext cx="6553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1. </a:t>
            </a:r>
            <a:r>
              <a:rPr lang="en-US" b="1" dirty="0" smtClean="0"/>
              <a:t>Which system will have the lower resonant frequency?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1734431"/>
              </p:ext>
            </p:extLst>
          </p:nvPr>
        </p:nvGraphicFramePr>
        <p:xfrm>
          <a:off x="5464285" y="2639543"/>
          <a:ext cx="3197940" cy="23164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464877"/>
                <a:gridCol w="907788"/>
                <a:gridCol w="8252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Mass (kg)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2.5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73138" algn="l"/>
                        </a:tabLst>
                        <a:defRPr/>
                      </a:pPr>
                      <a:r>
                        <a:rPr lang="en-US" sz="2800" dirty="0" smtClean="0"/>
                        <a:t>5.0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Spring constant (N/m)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100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100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752" y="88500"/>
            <a:ext cx="1676400" cy="255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5562600"/>
            <a:ext cx="891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7030A0"/>
                </a:solidFill>
              </a:rPr>
              <a:t>A) 1   B) 2  C) Same frequency </a:t>
            </a:r>
          </a:p>
        </p:txBody>
      </p:sp>
    </p:spTree>
    <p:extLst>
      <p:ext uri="{BB962C8B-B14F-4D97-AF65-F5344CB8AC3E}">
        <p14:creationId xmlns:p14="http://schemas.microsoft.com/office/powerpoint/2010/main" val="17587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9721"/>
            <a:ext cx="6553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b="1" dirty="0" smtClean="0"/>
              <a:t>Which system will have the lower </a:t>
            </a:r>
            <a:r>
              <a:rPr lang="en-US" b="1" dirty="0" err="1" smtClean="0"/>
              <a:t>resonany</a:t>
            </a:r>
            <a:r>
              <a:rPr lang="en-US" b="1" dirty="0" smtClean="0"/>
              <a:t> frequency?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247053"/>
              </p:ext>
            </p:extLst>
          </p:nvPr>
        </p:nvGraphicFramePr>
        <p:xfrm>
          <a:off x="5464285" y="2639543"/>
          <a:ext cx="3197940" cy="23164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464877"/>
                <a:gridCol w="907788"/>
                <a:gridCol w="8252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Mass (kg)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5.0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973138" algn="l"/>
                        </a:tabLst>
                        <a:defRPr/>
                      </a:pPr>
                      <a:r>
                        <a:rPr lang="en-US" sz="2800" dirty="0" smtClean="0"/>
                        <a:t>5.0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Spring constant (N/m)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200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100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5562600"/>
            <a:ext cx="891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7030A0"/>
                </a:solidFill>
              </a:rPr>
              <a:t>A) 1   B) 2  C) Same frequency.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204" y="104612"/>
            <a:ext cx="1676400" cy="2521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416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9721"/>
            <a:ext cx="6553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b="1" dirty="0" smtClean="0"/>
              <a:t>Which system will have the lower resonance frequency?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115424"/>
              </p:ext>
            </p:extLst>
          </p:nvPr>
        </p:nvGraphicFramePr>
        <p:xfrm>
          <a:off x="5485108" y="2438400"/>
          <a:ext cx="3506492" cy="32613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753246"/>
                <a:gridCol w="838846"/>
                <a:gridCol w="91440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Mass (kg)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3.0 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3.0 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255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Spring constant (N/m)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400</a:t>
                      </a:r>
                      <a:endParaRPr lang="en-US" sz="2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400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Driver Amplitude (cm)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0.5</a:t>
                      </a:r>
                      <a:endParaRPr lang="en-US" sz="2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1.5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40290" y="51662"/>
            <a:ext cx="1600200" cy="2421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81000" y="5947320"/>
            <a:ext cx="891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7030A0"/>
                </a:solidFill>
              </a:rPr>
              <a:t>A) 1   B) 2  C) Same frequency.</a:t>
            </a:r>
          </a:p>
        </p:txBody>
      </p:sp>
    </p:spTree>
    <p:extLst>
      <p:ext uri="{BB962C8B-B14F-4D97-AF65-F5344CB8AC3E}">
        <p14:creationId xmlns:p14="http://schemas.microsoft.com/office/powerpoint/2010/main" val="158662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97602"/>
            <a:ext cx="6934200" cy="155499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b="1" dirty="0" smtClean="0"/>
              <a:t>Which best describes </a:t>
            </a:r>
            <a:r>
              <a:rPr lang="en-US" b="1" dirty="0"/>
              <a:t>h</a:t>
            </a:r>
            <a:r>
              <a:rPr lang="en-US" b="1" dirty="0" smtClean="0"/>
              <a:t>ow the motion of the masses vary?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4342609"/>
              </p:ext>
            </p:extLst>
          </p:nvPr>
        </p:nvGraphicFramePr>
        <p:xfrm>
          <a:off x="5622645" y="2667000"/>
          <a:ext cx="3506492" cy="32613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753246"/>
                <a:gridCol w="838846"/>
                <a:gridCol w="91440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Mass (kg)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3.0 </a:t>
                      </a:r>
                      <a:endParaRPr lang="en-US" sz="2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3.0 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255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Spring constant (N/m)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400</a:t>
                      </a:r>
                      <a:endParaRPr lang="en-US" sz="2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400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Driver Amplitude (cm)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0.5</a:t>
                      </a:r>
                      <a:endParaRPr lang="en-US" sz="2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1.5</a:t>
                      </a:r>
                      <a:endParaRPr 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0" y="1600200"/>
            <a:ext cx="5105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</a:rPr>
              <a:t>Less driver amplitude results in greater max height &amp; faster oscillation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800" b="1" dirty="0" smtClean="0">
                <a:solidFill>
                  <a:srgbClr val="7030A0"/>
                </a:solidFill>
              </a:rPr>
              <a:t> More </a:t>
            </a:r>
            <a:r>
              <a:rPr lang="en-US" sz="2800" b="1" dirty="0">
                <a:solidFill>
                  <a:srgbClr val="7030A0"/>
                </a:solidFill>
              </a:rPr>
              <a:t>driver amplitude results in greater max </a:t>
            </a:r>
            <a:r>
              <a:rPr lang="en-US" sz="2800" b="1" dirty="0" smtClean="0">
                <a:solidFill>
                  <a:srgbClr val="7030A0"/>
                </a:solidFill>
              </a:rPr>
              <a:t>height &amp; </a:t>
            </a:r>
            <a:r>
              <a:rPr lang="en-US" sz="2800" b="1" dirty="0">
                <a:solidFill>
                  <a:srgbClr val="7030A0"/>
                </a:solidFill>
              </a:rPr>
              <a:t>faster </a:t>
            </a:r>
            <a:r>
              <a:rPr lang="en-US" sz="2800" b="1" dirty="0" smtClean="0">
                <a:solidFill>
                  <a:srgbClr val="7030A0"/>
                </a:solidFill>
              </a:rPr>
              <a:t>oscillation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800" b="1" dirty="0">
                <a:solidFill>
                  <a:srgbClr val="7030A0"/>
                </a:solidFill>
              </a:rPr>
              <a:t>Less driver amplitude results in greater max height </a:t>
            </a:r>
            <a:endParaRPr lang="en-US" sz="2800" b="1" dirty="0" smtClean="0">
              <a:solidFill>
                <a:srgbClr val="7030A0"/>
              </a:solidFill>
            </a:endParaRPr>
          </a:p>
          <a:p>
            <a:pPr marL="342900" indent="-342900">
              <a:buFont typeface="+mj-lt"/>
              <a:buAutoNum type="alphaUcPeriod"/>
            </a:pPr>
            <a:r>
              <a:rPr lang="en-US" sz="2800" b="1" dirty="0">
                <a:solidFill>
                  <a:srgbClr val="7030A0"/>
                </a:solidFill>
              </a:rPr>
              <a:t>More driver amplitude results in greater max height </a:t>
            </a:r>
            <a:endParaRPr lang="en-US" sz="2800" b="1" dirty="0" smtClean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/>
          <a:srcRect b="5966"/>
          <a:stretch/>
        </p:blipFill>
        <p:spPr bwMode="auto">
          <a:xfrm>
            <a:off x="7239000" y="30995"/>
            <a:ext cx="914400" cy="2619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/>
          <a:srcRect b="5966"/>
          <a:stretch/>
        </p:blipFill>
        <p:spPr bwMode="auto">
          <a:xfrm>
            <a:off x="8199894" y="30995"/>
            <a:ext cx="914400" cy="2619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3808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5702" y="3674135"/>
            <a:ext cx="93254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3200" b="1" dirty="0">
                <a:solidFill>
                  <a:srgbClr val="7030A0"/>
                </a:solidFill>
              </a:rPr>
              <a:t>The steady-state amplitude is ..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3200" b="1" dirty="0">
                <a:solidFill>
                  <a:srgbClr val="7030A0"/>
                </a:solidFill>
              </a:rPr>
              <a:t> smallest at the highest driver f. 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3200" b="1" dirty="0">
                <a:solidFill>
                  <a:srgbClr val="7030A0"/>
                </a:solidFill>
              </a:rPr>
              <a:t> largest at the highest driver f.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3200" b="1" dirty="0">
                <a:solidFill>
                  <a:srgbClr val="7030A0"/>
                </a:solidFill>
              </a:rPr>
              <a:t> is largest at driver f nearest the resonant frequency.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3200" b="1" dirty="0">
                <a:solidFill>
                  <a:srgbClr val="7030A0"/>
                </a:solidFill>
              </a:rPr>
              <a:t> is independent of  driver f.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0" r="5992"/>
          <a:stretch/>
        </p:blipFill>
        <p:spPr bwMode="auto">
          <a:xfrm>
            <a:off x="6775128" y="776855"/>
            <a:ext cx="2187377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18" t="15251" r="7200" b="8170"/>
          <a:stretch/>
        </p:blipFill>
        <p:spPr bwMode="auto">
          <a:xfrm>
            <a:off x="597110" y="1592181"/>
            <a:ext cx="1837726" cy="2081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29" t="8719" r="11529" b="9659"/>
          <a:stretch/>
        </p:blipFill>
        <p:spPr bwMode="auto">
          <a:xfrm>
            <a:off x="2720499" y="1581098"/>
            <a:ext cx="1756497" cy="209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9" t="5682"/>
          <a:stretch/>
        </p:blipFill>
        <p:spPr bwMode="auto">
          <a:xfrm>
            <a:off x="4659118" y="1592181"/>
            <a:ext cx="1817646" cy="2081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533400"/>
            <a:ext cx="7801495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4. </a:t>
            </a:r>
            <a:r>
              <a:rPr lang="en-US" sz="3200" b="1" dirty="0"/>
              <a:t>If the frequency f of the driver is not the same as the resonant frequency, which statement is most accurate?</a:t>
            </a:r>
            <a:br>
              <a:rPr lang="en-US" sz="3200" b="1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3808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425</Words>
  <Application>Microsoft Office PowerPoint</Application>
  <PresentationFormat>On-screen Show (4:3)</PresentationFormat>
  <Paragraphs>63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Resonance Clicker questions  by Trish Loeblein and Mike Dubson </vt:lpstr>
      <vt:lpstr>1. Which system will have the lower resonant frequency?</vt:lpstr>
      <vt:lpstr>2. Which system will have the lower resonany frequency?</vt:lpstr>
      <vt:lpstr>3. Which system will have the lower resonance frequency?</vt:lpstr>
      <vt:lpstr>4. Which best describes how the motion of the masses vary?</vt:lpstr>
      <vt:lpstr>4. If the frequency f of the driver is not the same as the resonant frequency, which statement is most accurate?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Resonance Clicker questions  by Trish Loeblein and Mike Dubson</dc:title>
  <dc:creator>Trish Loeblein</dc:creator>
  <cp:lastModifiedBy>Trish Loeblein</cp:lastModifiedBy>
  <cp:revision>17</cp:revision>
  <dcterms:created xsi:type="dcterms:W3CDTF">2011-07-17T02:44:00Z</dcterms:created>
  <dcterms:modified xsi:type="dcterms:W3CDTF">2011-08-01T17:40:59Z</dcterms:modified>
</cp:coreProperties>
</file>