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56" r:id="rId12"/>
    <p:sldId id="257" r:id="rId13"/>
    <p:sldId id="258" r:id="rId14"/>
    <p:sldId id="260" r:id="rId15"/>
    <p:sldId id="259" r:id="rId16"/>
    <p:sldId id="261" r:id="rId17"/>
    <p:sldId id="262" r:id="rId18"/>
    <p:sldId id="267" r:id="rId19"/>
    <p:sldId id="268" r:id="rId20"/>
    <p:sldId id="269" r:id="rId21"/>
    <p:sldId id="283" r:id="rId22"/>
    <p:sldId id="264" r:id="rId23"/>
    <p:sldId id="265" r:id="rId24"/>
    <p:sldId id="271" r:id="rId25"/>
    <p:sldId id="27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744" autoAdjust="0"/>
  </p:normalViewPr>
  <p:slideViewPr>
    <p:cSldViewPr>
      <p:cViewPr varScale="1">
        <p:scale>
          <a:sx n="55" d="100"/>
          <a:sy n="55" d="100"/>
        </p:scale>
        <p:origin x="308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D76B9-A0AC-417B-9D60-C78E486E2DEC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46139-37E9-4A61-B828-19356566D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20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https://phet.colorado.edu/en/contributions/view/3102</a:t>
            </a:r>
          </a:p>
          <a:p>
            <a:r>
              <a:rPr lang="en-US" dirty="0" smtClean="0"/>
              <a:t>Discuss that many types</a:t>
            </a:r>
            <a:r>
              <a:rPr lang="en-US" baseline="0" dirty="0" smtClean="0"/>
              <a:t> of sandwiches can be made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081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July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6129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en-US" baseline="0" dirty="0" smtClean="0"/>
              <a:t> students will need to write the balanced chemical reaction or the teacher could provide it before showing the question.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D students will need to write the balanced chemical reaction or the teacher could provide it before showing the question.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C</a:t>
            </a:r>
          </a:p>
          <a:p>
            <a:r>
              <a:rPr lang="en-US" baseline="0" dirty="0" smtClean="0"/>
              <a:t>2.5 moles Na requires 1.25 moles of chlorine (diatomic) and 1.8 moles of chlorine would require 3.5 mole Na. So Na is the limiting reactant. 1.8-1.25 = .55 mole Chlorine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A</a:t>
            </a:r>
          </a:p>
          <a:p>
            <a:r>
              <a:rPr lang="en-US" baseline="0" dirty="0" smtClean="0"/>
              <a:t>2.5 moles Na requires 1.25 moles of chlorine (diatomic) and 1.8 moles of chlorine would require 3.5 mole Na. So Na is the limiting reactant. The reaction is 2 Na + Cl</a:t>
            </a:r>
            <a:r>
              <a:rPr lang="en-US" sz="800" baseline="0" dirty="0" smtClean="0"/>
              <a:t>2 </a:t>
            </a:r>
            <a:r>
              <a:rPr lang="en-US" sz="1200" baseline="0" dirty="0" smtClean="0"/>
              <a:t>= 2NaCl , so the moles of </a:t>
            </a:r>
            <a:r>
              <a:rPr lang="en-US" sz="1200" baseline="0" dirty="0" err="1" smtClean="0"/>
              <a:t>NaCl</a:t>
            </a:r>
            <a:r>
              <a:rPr lang="en-US" sz="1200" baseline="0" dirty="0" smtClean="0"/>
              <a:t> is equal to the moles of Na consumed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Choices are on next 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A. use the </a:t>
            </a:r>
            <a:r>
              <a:rPr lang="en-US" sz="1200" baseline="0" dirty="0" err="1" smtClean="0"/>
              <a:t>sim</a:t>
            </a:r>
            <a:r>
              <a:rPr lang="en-US" sz="1200" baseline="0" dirty="0" smtClean="0"/>
              <a:t> to easily show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Choices are on next 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B. This came from the game, so you would have to draw the reaction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Choices are on next 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492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C. This came from the game, so you would have to draw the reaction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877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r>
              <a:rPr lang="en-US" baseline="0" dirty="0" smtClean="0"/>
              <a:t> on next slide. Give students some time before the answer selections are provided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112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112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11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29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or C are actually</a:t>
            </a:r>
            <a:r>
              <a:rPr lang="en-US" baseline="0" dirty="0" smtClean="0"/>
              <a:t> accurate</a:t>
            </a:r>
            <a:r>
              <a:rPr lang="en-US" dirty="0" smtClean="0"/>
              <a:t>, but depending on whether</a:t>
            </a:r>
            <a:r>
              <a:rPr lang="en-US" baseline="0" dirty="0" smtClean="0"/>
              <a:t> the concept of mole has been introduced, you may get just 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824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is the best answer.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83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is the best answer.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6042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is the best answer.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19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33-2*12=9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03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 33/2=16.5</a:t>
            </a:r>
            <a:r>
              <a:rPr lang="en-US" baseline="0" smtClean="0"/>
              <a:t>  15/2=7.5 so the max is 7.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9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89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7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92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6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8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5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0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98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4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3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rado.edu/physics/phe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ado.edu/physics/phe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contributions/view/310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olorado.edu/physics/phet" TargetMode="Externa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contributions/view/3276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contributions/view/3276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hyperlink" Target="https://phet.colorado.edu/en/contributions/view/3276" TargetMode="External"/><Relationship Id="rId7" Type="http://schemas.openxmlformats.org/officeDocument/2006/relationships/image" Target="../media/image4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hyperlink" Target="https://phet.colorado.edu/en/contributions/view/3276" TargetMode="External"/><Relationship Id="rId7" Type="http://schemas.openxmlformats.org/officeDocument/2006/relationships/image" Target="../media/image4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r>
              <a:rPr lang="en-US" dirty="0" smtClean="0"/>
              <a:t>Reactants, Products and Leftovers Clicker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by Trish Loeblein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 </a:t>
            </a:r>
            <a:r>
              <a:rPr lang="en-US" u="sng" dirty="0">
                <a:hlinkClick r:id="rId2"/>
              </a:rPr>
              <a:t>http://phet.colorado.edu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(assuming complete reactions)</a:t>
            </a:r>
          </a:p>
        </p:txBody>
      </p:sp>
    </p:spTree>
    <p:extLst>
      <p:ext uri="{BB962C8B-B14F-4D97-AF65-F5344CB8AC3E}">
        <p14:creationId xmlns:p14="http://schemas.microsoft.com/office/powerpoint/2010/main" val="265170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8. The Chemistry Café cook has a loaf which had 33 slices and a package of cheese that has 15 slices. He is making sandwiches that have 2 pieces of both bread and cheese. How many sandwiches can he make?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6600" y="4419600"/>
            <a:ext cx="1828800" cy="22098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5700" b="1" dirty="0" smtClean="0">
                <a:solidFill>
                  <a:srgbClr val="00B050"/>
                </a:solidFill>
              </a:rPr>
              <a:t>16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700" b="1" dirty="0" smtClean="0">
                <a:solidFill>
                  <a:srgbClr val="00B050"/>
                </a:solidFill>
              </a:rPr>
              <a:t>15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700" b="1" dirty="0" smtClean="0">
                <a:solidFill>
                  <a:srgbClr val="00B050"/>
                </a:solidFill>
              </a:rPr>
              <a:t>7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304800" y="4038600"/>
            <a:ext cx="4476750" cy="2638425"/>
            <a:chOff x="4114800" y="3962400"/>
            <a:chExt cx="4476750" cy="2638425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14800" y="4038600"/>
              <a:ext cx="742950" cy="2562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00600" y="4038600"/>
              <a:ext cx="742950" cy="2562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410200" y="4038600"/>
              <a:ext cx="742950" cy="2562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086600" y="3962400"/>
              <a:ext cx="790575" cy="2505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96000" y="5715000"/>
              <a:ext cx="67627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848600" y="5105400"/>
              <a:ext cx="742950" cy="1400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2819400"/>
            <a:ext cx="173420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2400" y="838200"/>
            <a:ext cx="8839200" cy="1012825"/>
          </a:xfrm>
        </p:spPr>
        <p:txBody>
          <a:bodyPr>
            <a:noAutofit/>
          </a:bodyPr>
          <a:lstStyle/>
          <a:p>
            <a:r>
              <a:rPr lang="en-US" sz="3200" i="1" dirty="0" smtClean="0"/>
              <a:t>Reactants, Products, and Leftovers </a:t>
            </a:r>
            <a:br>
              <a:rPr lang="en-US" sz="3200" i="1" dirty="0" smtClean="0"/>
            </a:br>
            <a:r>
              <a:rPr lang="en-US" sz="3200" dirty="0" smtClean="0"/>
              <a:t>Activity 2:</a:t>
            </a:r>
            <a:r>
              <a:rPr lang="en-US" sz="3200" b="1" dirty="0" smtClean="0"/>
              <a:t> </a:t>
            </a:r>
            <a:r>
              <a:rPr lang="en-US" sz="3200" b="1" dirty="0"/>
              <a:t>Limiting Reactants in Chemical </a:t>
            </a:r>
            <a:r>
              <a:rPr lang="en-US" sz="3200" b="1" dirty="0" smtClean="0"/>
              <a:t>reactions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by Trish Loeblein </a:t>
            </a:r>
            <a:r>
              <a:rPr lang="en-US" sz="2800" dirty="0" smtClean="0">
                <a:hlinkClick r:id="rId3"/>
              </a:rPr>
              <a:t> </a:t>
            </a:r>
            <a:r>
              <a:rPr lang="en-US" sz="2800" u="sng" dirty="0" smtClean="0">
                <a:hlinkClick r:id="rId3"/>
              </a:rPr>
              <a:t>http://phet.colorado.edu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(assuming complete reactions)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8229600" cy="4038600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5800" b="1" dirty="0">
                <a:solidFill>
                  <a:schemeClr val="tx1"/>
                </a:solidFill>
              </a:rPr>
              <a:t>Learning Goals: </a:t>
            </a:r>
            <a:r>
              <a:rPr lang="en-US" sz="5800" dirty="0" smtClean="0">
                <a:solidFill>
                  <a:schemeClr val="tx1"/>
                </a:solidFill>
              </a:rPr>
              <a:t> Students </a:t>
            </a:r>
            <a:r>
              <a:rPr lang="en-US" sz="5800" dirty="0">
                <a:solidFill>
                  <a:schemeClr val="tx1"/>
                </a:solidFill>
              </a:rPr>
              <a:t>will be able to: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Predict the amounts of products and leftovers after reaction using the concept of limiting reactant</a:t>
            </a:r>
            <a:endParaRPr lang="en-US" sz="58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Predict the initial amounts of reactants given the amount of products and leftovers using the concept of limiting reactant</a:t>
            </a:r>
            <a:endParaRPr lang="en-US" sz="58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Translate from symbolic (chemical formula) to molecular (pictorial) representations of matter</a:t>
            </a:r>
            <a:endParaRPr lang="en-US" sz="58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Explain how subscripts and coefficients are used to solve limiting reactant problems</a:t>
            </a:r>
            <a:r>
              <a:rPr lang="ru-RU" sz="5800" dirty="0" smtClean="0">
                <a:solidFill>
                  <a:schemeClr val="tx1"/>
                </a:solidFill>
              </a:rPr>
              <a:t>.</a:t>
            </a:r>
            <a:endParaRPr lang="en-US" sz="5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61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534400" cy="15240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1</a:t>
            </a:r>
            <a:r>
              <a:rPr lang="en-US" sz="2800" b="1" dirty="0" smtClean="0"/>
              <a:t>. </a:t>
            </a:r>
            <a:r>
              <a:rPr lang="en-US" sz="3200" b="1" dirty="0" smtClean="0"/>
              <a:t>A </a:t>
            </a:r>
            <a:r>
              <a:rPr lang="en-US" sz="3200" b="1" dirty="0"/>
              <a:t>mixture of </a:t>
            </a:r>
            <a:r>
              <a:rPr lang="en-US" sz="3200" b="1" dirty="0" smtClean="0"/>
              <a:t>4 </a:t>
            </a:r>
            <a:r>
              <a:rPr lang="en-US" sz="3200" b="1" dirty="0"/>
              <a:t>moles of H</a:t>
            </a:r>
            <a:r>
              <a:rPr lang="en-US" sz="3200" b="1" baseline="-25000" dirty="0"/>
              <a:t>2</a:t>
            </a:r>
            <a:r>
              <a:rPr lang="en-US" sz="3200" b="1" dirty="0"/>
              <a:t> and </a:t>
            </a:r>
            <a:r>
              <a:rPr lang="en-US" sz="3200" b="1" dirty="0" smtClean="0"/>
              <a:t>3 </a:t>
            </a:r>
            <a:r>
              <a:rPr lang="en-US" sz="3200" b="1" dirty="0"/>
              <a:t>moles of O</a:t>
            </a:r>
            <a:r>
              <a:rPr lang="en-US" sz="3200" b="1" baseline="-25000" dirty="0"/>
              <a:t>2</a:t>
            </a:r>
            <a:r>
              <a:rPr lang="en-US" sz="3200" b="1" dirty="0"/>
              <a:t> </a:t>
            </a:r>
            <a:r>
              <a:rPr lang="en-US" sz="3200" b="1" dirty="0" smtClean="0"/>
              <a:t>reacts to make water. Identify: limiting reactant, excess reactant, and how much is unreacted.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077200" cy="48768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6700" b="1" dirty="0" smtClean="0">
                <a:solidFill>
                  <a:srgbClr val="0070C0"/>
                </a:solidFill>
              </a:rPr>
              <a:t>      Limiting </a:t>
            </a:r>
            <a:r>
              <a:rPr lang="en-US" sz="6700" b="1" dirty="0" smtClean="0"/>
              <a:t>   </a:t>
            </a:r>
            <a:r>
              <a:rPr lang="en-US" sz="6700" b="1" dirty="0" smtClean="0">
                <a:solidFill>
                  <a:srgbClr val="00B050"/>
                </a:solidFill>
              </a:rPr>
              <a:t>Excess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700" b="1" dirty="0"/>
              <a:t> </a:t>
            </a:r>
            <a:r>
              <a:rPr lang="en-US" sz="6700" b="1" dirty="0" smtClean="0"/>
              <a:t>     </a:t>
            </a:r>
            <a:r>
              <a:rPr lang="en-US" sz="6700" b="1" dirty="0" smtClean="0">
                <a:solidFill>
                  <a:srgbClr val="0070C0"/>
                </a:solidFill>
              </a:rPr>
              <a:t>reactant</a:t>
            </a:r>
            <a:r>
              <a:rPr lang="en-US" sz="6700" b="1" dirty="0" smtClean="0"/>
              <a:t> </a:t>
            </a:r>
            <a:r>
              <a:rPr lang="en-US" sz="6700" b="1" dirty="0"/>
              <a:t> </a:t>
            </a:r>
            <a:r>
              <a:rPr lang="en-US" sz="6700" b="1" dirty="0" smtClean="0"/>
              <a:t>  </a:t>
            </a:r>
            <a:r>
              <a:rPr lang="en-US" sz="6700" b="1" dirty="0" err="1" smtClean="0">
                <a:solidFill>
                  <a:srgbClr val="00B050"/>
                </a:solidFill>
              </a:rPr>
              <a:t>reactant</a:t>
            </a:r>
            <a:r>
              <a:rPr lang="en-US" sz="6700" b="1" dirty="0" smtClean="0">
                <a:solidFill>
                  <a:srgbClr val="00B050"/>
                </a:solidFill>
              </a:rPr>
              <a:t> </a:t>
            </a:r>
            <a:r>
              <a:rPr lang="en-US" sz="6700" dirty="0" smtClean="0"/>
              <a:t>	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   H</a:t>
            </a:r>
            <a:r>
              <a:rPr lang="en-US" sz="6700" b="1" baseline="-25000" dirty="0" smtClean="0">
                <a:solidFill>
                  <a:srgbClr val="7030A0"/>
                </a:solidFill>
              </a:rPr>
              <a:t>2</a:t>
            </a:r>
            <a:r>
              <a:rPr lang="en-US" sz="6700" b="1" dirty="0" smtClean="0">
                <a:solidFill>
                  <a:srgbClr val="7030A0"/>
                </a:solidFill>
              </a:rPr>
              <a:t>            1 mole H</a:t>
            </a:r>
            <a:r>
              <a:rPr lang="en-US" sz="6700" b="1" baseline="-25000" dirty="0" smtClean="0">
                <a:solidFill>
                  <a:srgbClr val="7030A0"/>
                </a:solidFill>
              </a:rPr>
              <a:t>2</a:t>
            </a:r>
            <a:endParaRPr lang="en-US" sz="6700" b="1" dirty="0" smtClean="0">
              <a:solidFill>
                <a:srgbClr val="7030A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00000"/>
                </a:solidFill>
              </a:rPr>
              <a:t>   H</a:t>
            </a:r>
            <a:r>
              <a:rPr lang="en-US" sz="67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6700" b="1" dirty="0">
                <a:solidFill>
                  <a:srgbClr val="C00000"/>
                </a:solidFill>
              </a:rPr>
              <a:t>	</a:t>
            </a:r>
            <a:r>
              <a:rPr lang="en-US" sz="6700" b="1" dirty="0" smtClean="0">
                <a:solidFill>
                  <a:srgbClr val="C00000"/>
                </a:solidFill>
              </a:rPr>
              <a:t>     1 mole O</a:t>
            </a:r>
            <a:r>
              <a:rPr lang="en-US" sz="6700" b="1" baseline="-25000" dirty="0" smtClean="0">
                <a:solidFill>
                  <a:srgbClr val="C00000"/>
                </a:solidFill>
              </a:rPr>
              <a:t>2</a:t>
            </a:r>
            <a:endParaRPr lang="en-US" sz="6700" b="1" dirty="0" smtClean="0">
              <a:solidFill>
                <a:srgbClr val="C0000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O</a:t>
            </a:r>
            <a:r>
              <a:rPr lang="en-US" sz="6700" b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sz="67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  1 mole H</a:t>
            </a:r>
            <a:r>
              <a:rPr lang="en-US" sz="6700" b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67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  O</a:t>
            </a:r>
            <a:r>
              <a:rPr lang="en-US" sz="6700" b="1" baseline="-25000" dirty="0" smtClean="0">
                <a:solidFill>
                  <a:srgbClr val="CC0099"/>
                </a:solidFill>
              </a:rPr>
              <a:t>2</a:t>
            </a:r>
            <a:r>
              <a:rPr lang="en-US" sz="6700" b="1" dirty="0">
                <a:solidFill>
                  <a:srgbClr val="CC0099"/>
                </a:solidFill>
              </a:rPr>
              <a:t>	</a:t>
            </a:r>
            <a:r>
              <a:rPr lang="en-US" sz="6700" b="1" dirty="0" smtClean="0">
                <a:solidFill>
                  <a:srgbClr val="CC0099"/>
                </a:solidFill>
              </a:rPr>
              <a:t>     1 mole O</a:t>
            </a:r>
            <a:r>
              <a:rPr lang="en-US" sz="6700" b="1" baseline="-25000" dirty="0" smtClean="0">
                <a:solidFill>
                  <a:srgbClr val="CC0099"/>
                </a:solidFill>
              </a:rPr>
              <a:t>2</a:t>
            </a:r>
            <a:endParaRPr lang="en-US" sz="6700" b="1" dirty="0" smtClean="0">
              <a:solidFill>
                <a:srgbClr val="CC0099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No </a:t>
            </a:r>
            <a:r>
              <a:rPr lang="en-US" sz="6700" b="1" dirty="0">
                <a:solidFill>
                  <a:srgbClr val="FF0000"/>
                </a:solidFill>
              </a:rPr>
              <a:t>reaction occurs since the equation does not balance </a:t>
            </a:r>
            <a:r>
              <a:rPr lang="en-US" sz="6700" b="1" dirty="0" smtClean="0">
                <a:solidFill>
                  <a:srgbClr val="FF0000"/>
                </a:solidFill>
              </a:rPr>
              <a:t>with 4 mole </a:t>
            </a:r>
            <a:r>
              <a:rPr lang="en-US" sz="6700" b="1" dirty="0">
                <a:solidFill>
                  <a:srgbClr val="FF0000"/>
                </a:solidFill>
              </a:rPr>
              <a:t>H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r>
              <a:rPr lang="en-US" sz="6700" b="1" dirty="0">
                <a:solidFill>
                  <a:srgbClr val="FF0000"/>
                </a:solidFill>
              </a:rPr>
              <a:t> and </a:t>
            </a:r>
            <a:r>
              <a:rPr lang="en-US" sz="6700" b="1" dirty="0" smtClean="0">
                <a:solidFill>
                  <a:srgbClr val="FF0000"/>
                </a:solidFill>
              </a:rPr>
              <a:t>3 mole </a:t>
            </a:r>
            <a:r>
              <a:rPr lang="en-US" sz="6700" b="1" dirty="0">
                <a:solidFill>
                  <a:srgbClr val="FF0000"/>
                </a:solidFill>
              </a:rPr>
              <a:t>O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endParaRPr lang="en-US" sz="67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9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5240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2</a:t>
            </a:r>
            <a:r>
              <a:rPr lang="en-US" sz="3600" b="1" dirty="0" smtClean="0"/>
              <a:t>. A </a:t>
            </a:r>
            <a:r>
              <a:rPr lang="en-US" sz="3600" b="1" dirty="0"/>
              <a:t>mixture of 6</a:t>
            </a:r>
            <a:r>
              <a:rPr lang="en-US" sz="3600" b="1" dirty="0" smtClean="0"/>
              <a:t> </a:t>
            </a:r>
            <a:r>
              <a:rPr lang="en-US" sz="3600" b="1" dirty="0"/>
              <a:t>moles of H</a:t>
            </a:r>
            <a:r>
              <a:rPr lang="en-US" sz="3600" b="1" baseline="-25000" dirty="0"/>
              <a:t>2</a:t>
            </a:r>
            <a:r>
              <a:rPr lang="en-US" sz="3600" b="1" dirty="0"/>
              <a:t> and 2</a:t>
            </a:r>
            <a:r>
              <a:rPr lang="en-US" sz="3600" b="1" dirty="0" smtClean="0"/>
              <a:t> </a:t>
            </a:r>
            <a:r>
              <a:rPr lang="en-US" sz="3600" b="1" dirty="0"/>
              <a:t>moles of O</a:t>
            </a:r>
            <a:r>
              <a:rPr lang="en-US" sz="3600" b="1" baseline="-25000" dirty="0"/>
              <a:t>2</a:t>
            </a:r>
            <a:r>
              <a:rPr lang="en-US" sz="3600" b="1" dirty="0"/>
              <a:t> </a:t>
            </a:r>
            <a:r>
              <a:rPr lang="en-US" sz="3600" b="1" dirty="0" smtClean="0"/>
              <a:t>reacts to make water. How much water is made?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8077200" cy="4572000"/>
          </a:xfrm>
        </p:spPr>
        <p:txBody>
          <a:bodyPr>
            <a:normAutofit fontScale="55000" lnSpcReduction="20000"/>
          </a:bodyPr>
          <a:lstStyle/>
          <a:p>
            <a:pPr marL="633413" indent="-633413">
              <a:lnSpc>
                <a:spcPct val="120000"/>
              </a:lnSpc>
              <a:buFont typeface="+mj-lt"/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6 moles water 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>
                <a:solidFill>
                  <a:srgbClr val="C00000"/>
                </a:solidFill>
              </a:rPr>
              <a:t> 2</a:t>
            </a:r>
            <a:r>
              <a:rPr lang="en-US" sz="6700" b="1" dirty="0" smtClean="0">
                <a:solidFill>
                  <a:srgbClr val="C00000"/>
                </a:solidFill>
              </a:rPr>
              <a:t> moles water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3 moles water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4 moles water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No </a:t>
            </a:r>
            <a:r>
              <a:rPr lang="en-US" sz="6700" b="1" dirty="0">
                <a:solidFill>
                  <a:srgbClr val="FF0000"/>
                </a:solidFill>
              </a:rPr>
              <a:t>reaction occurs since the equation does not balance </a:t>
            </a:r>
            <a:r>
              <a:rPr lang="en-US" sz="6700" b="1" dirty="0" smtClean="0">
                <a:solidFill>
                  <a:srgbClr val="FF0000"/>
                </a:solidFill>
              </a:rPr>
              <a:t>with 6 mole </a:t>
            </a:r>
            <a:r>
              <a:rPr lang="en-US" sz="6700" b="1" dirty="0">
                <a:solidFill>
                  <a:srgbClr val="FF0000"/>
                </a:solidFill>
              </a:rPr>
              <a:t>H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r>
              <a:rPr lang="en-US" sz="6700" b="1" dirty="0">
                <a:solidFill>
                  <a:srgbClr val="FF0000"/>
                </a:solidFill>
              </a:rPr>
              <a:t> and 2</a:t>
            </a:r>
            <a:r>
              <a:rPr lang="en-US" sz="6700" b="1" dirty="0" smtClean="0">
                <a:solidFill>
                  <a:srgbClr val="FF0000"/>
                </a:solidFill>
              </a:rPr>
              <a:t> mole </a:t>
            </a:r>
            <a:r>
              <a:rPr lang="en-US" sz="6700" b="1" dirty="0">
                <a:solidFill>
                  <a:srgbClr val="FF0000"/>
                </a:solidFill>
              </a:rPr>
              <a:t>O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endParaRPr lang="en-US" sz="67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95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5240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3</a:t>
            </a:r>
            <a:r>
              <a:rPr lang="en-US" sz="2800" b="1" dirty="0" smtClean="0"/>
              <a:t>. </a:t>
            </a:r>
            <a:r>
              <a:rPr lang="en-US" sz="3200" b="1" dirty="0" smtClean="0"/>
              <a:t>A mixture of 2.5 moles of Na and 1.8 moles of Cl</a:t>
            </a:r>
            <a:r>
              <a:rPr lang="en-US" sz="3200" b="1" baseline="-25000" dirty="0" smtClean="0"/>
              <a:t>2</a:t>
            </a:r>
            <a:r>
              <a:rPr lang="en-US" sz="3200" b="1" dirty="0" smtClean="0"/>
              <a:t> reacts to make </a:t>
            </a:r>
            <a:r>
              <a:rPr lang="en-US" sz="3200" b="1" dirty="0" err="1" smtClean="0"/>
              <a:t>NaCl</a:t>
            </a:r>
            <a:r>
              <a:rPr lang="en-US" sz="3200" b="1" dirty="0" smtClean="0"/>
              <a:t>. Identify: limiting reactant, excess reactant, and how much is unreacted.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48768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6700" b="1" dirty="0" smtClean="0">
                <a:solidFill>
                  <a:srgbClr val="0070C0"/>
                </a:solidFill>
              </a:rPr>
              <a:t>      Limiting </a:t>
            </a:r>
            <a:r>
              <a:rPr lang="en-US" sz="6700" b="1" dirty="0" smtClean="0"/>
              <a:t>   </a:t>
            </a:r>
            <a:r>
              <a:rPr lang="en-US" sz="6700" b="1" dirty="0" smtClean="0">
                <a:solidFill>
                  <a:srgbClr val="00B050"/>
                </a:solidFill>
              </a:rPr>
              <a:t>Excess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700" b="1" dirty="0"/>
              <a:t> </a:t>
            </a:r>
            <a:r>
              <a:rPr lang="en-US" sz="6700" b="1" dirty="0" smtClean="0"/>
              <a:t>     </a:t>
            </a:r>
            <a:r>
              <a:rPr lang="en-US" sz="6700" b="1" dirty="0" smtClean="0">
                <a:solidFill>
                  <a:srgbClr val="0070C0"/>
                </a:solidFill>
              </a:rPr>
              <a:t>reactant</a:t>
            </a:r>
            <a:r>
              <a:rPr lang="en-US" sz="6700" b="1" dirty="0" smtClean="0"/>
              <a:t> </a:t>
            </a:r>
            <a:r>
              <a:rPr lang="en-US" sz="6700" b="1" dirty="0"/>
              <a:t> </a:t>
            </a:r>
            <a:r>
              <a:rPr lang="en-US" sz="6700" b="1" dirty="0" smtClean="0"/>
              <a:t>  </a:t>
            </a:r>
            <a:r>
              <a:rPr lang="en-US" sz="6700" b="1" dirty="0" err="1" smtClean="0">
                <a:solidFill>
                  <a:srgbClr val="00B050"/>
                </a:solidFill>
              </a:rPr>
              <a:t>reactant</a:t>
            </a:r>
            <a:r>
              <a:rPr lang="en-US" sz="6700" b="1" dirty="0" smtClean="0">
                <a:solidFill>
                  <a:srgbClr val="00B050"/>
                </a:solidFill>
              </a:rPr>
              <a:t> </a:t>
            </a:r>
            <a:r>
              <a:rPr lang="en-US" sz="6700" dirty="0" smtClean="0"/>
              <a:t>	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   Na            0.7 mole Na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00000"/>
                </a:solidFill>
              </a:rPr>
              <a:t>   Na</a:t>
            </a:r>
            <a:r>
              <a:rPr lang="en-US" sz="6700" b="1" dirty="0">
                <a:solidFill>
                  <a:srgbClr val="C00000"/>
                </a:solidFill>
              </a:rPr>
              <a:t>	</a:t>
            </a:r>
            <a:r>
              <a:rPr lang="en-US" sz="6700" b="1" dirty="0" smtClean="0">
                <a:solidFill>
                  <a:srgbClr val="C00000"/>
                </a:solidFill>
              </a:rPr>
              <a:t>       0.7 mole Cl</a:t>
            </a:r>
            <a:r>
              <a:rPr lang="en-US" sz="6700" b="1" baseline="-25000" dirty="0" smtClean="0">
                <a:solidFill>
                  <a:srgbClr val="C00000"/>
                </a:solidFill>
              </a:rPr>
              <a:t>2</a:t>
            </a:r>
            <a:endParaRPr lang="en-US" sz="6700" b="1" dirty="0" smtClean="0">
              <a:solidFill>
                <a:srgbClr val="C0000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Na</a:t>
            </a:r>
            <a:r>
              <a:rPr lang="en-US" sz="67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    0.55 mole Cl</a:t>
            </a:r>
            <a:r>
              <a:rPr lang="en-US" sz="6700" b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67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  Cl</a:t>
            </a:r>
            <a:r>
              <a:rPr lang="en-US" sz="6700" b="1" baseline="-25000" dirty="0" smtClean="0">
                <a:solidFill>
                  <a:srgbClr val="CC0099"/>
                </a:solidFill>
              </a:rPr>
              <a:t>2</a:t>
            </a:r>
            <a:r>
              <a:rPr lang="en-US" sz="6700" b="1" dirty="0">
                <a:solidFill>
                  <a:srgbClr val="CC0099"/>
                </a:solidFill>
              </a:rPr>
              <a:t>	</a:t>
            </a:r>
            <a:r>
              <a:rPr lang="en-US" sz="6700" b="1" dirty="0" smtClean="0">
                <a:solidFill>
                  <a:srgbClr val="CC0099"/>
                </a:solidFill>
              </a:rPr>
              <a:t>       0.7 mole Na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   Cl</a:t>
            </a:r>
            <a:r>
              <a:rPr lang="en-US" sz="6700" b="1" baseline="-25000" dirty="0" smtClean="0">
                <a:solidFill>
                  <a:srgbClr val="FF0000"/>
                </a:solidFill>
              </a:rPr>
              <a:t>2               </a:t>
            </a:r>
            <a:r>
              <a:rPr lang="en-US" sz="6700" b="1" dirty="0" smtClean="0">
                <a:solidFill>
                  <a:srgbClr val="FF0000"/>
                </a:solidFill>
              </a:rPr>
              <a:t> 1 mole 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43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524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4</a:t>
            </a:r>
            <a:r>
              <a:rPr lang="en-US" sz="3600" b="1" dirty="0" smtClean="0"/>
              <a:t>. A </a:t>
            </a:r>
            <a:r>
              <a:rPr lang="en-US" sz="3600" b="1" dirty="0"/>
              <a:t>mixture of </a:t>
            </a:r>
            <a:r>
              <a:rPr lang="en-US" sz="3600" b="1" dirty="0" smtClean="0"/>
              <a:t>2.5 </a:t>
            </a:r>
            <a:r>
              <a:rPr lang="en-US" sz="3600" b="1" dirty="0"/>
              <a:t>moles of </a:t>
            </a:r>
            <a:r>
              <a:rPr lang="en-US" sz="3600" b="1" dirty="0" smtClean="0"/>
              <a:t>Na </a:t>
            </a:r>
            <a:r>
              <a:rPr lang="en-US" sz="3600" b="1" dirty="0"/>
              <a:t>and </a:t>
            </a:r>
            <a:r>
              <a:rPr lang="en-US" sz="3600" b="1" dirty="0" smtClean="0"/>
              <a:t>1.8 </a:t>
            </a:r>
            <a:r>
              <a:rPr lang="en-US" sz="3600" b="1" dirty="0"/>
              <a:t>moles of </a:t>
            </a:r>
            <a:r>
              <a:rPr lang="en-US" sz="3600" b="1" dirty="0" smtClean="0"/>
              <a:t>Cl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reacts to make </a:t>
            </a:r>
            <a:r>
              <a:rPr lang="en-US" sz="3600" b="1" dirty="0" err="1" smtClean="0"/>
              <a:t>NaCl</a:t>
            </a:r>
            <a:r>
              <a:rPr lang="en-US" sz="3600" b="1" dirty="0" smtClean="0"/>
              <a:t>. How much sodium chloride is made?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8077200" cy="4572000"/>
          </a:xfrm>
        </p:spPr>
        <p:txBody>
          <a:bodyPr>
            <a:normAutofit fontScale="70000" lnSpcReduction="20000"/>
          </a:bodyPr>
          <a:lstStyle/>
          <a:p>
            <a:pPr marL="633413" indent="-633413">
              <a:lnSpc>
                <a:spcPct val="120000"/>
              </a:lnSpc>
              <a:buFont typeface="+mj-lt"/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2.5 moles </a:t>
            </a:r>
            <a:r>
              <a:rPr lang="en-US" sz="6700" b="1" dirty="0" err="1" smtClean="0">
                <a:solidFill>
                  <a:srgbClr val="7030A0"/>
                </a:solidFill>
              </a:rPr>
              <a:t>NaCl</a:t>
            </a:r>
            <a:r>
              <a:rPr lang="en-US" sz="6700" b="1" dirty="0" smtClean="0">
                <a:solidFill>
                  <a:srgbClr val="7030A0"/>
                </a:solidFill>
              </a:rPr>
              <a:t> 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>
                <a:solidFill>
                  <a:srgbClr val="C00000"/>
                </a:solidFill>
              </a:rPr>
              <a:t> </a:t>
            </a:r>
            <a:r>
              <a:rPr lang="en-US" sz="6700" b="1" dirty="0" smtClean="0">
                <a:solidFill>
                  <a:srgbClr val="C00000"/>
                </a:solidFill>
              </a:rPr>
              <a:t>1.8 moles </a:t>
            </a:r>
            <a:r>
              <a:rPr lang="en-US" sz="6700" b="1" dirty="0" err="1" smtClean="0">
                <a:solidFill>
                  <a:srgbClr val="C00000"/>
                </a:solidFill>
              </a:rPr>
              <a:t>NaCl</a:t>
            </a:r>
            <a:endParaRPr lang="en-US" sz="6700" b="1" dirty="0" smtClean="0">
              <a:solidFill>
                <a:srgbClr val="C0000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0.7 moles </a:t>
            </a:r>
            <a:r>
              <a:rPr lang="en-US" sz="6700" b="1" dirty="0" err="1" smtClean="0">
                <a:solidFill>
                  <a:schemeClr val="accent6">
                    <a:lumMod val="75000"/>
                  </a:schemeClr>
                </a:solidFill>
              </a:rPr>
              <a:t>NaCl</a:t>
            </a:r>
            <a:endParaRPr lang="en-US" sz="67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0.55 moles </a:t>
            </a:r>
            <a:r>
              <a:rPr lang="en-US" sz="6700" b="1" dirty="0" err="1" smtClean="0">
                <a:solidFill>
                  <a:srgbClr val="CC0099"/>
                </a:solidFill>
              </a:rPr>
              <a:t>NaCl</a:t>
            </a:r>
            <a:endParaRPr lang="en-US" sz="6700" b="1" dirty="0" smtClean="0">
              <a:solidFill>
                <a:srgbClr val="CC0099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 1 mole </a:t>
            </a:r>
            <a:r>
              <a:rPr lang="en-US" sz="6700" b="1" dirty="0" err="1" smtClean="0">
                <a:solidFill>
                  <a:srgbClr val="FF0000"/>
                </a:solidFill>
              </a:rPr>
              <a:t>Nacl</a:t>
            </a:r>
            <a:endParaRPr lang="en-US" sz="67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79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058" y="152400"/>
            <a:ext cx="8763000" cy="11232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5</a:t>
            </a:r>
            <a:r>
              <a:rPr lang="en-US" sz="3600" b="1" dirty="0" smtClean="0"/>
              <a:t>. </a:t>
            </a:r>
            <a:r>
              <a:rPr lang="en-US" sz="3400" b="1" dirty="0" smtClean="0"/>
              <a:t>The reaction for combustion of methane is </a:t>
            </a:r>
            <a:endParaRPr lang="en-US" sz="3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90600"/>
            <a:ext cx="7478316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8758" y="4572000"/>
            <a:ext cx="8229600" cy="1401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Given the shown amounts for each reactant, predict the amounts of products and leftovers after complete reaction. </a:t>
            </a:r>
            <a:endParaRPr lang="en-US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55076"/>
            <a:ext cx="15144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55076"/>
            <a:ext cx="165735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446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076" y="0"/>
            <a:ext cx="8763000" cy="8184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5</a:t>
            </a:r>
            <a:r>
              <a:rPr lang="en-US" sz="3600" b="1" dirty="0" smtClean="0"/>
              <a:t>. What are the amounts after the reaction?</a:t>
            </a:r>
            <a:endParaRPr lang="en-US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811" y="1820420"/>
            <a:ext cx="8912775" cy="998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5516" y="3276600"/>
            <a:ext cx="8789070" cy="3124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B050"/>
                </a:solidFill>
              </a:rPr>
              <a:t>6               1                    1                    2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1               6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     </a:t>
            </a:r>
            <a:r>
              <a:rPr lang="en-US" sz="4000" b="1" dirty="0" smtClean="0">
                <a:solidFill>
                  <a:srgbClr val="0070C0"/>
                </a:solidFill>
              </a:rPr>
              <a:t>1                    2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FF0000"/>
                </a:solidFill>
              </a:rPr>
              <a:t>1               0                    6                  12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7030A0"/>
                </a:solidFill>
              </a:rPr>
              <a:t>4               0                    4                    8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586" y="579557"/>
            <a:ext cx="457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Initial: </a:t>
            </a:r>
          </a:p>
          <a:p>
            <a:r>
              <a:rPr lang="en-US" sz="4000" b="1" dirty="0" smtClean="0"/>
              <a:t>7 CH</a:t>
            </a:r>
            <a:r>
              <a:rPr lang="en-US" sz="4000" b="1" baseline="-25000" dirty="0" smtClean="0"/>
              <a:t>4</a:t>
            </a:r>
            <a:r>
              <a:rPr lang="en-US" sz="4000" dirty="0"/>
              <a:t> </a:t>
            </a:r>
            <a:r>
              <a:rPr lang="en-US" sz="4000" b="1" dirty="0"/>
              <a:t> </a:t>
            </a:r>
            <a:r>
              <a:rPr lang="en-US" sz="4000" b="1" dirty="0" smtClean="0"/>
              <a:t>and  3 O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4724" y="281939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After: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4725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71" y="228600"/>
            <a:ext cx="8813488" cy="17526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6</a:t>
            </a:r>
            <a:r>
              <a:rPr lang="en-US" sz="3600" b="1" dirty="0" smtClean="0"/>
              <a:t>. </a:t>
            </a:r>
            <a:r>
              <a:rPr lang="en-US" sz="3600" b="1" dirty="0">
                <a:solidFill>
                  <a:srgbClr val="FF0000"/>
                </a:solidFill>
              </a:rPr>
              <a:t>Given</a:t>
            </a:r>
            <a:r>
              <a:rPr lang="en-US" sz="3600" b="1" dirty="0"/>
              <a:t> the shown amounts for </a:t>
            </a:r>
            <a:r>
              <a:rPr lang="en-US" sz="3600" b="1" dirty="0" smtClean="0"/>
              <a:t>the </a:t>
            </a:r>
            <a:r>
              <a:rPr lang="en-US" sz="3600" b="1" dirty="0"/>
              <a:t>products and leftovers </a:t>
            </a:r>
            <a:r>
              <a:rPr lang="en-US" sz="3600" b="1" dirty="0">
                <a:solidFill>
                  <a:srgbClr val="FF0000"/>
                </a:solidFill>
              </a:rPr>
              <a:t>after</a:t>
            </a:r>
            <a:r>
              <a:rPr lang="en-US" sz="3600" b="1" dirty="0"/>
              <a:t> </a:t>
            </a:r>
            <a:r>
              <a:rPr lang="en-US" sz="3600" b="1" dirty="0" smtClean="0"/>
              <a:t>a complete reaction, </a:t>
            </a:r>
            <a:r>
              <a:rPr lang="en-US" sz="3600" b="1" dirty="0" smtClean="0">
                <a:solidFill>
                  <a:srgbClr val="00B050"/>
                </a:solidFill>
              </a:rPr>
              <a:t>predict </a:t>
            </a:r>
            <a:r>
              <a:rPr lang="en-US" sz="3600" b="1" dirty="0">
                <a:solidFill>
                  <a:srgbClr val="00B050"/>
                </a:solidFill>
              </a:rPr>
              <a:t>the </a:t>
            </a:r>
            <a:r>
              <a:rPr lang="en-US" sz="3600" b="1" dirty="0" smtClean="0">
                <a:solidFill>
                  <a:srgbClr val="00B050"/>
                </a:solidFill>
              </a:rPr>
              <a:t>initial </a:t>
            </a:r>
            <a:r>
              <a:rPr lang="en-US" sz="3600" b="1" dirty="0" smtClean="0"/>
              <a:t>reactants.  </a:t>
            </a:r>
            <a:endParaRPr lang="en-US" sz="3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89"/>
          <a:stretch/>
        </p:blipFill>
        <p:spPr bwMode="auto">
          <a:xfrm>
            <a:off x="34158" y="1853048"/>
            <a:ext cx="8991600" cy="779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6815" y="1863934"/>
            <a:ext cx="8991600" cy="76890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1" t="1430" r="2166"/>
          <a:stretch/>
        </p:blipFill>
        <p:spPr bwMode="auto">
          <a:xfrm>
            <a:off x="4083271" y="2632841"/>
            <a:ext cx="5053974" cy="2173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2"/>
          <a:stretch/>
        </p:blipFill>
        <p:spPr bwMode="auto">
          <a:xfrm>
            <a:off x="0" y="2638096"/>
            <a:ext cx="4047985" cy="2339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63446"/>
            <a:ext cx="990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799" y="4496619"/>
            <a:ext cx="7334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547" y="4444396"/>
            <a:ext cx="1038225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608" y="4491694"/>
            <a:ext cx="100965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724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076" y="0"/>
            <a:ext cx="9041524" cy="8184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6</a:t>
            </a:r>
            <a:r>
              <a:rPr lang="en-US" sz="3600" b="1" dirty="0" smtClean="0"/>
              <a:t>. What are the amounts before the reaction?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5516" y="3276600"/>
            <a:ext cx="4368156" cy="3124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B050"/>
                </a:solidFill>
              </a:rPr>
              <a:t> 4               </a:t>
            </a:r>
            <a:r>
              <a:rPr lang="en-US" sz="4000" b="1" dirty="0">
                <a:solidFill>
                  <a:srgbClr val="00B050"/>
                </a:solidFill>
              </a:rPr>
              <a:t>7</a:t>
            </a:r>
            <a:endParaRPr lang="en-US" sz="4000" b="1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 9               </a:t>
            </a:r>
            <a:r>
              <a:rPr lang="en-US" sz="4000" b="1" dirty="0">
                <a:solidFill>
                  <a:srgbClr val="0070C0"/>
                </a:solidFill>
              </a:rPr>
              <a:t>7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FF0000"/>
                </a:solidFill>
              </a:rPr>
              <a:t>10              7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7030A0"/>
                </a:solidFill>
              </a:rPr>
              <a:t> 4               0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586" y="579557"/>
            <a:ext cx="86841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</a:t>
            </a:r>
            <a:r>
              <a:rPr lang="en-US" sz="2400" b="1" dirty="0" smtClean="0"/>
              <a:t>fter: </a:t>
            </a:r>
          </a:p>
          <a:p>
            <a:endParaRPr lang="en-US" sz="2400" b="1" dirty="0" smtClean="0"/>
          </a:p>
          <a:p>
            <a:r>
              <a:rPr lang="en-US" sz="4000" b="1" dirty="0" smtClean="0"/>
              <a:t> 5 NH</a:t>
            </a:r>
            <a:r>
              <a:rPr lang="en-US" sz="4000" b="1" baseline="-25000" dirty="0" smtClean="0"/>
              <a:t>3</a:t>
            </a:r>
            <a:r>
              <a:rPr lang="en-US" sz="4000" dirty="0" smtClean="0"/>
              <a:t> </a:t>
            </a:r>
            <a:r>
              <a:rPr lang="en-US" sz="4000" b="1" dirty="0" smtClean="0"/>
              <a:t>       0 O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           4 NO</a:t>
            </a:r>
            <a:r>
              <a:rPr lang="en-US" sz="4000" b="1" baseline="-25000" dirty="0" smtClean="0"/>
              <a:t>2</a:t>
            </a:r>
            <a:r>
              <a:rPr lang="en-US" sz="4000" dirty="0" smtClean="0"/>
              <a:t> </a:t>
            </a:r>
            <a:r>
              <a:rPr lang="en-US" sz="4000" b="1" dirty="0" smtClean="0"/>
              <a:t>          </a:t>
            </a:r>
            <a:r>
              <a:rPr lang="en-US" sz="4000" b="1" dirty="0"/>
              <a:t>6</a:t>
            </a:r>
            <a:r>
              <a:rPr lang="en-US" sz="4000" b="1" dirty="0" smtClean="0"/>
              <a:t> H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O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4724" y="281939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Before:</a:t>
            </a:r>
            <a:endParaRPr lang="en-US" sz="36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89"/>
          <a:stretch/>
        </p:blipFill>
        <p:spPr bwMode="auto">
          <a:xfrm>
            <a:off x="34158" y="2136826"/>
            <a:ext cx="8991600" cy="779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590" y="346573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367" y="4086717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590" y="480060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824" y="548640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288" y="341679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1148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812039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54864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886935"/>
            <a:ext cx="8001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905985"/>
            <a:ext cx="676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94856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749" y="91551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505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Reactants, Products, and Leftovers </a:t>
            </a:r>
            <a:r>
              <a:rPr lang="en-US" sz="3600" dirty="0">
                <a:hlinkClick r:id="rId3"/>
              </a:rPr>
              <a:t>Activity 1</a:t>
            </a:r>
            <a:r>
              <a:rPr lang="en-US" sz="3600" dirty="0"/>
              <a:t>:</a:t>
            </a:r>
            <a:r>
              <a:rPr lang="en-US" sz="3600" b="1" dirty="0"/>
              <a:t> Introduction to Chemical reactions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by Trish Loeblein </a:t>
            </a:r>
            <a:r>
              <a:rPr lang="en-US" sz="3600" dirty="0" smtClean="0">
                <a:hlinkClick r:id="rId4"/>
              </a:rPr>
              <a:t> </a:t>
            </a:r>
            <a:r>
              <a:rPr lang="en-US" sz="3100" u="sng" dirty="0">
                <a:hlinkClick r:id="rId4"/>
              </a:rPr>
              <a:t>http://phet.colorado.edu</a:t>
            </a:r>
            <a:r>
              <a:rPr lang="en-US" sz="3100" dirty="0"/>
              <a:t/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133600"/>
            <a:ext cx="8534400" cy="426720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Learning Goals: </a:t>
            </a:r>
          </a:p>
          <a:p>
            <a:pPr algn="l"/>
            <a:r>
              <a:rPr lang="en-US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Students will be able to: </a:t>
            </a: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Relate the real-world example of making sandwiches to chemical reactions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Describe what “limiting reactant” means using examples of sandwiches and chemicals at a particle level.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Identify the limiting reactant in a chemical reaction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Use your own words to explain the Law of Conservation of Particles means using examples of sandwiches and chemical </a:t>
            </a:r>
            <a:r>
              <a:rPr lang="ru-RU" sz="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reaction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71" y="228600"/>
            <a:ext cx="8813488" cy="17526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7</a:t>
            </a:r>
            <a:r>
              <a:rPr lang="en-US" sz="3600" b="1" dirty="0" smtClean="0"/>
              <a:t>. </a:t>
            </a:r>
            <a:r>
              <a:rPr lang="en-US" sz="3600" b="1" dirty="0">
                <a:solidFill>
                  <a:srgbClr val="FF0000"/>
                </a:solidFill>
              </a:rPr>
              <a:t>Given</a:t>
            </a:r>
            <a:r>
              <a:rPr lang="en-US" sz="3600" b="1" dirty="0"/>
              <a:t> the shown amounts for </a:t>
            </a:r>
            <a:r>
              <a:rPr lang="en-US" sz="3600" b="1" dirty="0" smtClean="0"/>
              <a:t>the </a:t>
            </a:r>
            <a:r>
              <a:rPr lang="en-US" sz="3600" b="1" dirty="0"/>
              <a:t>products and leftovers </a:t>
            </a:r>
            <a:r>
              <a:rPr lang="en-US" sz="3600" b="1" dirty="0">
                <a:solidFill>
                  <a:srgbClr val="FF0000"/>
                </a:solidFill>
              </a:rPr>
              <a:t>after</a:t>
            </a:r>
            <a:r>
              <a:rPr lang="en-US" sz="3600" b="1" dirty="0"/>
              <a:t> </a:t>
            </a:r>
            <a:r>
              <a:rPr lang="en-US" sz="3600" b="1" dirty="0" smtClean="0"/>
              <a:t>a complete reaction, </a:t>
            </a:r>
            <a:r>
              <a:rPr lang="en-US" sz="3600" b="1" dirty="0" smtClean="0">
                <a:solidFill>
                  <a:srgbClr val="00B050"/>
                </a:solidFill>
              </a:rPr>
              <a:t>predict </a:t>
            </a:r>
            <a:r>
              <a:rPr lang="en-US" sz="3600" b="1" dirty="0">
                <a:solidFill>
                  <a:srgbClr val="00B050"/>
                </a:solidFill>
              </a:rPr>
              <a:t>the </a:t>
            </a:r>
            <a:r>
              <a:rPr lang="en-US" sz="3600" b="1" dirty="0" smtClean="0">
                <a:solidFill>
                  <a:srgbClr val="00B050"/>
                </a:solidFill>
              </a:rPr>
              <a:t>initial </a:t>
            </a:r>
            <a:r>
              <a:rPr lang="en-US" sz="3600" b="1" dirty="0" smtClean="0"/>
              <a:t>reactants.  </a:t>
            </a:r>
            <a:endParaRPr lang="en-US" sz="3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62804"/>
            <a:ext cx="8734926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13" y="3048000"/>
            <a:ext cx="4202349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422" y="3356965"/>
            <a:ext cx="1138878" cy="2007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615" y="3356965"/>
            <a:ext cx="925338" cy="2007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381" y="3372731"/>
            <a:ext cx="1210058" cy="1994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6438" y="3339990"/>
            <a:ext cx="1103288" cy="2070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613" y="5427122"/>
            <a:ext cx="116205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6628" y="5361757"/>
            <a:ext cx="6858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85" y="5410199"/>
            <a:ext cx="9620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660" y="5462586"/>
            <a:ext cx="95250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712" y="5361757"/>
            <a:ext cx="2538916" cy="96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080" y="5278493"/>
            <a:ext cx="1146210" cy="14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149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076" y="0"/>
            <a:ext cx="9041524" cy="8184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7</a:t>
            </a:r>
            <a:r>
              <a:rPr lang="en-US" sz="3600" b="1" dirty="0" smtClean="0"/>
              <a:t>. What are the amounts before the reaction?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5516" y="3276600"/>
            <a:ext cx="4368156" cy="3124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B050"/>
                </a:solidFill>
              </a:rPr>
              <a:t> </a:t>
            </a:r>
            <a:r>
              <a:rPr lang="en-US" sz="4000" b="1" dirty="0">
                <a:solidFill>
                  <a:srgbClr val="00B050"/>
                </a:solidFill>
              </a:rPr>
              <a:t>2</a:t>
            </a:r>
            <a:r>
              <a:rPr lang="en-US" sz="4000" b="1" dirty="0" smtClean="0">
                <a:solidFill>
                  <a:srgbClr val="00B050"/>
                </a:solidFill>
              </a:rPr>
              <a:t>              10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12             10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FF0000"/>
                </a:solidFill>
              </a:rPr>
              <a:t>10              9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7030A0"/>
                </a:solidFill>
              </a:rPr>
              <a:t> 8               </a:t>
            </a:r>
            <a:r>
              <a:rPr lang="en-US" sz="4000" b="1" dirty="0">
                <a:solidFill>
                  <a:srgbClr val="7030A0"/>
                </a:solidFill>
              </a:rPr>
              <a:t>4</a:t>
            </a:r>
            <a:endParaRPr lang="en-US" sz="4000" b="1" dirty="0" smtClean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1586" y="579557"/>
            <a:ext cx="86841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</a:t>
            </a:r>
            <a:r>
              <a:rPr lang="en-US" sz="2400" b="1" dirty="0" smtClean="0"/>
              <a:t>fter: </a:t>
            </a:r>
          </a:p>
          <a:p>
            <a:endParaRPr lang="en-US" sz="2400" b="1" dirty="0" smtClean="0"/>
          </a:p>
          <a:p>
            <a:r>
              <a:rPr lang="en-US" sz="4000" b="1" dirty="0" smtClean="0"/>
              <a:t>    8 C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H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     4 O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           4 CO</a:t>
            </a:r>
            <a:r>
              <a:rPr lang="en-US" sz="4000" b="1" baseline="-25000" dirty="0" smtClean="0"/>
              <a:t>2</a:t>
            </a:r>
            <a:r>
              <a:rPr lang="en-US" sz="4000" dirty="0" smtClean="0"/>
              <a:t> </a:t>
            </a:r>
            <a:r>
              <a:rPr lang="en-US" sz="4000" b="1" dirty="0" smtClean="0"/>
              <a:t>          2 H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O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4724" y="281939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Before:</a:t>
            </a:r>
            <a:endParaRPr lang="en-US" sz="3600" b="1" dirty="0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288" y="341679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1148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812039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54864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905985"/>
            <a:ext cx="676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94856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62804"/>
            <a:ext cx="8734926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905984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983" y="3348927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493" y="4079019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824" y="4797814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624" y="5465111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9029" y="905984"/>
            <a:ext cx="77152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32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08391"/>
            <a:ext cx="8915400" cy="1479991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8. A </a:t>
            </a:r>
            <a:r>
              <a:rPr lang="en-US" sz="3200" dirty="0"/>
              <a:t>mixture of S atoms </a:t>
            </a:r>
            <a:r>
              <a:rPr lang="en-US" sz="3200" dirty="0" smtClean="0"/>
              <a:t>(   </a:t>
            </a:r>
            <a:r>
              <a:rPr lang="en-US" sz="3200" dirty="0"/>
              <a:t>) and O</a:t>
            </a:r>
            <a:r>
              <a:rPr lang="en-US" sz="3200" baseline="-25000" dirty="0"/>
              <a:t>2</a:t>
            </a:r>
            <a:r>
              <a:rPr lang="en-US" sz="3200" dirty="0"/>
              <a:t> molecules </a:t>
            </a:r>
            <a:r>
              <a:rPr lang="en-US" sz="3200" dirty="0" smtClean="0"/>
              <a:t>(   </a:t>
            </a:r>
            <a:r>
              <a:rPr lang="en-US" sz="3200" dirty="0"/>
              <a:t>) in a closed container is represented </a:t>
            </a:r>
            <a:r>
              <a:rPr lang="en-US" sz="3200" dirty="0" smtClean="0"/>
              <a:t>by </a:t>
            </a:r>
            <a:r>
              <a:rPr lang="en-US" sz="3200" dirty="0"/>
              <a:t>the </a:t>
            </a:r>
            <a:r>
              <a:rPr lang="en-US" sz="3200" dirty="0" smtClean="0"/>
              <a:t>diagrams: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657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Which equation best describes this reaction?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3X + 8Y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</a:t>
            </a:r>
            <a:r>
              <a:rPr lang="en-US" b="1" dirty="0" smtClean="0"/>
              <a:t>X</a:t>
            </a:r>
            <a:r>
              <a:rPr lang="en-US" b="1" baseline="-25000" dirty="0" smtClean="0"/>
              <a:t>3</a:t>
            </a:r>
            <a:r>
              <a:rPr lang="en-US" b="1" dirty="0" smtClean="0"/>
              <a:t>Y</a:t>
            </a:r>
            <a:r>
              <a:rPr lang="en-US" b="1" baseline="-25000" dirty="0" smtClean="0"/>
              <a:t>8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X</a:t>
            </a:r>
            <a:r>
              <a:rPr lang="en-US" b="1" baseline="-25000" dirty="0"/>
              <a:t>3</a:t>
            </a:r>
            <a:r>
              <a:rPr lang="en-US" b="1" dirty="0"/>
              <a:t> + Y</a:t>
            </a:r>
            <a:r>
              <a:rPr lang="en-US" b="1" baseline="-25000" dirty="0"/>
              <a:t>8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3XY</a:t>
            </a:r>
            <a:r>
              <a:rPr lang="en-US" b="1" baseline="-25000" dirty="0"/>
              <a:t>2</a:t>
            </a:r>
            <a:r>
              <a:rPr lang="en-US" b="1" dirty="0"/>
              <a:t> + </a:t>
            </a:r>
            <a:r>
              <a:rPr lang="en-US" b="1" dirty="0" smtClean="0"/>
              <a:t>2Y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X + 2Y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</a:t>
            </a:r>
            <a:r>
              <a:rPr lang="en-US" b="1" dirty="0" smtClean="0"/>
              <a:t>XY</a:t>
            </a:r>
            <a:r>
              <a:rPr lang="en-US" b="1" baseline="-25000" dirty="0" smtClean="0"/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3X </a:t>
            </a:r>
            <a:r>
              <a:rPr lang="en-US" b="1" dirty="0"/>
              <a:t>+ 8Y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3XY</a:t>
            </a:r>
            <a:r>
              <a:rPr lang="en-US" b="1" baseline="-25000" dirty="0"/>
              <a:t>2</a:t>
            </a:r>
            <a:r>
              <a:rPr lang="en-US" b="1" dirty="0"/>
              <a:t> + </a:t>
            </a:r>
            <a:r>
              <a:rPr lang="en-US" b="1" dirty="0" smtClean="0"/>
              <a:t>2Y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X</a:t>
            </a:r>
            <a:r>
              <a:rPr lang="en-US" b="1" baseline="-25000" dirty="0"/>
              <a:t>3</a:t>
            </a:r>
            <a:r>
              <a:rPr lang="en-US" b="1" dirty="0"/>
              <a:t> + Y</a:t>
            </a:r>
            <a:r>
              <a:rPr lang="en-US" b="1" baseline="-25000" dirty="0"/>
              <a:t>8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3XY</a:t>
            </a:r>
            <a:r>
              <a:rPr lang="en-US" b="1" baseline="-25000" dirty="0"/>
              <a:t>2</a:t>
            </a:r>
            <a:r>
              <a:rPr lang="en-US" b="1" dirty="0"/>
              <a:t> + Y</a:t>
            </a:r>
            <a:r>
              <a:rPr lang="en-US" b="1" baseline="-25000" dirty="0"/>
              <a:t>2</a:t>
            </a:r>
            <a:endParaRPr lang="en-US" b="1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3246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56549" y="283764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951077" y="283749"/>
            <a:ext cx="304800" cy="283781"/>
          </a:xfrm>
          <a:prstGeom prst="ellipse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838200" y="1066800"/>
            <a:ext cx="5825836" cy="1600200"/>
            <a:chOff x="838200" y="1371600"/>
            <a:chExt cx="5825836" cy="1600200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1371600"/>
              <a:ext cx="2416302" cy="1600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9" name="Straight Arrow Connector 8"/>
            <p:cNvCxnSpPr/>
            <p:nvPr/>
          </p:nvCxnSpPr>
          <p:spPr>
            <a:xfrm>
              <a:off x="3352800" y="2171700"/>
              <a:ext cx="838200" cy="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149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1371600"/>
              <a:ext cx="2473036" cy="1600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298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5557"/>
            <a:ext cx="8153400" cy="1650161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9. </a:t>
            </a:r>
            <a:r>
              <a:rPr lang="en-US" sz="3600" b="1" dirty="0" smtClean="0"/>
              <a:t>An initial </a:t>
            </a:r>
            <a:r>
              <a:rPr lang="en-US" sz="3600" b="1" dirty="0"/>
              <a:t>mixture of </a:t>
            </a:r>
            <a:r>
              <a:rPr lang="en-US" sz="3600" b="1" dirty="0" smtClean="0"/>
              <a:t>sulfur(   </a:t>
            </a:r>
            <a:r>
              <a:rPr lang="en-US" sz="3600" b="1" dirty="0"/>
              <a:t>) and </a:t>
            </a:r>
            <a:r>
              <a:rPr lang="en-US" sz="3600" b="1" dirty="0" smtClean="0"/>
              <a:t>oxygen(      )is represented: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3246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905403" y="556895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784132" y="1114091"/>
            <a:ext cx="609600" cy="283783"/>
            <a:chOff x="7951077" y="283747"/>
            <a:chExt cx="609600" cy="283783"/>
          </a:xfrm>
        </p:grpSpPr>
        <p:sp>
          <p:nvSpPr>
            <p:cNvPr id="6" name="Oval 5"/>
            <p:cNvSpPr/>
            <p:nvPr/>
          </p:nvSpPr>
          <p:spPr>
            <a:xfrm>
              <a:off x="7951077" y="283749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255877" y="283747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407" y="1957371"/>
            <a:ext cx="3017879" cy="200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75188" y="3962400"/>
            <a:ext cx="871641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Using this equation</a:t>
            </a:r>
            <a:r>
              <a:rPr lang="en-US" sz="4000" b="1" dirty="0"/>
              <a:t>: </a:t>
            </a:r>
            <a:r>
              <a:rPr lang="en-US" sz="4400" b="1" dirty="0">
                <a:solidFill>
                  <a:srgbClr val="7030A0"/>
                </a:solidFill>
              </a:rPr>
              <a:t>2S + 3O</a:t>
            </a:r>
            <a:r>
              <a:rPr lang="en-US" sz="4400" b="1" baseline="-25000" dirty="0">
                <a:solidFill>
                  <a:srgbClr val="7030A0"/>
                </a:solidFill>
              </a:rPr>
              <a:t>2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>
                <a:solidFill>
                  <a:srgbClr val="7030A0"/>
                </a:solidFill>
                <a:sym typeface="Symbol"/>
              </a:rPr>
              <a:t>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smtClean="0">
                <a:solidFill>
                  <a:srgbClr val="7030A0"/>
                </a:solidFill>
              </a:rPr>
              <a:t>2SO</a:t>
            </a:r>
            <a:r>
              <a:rPr lang="en-US" sz="4400" b="1" baseline="-25000" dirty="0" smtClean="0">
                <a:solidFill>
                  <a:srgbClr val="7030A0"/>
                </a:solidFill>
              </a:rPr>
              <a:t>3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smtClean="0"/>
              <a:t>, what would the results look like?</a:t>
            </a:r>
            <a:endParaRPr lang="en-US" sz="4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9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46" y="-34008"/>
            <a:ext cx="8153400" cy="1282317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9. </a:t>
            </a:r>
            <a:r>
              <a:rPr lang="en-US" sz="3600" b="1" dirty="0" smtClean="0"/>
              <a:t>Before: S      </a:t>
            </a:r>
            <a:r>
              <a:rPr lang="en-US" sz="3600" b="1" dirty="0"/>
              <a:t>O</a:t>
            </a:r>
            <a:r>
              <a:rPr lang="en-US" sz="3600" b="1" baseline="-25000" dirty="0"/>
              <a:t>2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3246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80290" y="454751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523784" y="478575"/>
            <a:ext cx="609600" cy="283783"/>
            <a:chOff x="7951077" y="283747"/>
            <a:chExt cx="609600" cy="283783"/>
          </a:xfrm>
        </p:grpSpPr>
        <p:sp>
          <p:nvSpPr>
            <p:cNvPr id="6" name="Oval 5"/>
            <p:cNvSpPr/>
            <p:nvPr/>
          </p:nvSpPr>
          <p:spPr>
            <a:xfrm>
              <a:off x="7951077" y="283749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255877" y="283747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87990"/>
            <a:ext cx="2286000" cy="1518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419600" y="472849"/>
            <a:ext cx="5029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7030A0"/>
                </a:solidFill>
              </a:rPr>
              <a:t>2S </a:t>
            </a:r>
            <a:r>
              <a:rPr lang="en-US" sz="5000" b="1" dirty="0">
                <a:solidFill>
                  <a:srgbClr val="7030A0"/>
                </a:solidFill>
              </a:rPr>
              <a:t>+ 3O</a:t>
            </a:r>
            <a:r>
              <a:rPr lang="en-US" sz="5000" b="1" baseline="-25000" dirty="0">
                <a:solidFill>
                  <a:srgbClr val="7030A0"/>
                </a:solidFill>
              </a:rPr>
              <a:t>2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>
                <a:solidFill>
                  <a:srgbClr val="7030A0"/>
                </a:solidFill>
                <a:sym typeface="Symbol"/>
              </a:rPr>
              <a:t>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 smtClean="0">
                <a:solidFill>
                  <a:srgbClr val="7030A0"/>
                </a:solidFill>
              </a:rPr>
              <a:t>2SO</a:t>
            </a:r>
            <a:r>
              <a:rPr lang="en-US" sz="5000" b="1" baseline="-25000" dirty="0" smtClean="0">
                <a:solidFill>
                  <a:srgbClr val="7030A0"/>
                </a:solidFill>
              </a:rPr>
              <a:t>3</a:t>
            </a:r>
            <a:endParaRPr lang="en-US" sz="5000" b="1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304801"/>
            <a:ext cx="3766741" cy="220197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3010" y="2676524"/>
            <a:ext cx="9070987" cy="1209676"/>
            <a:chOff x="163372" y="2676524"/>
            <a:chExt cx="9070987" cy="1209676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72" y="2676525"/>
              <a:ext cx="1806856" cy="1209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5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0228" y="2676525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6" name="Picture 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118" y="2676524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0407" y="2676524"/>
              <a:ext cx="1823726" cy="1165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8" name="Picture 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5532" y="2686049"/>
              <a:ext cx="1808827" cy="1156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548937" y="3894083"/>
            <a:ext cx="81665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A         B		 C		D		E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75189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46" y="-34008"/>
            <a:ext cx="8153400" cy="1282317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10. </a:t>
            </a:r>
            <a:r>
              <a:rPr lang="en-US" sz="3600" b="1" dirty="0" smtClean="0"/>
              <a:t>Before: S      </a:t>
            </a:r>
            <a:r>
              <a:rPr lang="en-US" sz="3600" b="1" dirty="0"/>
              <a:t>O</a:t>
            </a:r>
            <a:r>
              <a:rPr lang="en-US" sz="3600" b="1" baseline="-25000" dirty="0"/>
              <a:t>2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13473" y="6488668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22180" y="428832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718173" y="455459"/>
            <a:ext cx="609600" cy="283783"/>
            <a:chOff x="7951077" y="283747"/>
            <a:chExt cx="609600" cy="283783"/>
          </a:xfrm>
        </p:grpSpPr>
        <p:sp>
          <p:nvSpPr>
            <p:cNvPr id="6" name="Oval 5"/>
            <p:cNvSpPr/>
            <p:nvPr/>
          </p:nvSpPr>
          <p:spPr>
            <a:xfrm>
              <a:off x="7951077" y="283749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255877" y="283747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87990"/>
            <a:ext cx="2286000" cy="1518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634849" y="608607"/>
            <a:ext cx="5029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7030A0"/>
                </a:solidFill>
              </a:rPr>
              <a:t>2S </a:t>
            </a:r>
            <a:r>
              <a:rPr lang="en-US" sz="5000" b="1" dirty="0">
                <a:solidFill>
                  <a:srgbClr val="7030A0"/>
                </a:solidFill>
              </a:rPr>
              <a:t>+ 3O</a:t>
            </a:r>
            <a:r>
              <a:rPr lang="en-US" sz="5000" b="1" baseline="-25000" dirty="0">
                <a:solidFill>
                  <a:srgbClr val="7030A0"/>
                </a:solidFill>
              </a:rPr>
              <a:t>2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>
                <a:solidFill>
                  <a:srgbClr val="7030A0"/>
                </a:solidFill>
                <a:sym typeface="Symbol"/>
              </a:rPr>
              <a:t>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 smtClean="0">
                <a:solidFill>
                  <a:srgbClr val="7030A0"/>
                </a:solidFill>
              </a:rPr>
              <a:t>2SO</a:t>
            </a:r>
            <a:r>
              <a:rPr lang="en-US" sz="5000" b="1" baseline="-25000" dirty="0" smtClean="0">
                <a:solidFill>
                  <a:srgbClr val="7030A0"/>
                </a:solidFill>
              </a:rPr>
              <a:t>3</a:t>
            </a:r>
            <a:endParaRPr lang="en-US" sz="5000" b="1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49319" y="286443"/>
            <a:ext cx="3766741" cy="220197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3010" y="2676524"/>
            <a:ext cx="9070987" cy="1209676"/>
            <a:chOff x="163372" y="2676524"/>
            <a:chExt cx="9070987" cy="1209676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72" y="2676525"/>
              <a:ext cx="1806856" cy="1209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5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0228" y="2676525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6" name="Picture 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118" y="2676524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0407" y="2676524"/>
              <a:ext cx="1823726" cy="1165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8" name="Picture 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5532" y="2686049"/>
              <a:ext cx="1808827" cy="1156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152400" y="3886200"/>
            <a:ext cx="10347663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Which is the limiting reactant?</a:t>
            </a:r>
          </a:p>
          <a:p>
            <a:pPr marL="742950" indent="-742950">
              <a:buAutoNum type="alphaUcPeriod"/>
            </a:pPr>
            <a:r>
              <a:rPr lang="en-US" sz="3600" b="1" dirty="0" smtClean="0"/>
              <a:t>Sulfur  </a:t>
            </a:r>
          </a:p>
          <a:p>
            <a:pPr marL="742950" indent="-742950">
              <a:buAutoNum type="alphaUcPeriod"/>
            </a:pPr>
            <a:r>
              <a:rPr lang="en-US" sz="3600" b="1" dirty="0" smtClean="0"/>
              <a:t>Oxygen  </a:t>
            </a:r>
          </a:p>
          <a:p>
            <a:pPr marL="742950" indent="-742950">
              <a:buAutoNum type="alphaUcPeriod"/>
            </a:pPr>
            <a:r>
              <a:rPr lang="en-US" sz="3600" b="1" dirty="0" smtClean="0"/>
              <a:t>Neither they are both completely used</a:t>
            </a:r>
          </a:p>
        </p:txBody>
      </p:sp>
    </p:spTree>
    <p:extLst>
      <p:ext uri="{BB962C8B-B14F-4D97-AF65-F5344CB8AC3E}">
        <p14:creationId xmlns:p14="http://schemas.microsoft.com/office/powerpoint/2010/main" val="279940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1430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1. Making </a:t>
            </a:r>
            <a:r>
              <a:rPr lang="en-US" sz="3600" b="1" dirty="0"/>
              <a:t>a cheese sandwich can be represented by the chemical equation: 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  2 </a:t>
            </a:r>
            <a:r>
              <a:rPr lang="en-US" sz="3600" b="1" dirty="0" err="1"/>
              <a:t>Bd</a:t>
            </a:r>
            <a:r>
              <a:rPr lang="en-US" sz="3600" b="1" dirty="0"/>
              <a:t> + Ch → </a:t>
            </a:r>
            <a:r>
              <a:rPr lang="en-US" sz="3600" b="1" dirty="0" smtClean="0"/>
              <a:t>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Ch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What would you expect a sandwich to look like?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457200" y="3124200"/>
            <a:ext cx="8305801" cy="3093660"/>
            <a:chOff x="457200" y="3124200"/>
            <a:chExt cx="8305801" cy="309366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00" y="3200400"/>
              <a:ext cx="1733909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90800" y="3124200"/>
              <a:ext cx="1752600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029200" y="3276600"/>
              <a:ext cx="1676400" cy="1354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Box 14"/>
            <p:cNvSpPr txBox="1"/>
            <p:nvPr/>
          </p:nvSpPr>
          <p:spPr>
            <a:xfrm>
              <a:off x="762000" y="4648200"/>
              <a:ext cx="7848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/>
                <a:t>A		   B			 C               D         		</a:t>
              </a:r>
              <a:endParaRPr lang="en-US" sz="4800" dirty="0"/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 b="11244"/>
            <a:stretch>
              <a:fillRect/>
            </a:stretch>
          </p:blipFill>
          <p:spPr bwMode="auto">
            <a:xfrm>
              <a:off x="7010400" y="3350742"/>
              <a:ext cx="1752601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143000"/>
            <a:ext cx="838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2. Making </a:t>
            </a:r>
            <a:r>
              <a:rPr lang="en-US" sz="3600" b="1" dirty="0"/>
              <a:t>a cheese sandwich can be represented by the chemical equation: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    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+ 2Ch → 2BdCh 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What would you expect a sandwich to look like?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57200" y="3124200"/>
            <a:ext cx="8305801" cy="3093660"/>
            <a:chOff x="457200" y="3124200"/>
            <a:chExt cx="8305801" cy="3093660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00" y="3200400"/>
              <a:ext cx="1733909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90800" y="3124200"/>
              <a:ext cx="1752600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029200" y="3276600"/>
              <a:ext cx="1676400" cy="1354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762000" y="4648200"/>
              <a:ext cx="7848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/>
                <a:t>A		   B			 C               D         		</a:t>
              </a:r>
              <a:endParaRPr lang="en-US" sz="4800" dirty="0"/>
            </a:p>
          </p:txBody>
        </p:sp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 b="11244"/>
            <a:stretch>
              <a:fillRect/>
            </a:stretch>
          </p:blipFill>
          <p:spPr bwMode="auto">
            <a:xfrm>
              <a:off x="7010400" y="3350742"/>
              <a:ext cx="1752601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3. Making </a:t>
            </a:r>
            <a:r>
              <a:rPr lang="en-US" sz="3600" b="1" dirty="0"/>
              <a:t>a cheese sandwich can be represented by the chemical equation: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2 </a:t>
            </a:r>
            <a:r>
              <a:rPr lang="en-US" sz="3600" b="1" dirty="0" err="1"/>
              <a:t>Bd</a:t>
            </a:r>
            <a:r>
              <a:rPr lang="en-US" sz="3600" b="1" dirty="0"/>
              <a:t> + Ch → </a:t>
            </a:r>
            <a:r>
              <a:rPr lang="en-US" sz="3600" b="1" dirty="0" smtClean="0"/>
              <a:t>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Ch</a:t>
            </a:r>
            <a:br>
              <a:rPr lang="en-US" sz="3600" b="1" dirty="0" smtClean="0"/>
            </a:br>
            <a:r>
              <a:rPr lang="en-US" sz="3600" b="1" dirty="0">
                <a:solidFill>
                  <a:schemeClr val="accent1"/>
                </a:solidFill>
              </a:rPr>
              <a:t>What does the “2” on the </a:t>
            </a:r>
            <a:r>
              <a:rPr lang="en-US" sz="3600" b="1" i="1" dirty="0">
                <a:solidFill>
                  <a:schemeClr val="accent1"/>
                </a:solidFill>
              </a:rPr>
              <a:t>left</a:t>
            </a:r>
            <a:r>
              <a:rPr lang="en-US" sz="3600" b="1" dirty="0">
                <a:solidFill>
                  <a:schemeClr val="accent1"/>
                </a:solidFill>
              </a:rPr>
              <a:t> side of the chemical equation represent?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895600"/>
            <a:ext cx="6010275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2 pieces of bread stuck together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2 separate pieces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2 loaves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038600" y="2857500"/>
            <a:ext cx="3344103" cy="2705100"/>
            <a:chOff x="2904297" y="3048000"/>
            <a:chExt cx="3344103" cy="2705100"/>
          </a:xfrm>
        </p:grpSpPr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064938" y="49149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2904297" y="49149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36852" y="3705225"/>
              <a:ext cx="93345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34000" y="3048000"/>
              <a:ext cx="914400" cy="657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4. Making </a:t>
            </a:r>
            <a:r>
              <a:rPr lang="en-US" sz="3600" b="1" dirty="0"/>
              <a:t>a cheese sandwich can be represented by the chemical equation: 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 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</a:t>
            </a:r>
            <a:r>
              <a:rPr lang="en-US" sz="3600" b="1" dirty="0"/>
              <a:t>+ </a:t>
            </a:r>
            <a:r>
              <a:rPr lang="en-US" sz="3600" b="1" dirty="0" smtClean="0"/>
              <a:t>2Ch </a:t>
            </a:r>
            <a:r>
              <a:rPr lang="en-US" sz="3600" b="1" dirty="0"/>
              <a:t>→ </a:t>
            </a:r>
            <a:r>
              <a:rPr lang="en-US" sz="3600" b="1" dirty="0" smtClean="0"/>
              <a:t>2BdCh</a:t>
            </a:r>
            <a:br>
              <a:rPr lang="en-US" sz="3600" b="1" dirty="0" smtClean="0"/>
            </a:br>
            <a:r>
              <a:rPr lang="en-US" sz="3600" b="1" dirty="0">
                <a:solidFill>
                  <a:schemeClr val="accent1"/>
                </a:solidFill>
              </a:rPr>
              <a:t>What does the “2” on the </a:t>
            </a:r>
            <a:r>
              <a:rPr lang="en-US" sz="3600" b="1" i="1" dirty="0">
                <a:solidFill>
                  <a:schemeClr val="accent1"/>
                </a:solidFill>
              </a:rPr>
              <a:t>left</a:t>
            </a:r>
            <a:r>
              <a:rPr lang="en-US" sz="3600" b="1" dirty="0">
                <a:solidFill>
                  <a:schemeClr val="accent1"/>
                </a:solidFill>
              </a:rPr>
              <a:t> side of the chemical equation represent?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5257800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2 pieces of bread stuck together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2 separate pieces of bread </a:t>
            </a:r>
          </a:p>
          <a:p>
            <a:pPr marL="514350" indent="-514350">
              <a:buFont typeface="+mj-lt"/>
              <a:buAutoNum type="alphaUcPeriod"/>
            </a:pPr>
            <a:endParaRPr lang="en-US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2 loaves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4191000" y="3048000"/>
            <a:ext cx="2305050" cy="2895600"/>
            <a:chOff x="4191000" y="3048000"/>
            <a:chExt cx="2305050" cy="2895600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191000" y="51054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5334000" y="51054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2600" y="4038600"/>
              <a:ext cx="93345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34000" y="3048000"/>
              <a:ext cx="914400" cy="657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5. A menu at the Chemistry Café shows a sandwich:     BdM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Ch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 What would you expect a sandwich to have?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0"/>
            <a:ext cx="8153400" cy="3230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7030A0"/>
                </a:solidFill>
              </a:rPr>
              <a:t>2 pieces of bread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FF0000"/>
                </a:solidFill>
              </a:rPr>
              <a:t>2 pieces of meat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B050"/>
                </a:solidFill>
              </a:rPr>
              <a:t>1 piece of cheese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>
                <a:solidFill>
                  <a:srgbClr val="7030A0"/>
                </a:solidFill>
              </a:rPr>
              <a:t>1</a:t>
            </a:r>
            <a:r>
              <a:rPr lang="en-US" b="1" dirty="0" smtClean="0">
                <a:solidFill>
                  <a:srgbClr val="7030A0"/>
                </a:solidFill>
              </a:rPr>
              <a:t> piece of bread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FF0000"/>
                </a:solidFill>
              </a:rPr>
              <a:t>2 pieces of meat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B050"/>
                </a:solidFill>
              </a:rPr>
              <a:t>1 piece of cheese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7030A0"/>
                </a:solidFill>
              </a:rPr>
              <a:t>2 loaves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478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6. A menu at the Chemistry Café describes  a sandwich as 3 pieces of bread, one meat and 2 cheeses.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 What would you expect a sandwich name to be?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153400" cy="3230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5400" b="1" dirty="0" smtClean="0">
                <a:solidFill>
                  <a:srgbClr val="C00000"/>
                </a:solidFill>
              </a:rPr>
              <a:t>  Bd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5400" b="1" dirty="0" smtClean="0">
                <a:solidFill>
                  <a:srgbClr val="C00000"/>
                </a:solidFill>
              </a:rPr>
              <a:t>MCh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5400" b="1" dirty="0" smtClean="0">
                <a:solidFill>
                  <a:srgbClr val="C00000"/>
                </a:solidFill>
              </a:rPr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400" b="1" dirty="0" smtClean="0">
                <a:solidFill>
                  <a:srgbClr val="C00000"/>
                </a:solidFill>
              </a:rPr>
              <a:t>  Bd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3</a:t>
            </a:r>
            <a:r>
              <a:rPr lang="en-US" sz="5400" b="1" dirty="0" smtClean="0">
                <a:solidFill>
                  <a:srgbClr val="C00000"/>
                </a:solidFill>
              </a:rPr>
              <a:t>M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5400" b="1" dirty="0" smtClean="0">
                <a:solidFill>
                  <a:srgbClr val="C00000"/>
                </a:solidFill>
              </a:rPr>
              <a:t>Ch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400" b="1" dirty="0" smtClean="0">
                <a:solidFill>
                  <a:srgbClr val="C00000"/>
                </a:solidFill>
              </a:rPr>
              <a:t>  Bd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3</a:t>
            </a:r>
            <a:r>
              <a:rPr lang="en-US" sz="5400" b="1" dirty="0" smtClean="0">
                <a:solidFill>
                  <a:srgbClr val="C00000"/>
                </a:solidFill>
              </a:rPr>
              <a:t>MCh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endParaRPr lang="en-US" sz="5400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7. The Chemistry Café owner was out of bread. She went to the bakery next door and bought a loaf which had 33 slices. Then she sells 12 sandwiches, which need 2 pieces of bread each. How much bread did she have left?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114800"/>
            <a:ext cx="8382000" cy="21336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300" b="1" dirty="0" smtClean="0">
                <a:solidFill>
                  <a:srgbClr val="00B050"/>
                </a:solidFill>
              </a:rPr>
              <a:t>21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300" b="1" dirty="0" smtClean="0">
                <a:solidFill>
                  <a:srgbClr val="00B050"/>
                </a:solidFill>
              </a:rPr>
              <a:t>9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300" b="1" dirty="0" smtClean="0">
                <a:solidFill>
                  <a:srgbClr val="00B050"/>
                </a:solidFill>
              </a:rPr>
              <a:t>None, she gave the leftovers to the birds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1234</Words>
  <Application>Microsoft Office PowerPoint</Application>
  <PresentationFormat>On-screen Show (4:3)</PresentationFormat>
  <Paragraphs>176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Symbol</vt:lpstr>
      <vt:lpstr>Times New Roman</vt:lpstr>
      <vt:lpstr>Office Theme</vt:lpstr>
      <vt:lpstr>Reactants, Products and Leftovers Clicker questions</vt:lpstr>
      <vt:lpstr>Reactants, Products, and Leftovers Activity 1: Introduction to Chemical reactions by Trish Loeblein  http://phet.colorado.edu </vt:lpstr>
      <vt:lpstr>1. Making a cheese sandwich can be represented by the chemical equation:               2 Bd + Ch → Bd2Ch What would you expect a sandwich to look like? </vt:lpstr>
      <vt:lpstr>2. Making a cheese sandwich can be represented by the chemical equation:                Bd2 + 2Ch → 2BdCh  What would you expect a sandwich to look like? </vt:lpstr>
      <vt:lpstr>3. Making a cheese sandwich can be represented by the chemical equation:            2 Bd + Ch → Bd2Ch What does the “2” on the left side of the chemical equation represent? </vt:lpstr>
      <vt:lpstr>4. Making a cheese sandwich can be represented by the chemical equation:              Bd2 + 2Ch → 2BdCh What does the “2” on the left side of the chemical equation represent? </vt:lpstr>
      <vt:lpstr>5. A menu at the Chemistry Café shows a sandwich:     BdM2Ch  What would you expect a sandwich to have?  </vt:lpstr>
      <vt:lpstr>6. A menu at the Chemistry Café describes  a sandwich as 3 pieces of bread, one meat and 2 cheeses.  What would you expect a sandwich name to be?  </vt:lpstr>
      <vt:lpstr>7. The Chemistry Café owner was out of bread. She went to the bakery next door and bought a loaf which had 33 slices. Then she sells 12 sandwiches, which need 2 pieces of bread each. How much bread did she have left?</vt:lpstr>
      <vt:lpstr>8. The Chemistry Café cook has a loaf which had 33 slices and a package of cheese that has 15 slices. He is making sandwiches that have 2 pieces of both bread and cheese. How many sandwiches can he make?</vt:lpstr>
      <vt:lpstr>Reactants, Products, and Leftovers  Activity 2: Limiting Reactants in Chemical reactions by Trish Loeblein  http://phet.colorado.edu (assuming complete reactions)</vt:lpstr>
      <vt:lpstr>1. A mixture of 4 moles of H2 and 3 moles of O2 reacts to make water. Identify: limiting reactant, excess reactant, and how much is unreacted. </vt:lpstr>
      <vt:lpstr>2. A mixture of 6 moles of H2 and 2 moles of O2 reacts to make water. How much water is made?</vt:lpstr>
      <vt:lpstr>3. A mixture of 2.5 moles of Na and 1.8 moles of Cl2 reacts to make NaCl. Identify: limiting reactant, excess reactant, and how much is unreacted. </vt:lpstr>
      <vt:lpstr>4. A mixture of 2.5 moles of Na and 1.8 moles of Cl2 reacts to make NaCl. How much sodium chloride is made?</vt:lpstr>
      <vt:lpstr>5. The reaction for combustion of methane is </vt:lpstr>
      <vt:lpstr>5. What are the amounts after the reaction?</vt:lpstr>
      <vt:lpstr>6. Given the shown amounts for the products and leftovers after a complete reaction, predict the initial reactants.  </vt:lpstr>
      <vt:lpstr>6. What are the amounts before the reaction?</vt:lpstr>
      <vt:lpstr>7. Given the shown amounts for the products and leftovers after a complete reaction, predict the initial reactants.  </vt:lpstr>
      <vt:lpstr>7. What are the amounts before the reaction?</vt:lpstr>
      <vt:lpstr>8. A mixture of S atoms (   ) and O2 molecules (   ) in a closed container is represented by the diagrams:</vt:lpstr>
      <vt:lpstr>9. An initial mixture of sulfur(   ) and oxygen(      )is represented:</vt:lpstr>
      <vt:lpstr>9. Before: S      O2</vt:lpstr>
      <vt:lpstr>10. Before: S      O2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Reactants, Products, and Leftovers  Activity 2: Limiting Reactants in Chemical reactions by Trish Loeblein  http://phet.colorado.edu</dc:title>
  <dc:creator>Trish Loeblein</dc:creator>
  <cp:lastModifiedBy>Patricia Loeblein</cp:lastModifiedBy>
  <cp:revision>44</cp:revision>
  <dcterms:created xsi:type="dcterms:W3CDTF">2011-07-04T02:36:33Z</dcterms:created>
  <dcterms:modified xsi:type="dcterms:W3CDTF">2015-07-08T15:33:35Z</dcterms:modified>
</cp:coreProperties>
</file>