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7" r:id="rId9"/>
    <p:sldId id="268" r:id="rId10"/>
    <p:sldId id="269" r:id="rId11"/>
    <p:sldId id="270" r:id="rId12"/>
    <p:sldId id="264" r:id="rId13"/>
    <p:sldId id="265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05" autoAdjust="0"/>
  </p:normalViewPr>
  <p:slideViewPr>
    <p:cSldViewPr>
      <p:cViewPr varScale="1">
        <p:scale>
          <a:sx n="48" d="100"/>
          <a:sy n="48" d="100"/>
        </p:scale>
        <p:origin x="120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D76B9-A0AC-417B-9D60-C78E486E2DEC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46139-37E9-4A61-B828-19356566D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0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July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12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87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r>
              <a:rPr lang="en-US" baseline="0" dirty="0" smtClean="0"/>
              <a:t> on next slide. Give students some time before the answer selections are provided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0" dirty="0" smtClean="0"/>
              <a:t>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D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1.8-1.25 = .55 mole Chlorine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The reaction is 2 Na + Cl</a:t>
            </a:r>
            <a:r>
              <a:rPr lang="en-US" sz="800" baseline="0" dirty="0" smtClean="0"/>
              <a:t>2 </a:t>
            </a:r>
            <a:r>
              <a:rPr lang="en-US" sz="1200" baseline="0" dirty="0" smtClean="0"/>
              <a:t>= 2NaCl , so the moles of </a:t>
            </a:r>
            <a:r>
              <a:rPr lang="en-US" sz="1200" baseline="0" dirty="0" err="1" smtClean="0"/>
              <a:t>NaCl</a:t>
            </a:r>
            <a:r>
              <a:rPr lang="en-US" sz="1200" baseline="0" dirty="0" smtClean="0"/>
              <a:t> is equal to the moles of Na consumed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A. use the </a:t>
            </a:r>
            <a:r>
              <a:rPr lang="en-US" sz="1200" baseline="0" dirty="0" err="1" smtClean="0"/>
              <a:t>sim</a:t>
            </a:r>
            <a:r>
              <a:rPr lang="en-US" sz="1200" baseline="0" dirty="0" smtClean="0"/>
              <a:t> to easily show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on next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B.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9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8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9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6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5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9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3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56182-DBB7-4C73-ADDD-0D39BF7EE952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physics/ph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838200"/>
            <a:ext cx="8839200" cy="1012825"/>
          </a:xfrm>
        </p:spPr>
        <p:txBody>
          <a:bodyPr>
            <a:noAutofit/>
          </a:bodyPr>
          <a:lstStyle/>
          <a:p>
            <a:r>
              <a:rPr lang="en-US" sz="3200" i="1" dirty="0" smtClean="0"/>
              <a:t>Reactants, Products, and Leftovers </a:t>
            </a:r>
            <a:br>
              <a:rPr lang="en-US" sz="3200" i="1" dirty="0" smtClean="0"/>
            </a:br>
            <a:r>
              <a:rPr lang="en-US" sz="3200" dirty="0" smtClean="0"/>
              <a:t>Activity 2:</a:t>
            </a:r>
            <a:r>
              <a:rPr lang="en-US" sz="3200" b="1" dirty="0" smtClean="0"/>
              <a:t> </a:t>
            </a:r>
            <a:r>
              <a:rPr lang="en-US" sz="3200" b="1" dirty="0"/>
              <a:t>Limiting Reactants in Chemical </a:t>
            </a:r>
            <a:r>
              <a:rPr lang="en-US" sz="3200" b="1" dirty="0" smtClean="0"/>
              <a:t>reactions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by Trish Loeblein </a:t>
            </a:r>
            <a:r>
              <a:rPr lang="en-US" sz="2800" dirty="0" smtClean="0">
                <a:hlinkClick r:id="rId3"/>
              </a:rPr>
              <a:t> </a:t>
            </a:r>
            <a:r>
              <a:rPr lang="en-US" sz="2800" u="sng" dirty="0" smtClean="0">
                <a:hlinkClick r:id="rId3"/>
              </a:rPr>
              <a:t>http://phet.colorado.edu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(assuming complete reactions)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8229600" cy="40386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800" b="1" dirty="0">
                <a:solidFill>
                  <a:schemeClr val="tx1"/>
                </a:solidFill>
              </a:rPr>
              <a:t>Learning Goals: </a:t>
            </a:r>
            <a:r>
              <a:rPr lang="en-US" sz="5800" dirty="0" smtClean="0">
                <a:solidFill>
                  <a:schemeClr val="tx1"/>
                </a:solidFill>
              </a:rPr>
              <a:t> Students </a:t>
            </a:r>
            <a:r>
              <a:rPr lang="en-US" sz="5800" dirty="0">
                <a:solidFill>
                  <a:schemeClr val="tx1"/>
                </a:solidFill>
              </a:rPr>
              <a:t>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amounts of products and leftovers after reaction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initial amounts of reactants given the amount of products and leftovers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Translate from symbolic (chemical formula) to molecular (pictorial) representations of matter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Explain how subscripts and coefficients are used to solve limiting reactant problems</a:t>
            </a:r>
            <a:r>
              <a:rPr lang="ru-RU" sz="5800" dirty="0" smtClean="0">
                <a:solidFill>
                  <a:schemeClr val="tx1"/>
                </a:solidFill>
              </a:rPr>
              <a:t>.</a:t>
            </a:r>
            <a:endParaRPr lang="en-US" sz="5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13" y="3048000"/>
            <a:ext cx="420234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22" y="3356965"/>
            <a:ext cx="113887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615" y="3356965"/>
            <a:ext cx="92533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381" y="3372731"/>
            <a:ext cx="1210058" cy="1994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438" y="3339990"/>
            <a:ext cx="1103288" cy="207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13" y="5427122"/>
            <a:ext cx="11620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628" y="5361757"/>
            <a:ext cx="685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5" y="5410199"/>
            <a:ext cx="962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60" y="5462586"/>
            <a:ext cx="9525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712" y="5361757"/>
            <a:ext cx="2538916" cy="9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80" y="5278493"/>
            <a:ext cx="1146210" cy="14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49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What are the amounts before the reaction?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en-US" sz="4000" b="1" dirty="0">
                <a:solidFill>
                  <a:srgbClr val="00B050"/>
                </a:solidFill>
              </a:rPr>
              <a:t>2</a:t>
            </a:r>
            <a:r>
              <a:rPr lang="en-US" sz="4000" b="1" dirty="0" smtClean="0">
                <a:solidFill>
                  <a:srgbClr val="00B050"/>
                </a:solidFill>
              </a:rPr>
              <a:t>              10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12             10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10              9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8               </a:t>
            </a:r>
            <a:r>
              <a:rPr lang="en-US" sz="4000" b="1" dirty="0">
                <a:solidFill>
                  <a:srgbClr val="7030A0"/>
                </a:solidFill>
              </a:rPr>
              <a:t>4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   8 C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4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CO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2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90598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983" y="3348927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493" y="4079019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479781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624" y="5465111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9029" y="905984"/>
            <a:ext cx="7715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32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08391"/>
            <a:ext cx="8915400" cy="1479991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8. A </a:t>
            </a:r>
            <a:r>
              <a:rPr lang="en-US" sz="3200" dirty="0"/>
              <a:t>mixture of S atoms </a:t>
            </a:r>
            <a:r>
              <a:rPr lang="en-US" sz="3200" dirty="0" smtClean="0"/>
              <a:t>(   </a:t>
            </a:r>
            <a:r>
              <a:rPr lang="en-US" sz="3200" dirty="0"/>
              <a:t>) and O</a:t>
            </a:r>
            <a:r>
              <a:rPr lang="en-US" sz="3200" baseline="-25000" dirty="0"/>
              <a:t>2</a:t>
            </a:r>
            <a:r>
              <a:rPr lang="en-US" sz="3200" dirty="0"/>
              <a:t> molecules </a:t>
            </a:r>
            <a:r>
              <a:rPr lang="en-US" sz="3200" dirty="0" smtClean="0"/>
              <a:t>(   </a:t>
            </a:r>
            <a:r>
              <a:rPr lang="en-US" sz="3200" dirty="0"/>
              <a:t>) in a closed container is represented </a:t>
            </a:r>
            <a:r>
              <a:rPr lang="en-US" sz="3200" dirty="0" smtClean="0"/>
              <a:t>by </a:t>
            </a:r>
            <a:r>
              <a:rPr lang="en-US" sz="3200" dirty="0"/>
              <a:t>the </a:t>
            </a:r>
            <a:r>
              <a:rPr lang="en-US" sz="3200" dirty="0" smtClean="0"/>
              <a:t>diagrams: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Which equation best describes this reaction?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3X 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</a:t>
            </a:r>
            <a:r>
              <a:rPr lang="en-US" b="1" baseline="-25000" dirty="0" smtClean="0"/>
              <a:t>3</a:t>
            </a:r>
            <a:r>
              <a:rPr lang="en-US" b="1" dirty="0" smtClean="0"/>
              <a:t>Y</a:t>
            </a:r>
            <a:r>
              <a:rPr lang="en-US" b="1" baseline="-25000" dirty="0" smtClean="0"/>
              <a:t>8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 + 2Y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XY</a:t>
            </a:r>
            <a:r>
              <a:rPr lang="en-US" b="1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3X </a:t>
            </a:r>
            <a:r>
              <a:rPr lang="en-US" b="1" dirty="0"/>
              <a:t>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Y</a:t>
            </a:r>
            <a:r>
              <a:rPr lang="en-US" b="1" baseline="-25000" dirty="0"/>
              <a:t>2</a:t>
            </a: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56549" y="283764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951077" y="283749"/>
            <a:ext cx="304800" cy="283781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838200" y="1066800"/>
            <a:ext cx="5825836" cy="1600200"/>
            <a:chOff x="838200" y="1371600"/>
            <a:chExt cx="5825836" cy="160020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371600"/>
              <a:ext cx="2416302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3352800" y="2171700"/>
              <a:ext cx="838200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1371600"/>
              <a:ext cx="2473036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98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5557"/>
            <a:ext cx="8153400" cy="1650161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An initial </a:t>
            </a:r>
            <a:r>
              <a:rPr lang="en-US" sz="3600" b="1" dirty="0"/>
              <a:t>mixture of </a:t>
            </a:r>
            <a:r>
              <a:rPr lang="en-US" sz="3600" b="1" dirty="0" smtClean="0"/>
              <a:t>sulfur(   </a:t>
            </a:r>
            <a:r>
              <a:rPr lang="en-US" sz="3600" b="1" dirty="0"/>
              <a:t>) and </a:t>
            </a:r>
            <a:r>
              <a:rPr lang="en-US" sz="3600" b="1" dirty="0" smtClean="0"/>
              <a:t>oxygen(      )is represented: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05403" y="556895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784132" y="1114091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07" y="1957371"/>
            <a:ext cx="3017879" cy="200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188" y="3962400"/>
            <a:ext cx="871641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Using this equation</a:t>
            </a:r>
            <a:r>
              <a:rPr lang="en-US" sz="4000" b="1" dirty="0"/>
              <a:t>: </a:t>
            </a:r>
            <a:r>
              <a:rPr lang="en-US" sz="4400" b="1" dirty="0">
                <a:solidFill>
                  <a:srgbClr val="7030A0"/>
                </a:solidFill>
              </a:rPr>
              <a:t>2S + 3O</a:t>
            </a:r>
            <a:r>
              <a:rPr lang="en-US" sz="4400" b="1" baseline="-25000" dirty="0">
                <a:solidFill>
                  <a:srgbClr val="7030A0"/>
                </a:solidFill>
              </a:rPr>
              <a:t>2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</a:rPr>
              <a:t>2SO</a:t>
            </a:r>
            <a:r>
              <a:rPr lang="en-US" sz="44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/>
              <a:t>, what would the results look like?</a:t>
            </a:r>
            <a:endParaRPr lang="en-US" sz="4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80290" y="454751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523784" y="478575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419600" y="472849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304801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548937" y="3894083"/>
            <a:ext cx="8166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         B		 C		D		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7518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10.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13473" y="64886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22180" y="428832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718173" y="455459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34849" y="608607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49319" y="286443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152400" y="3886200"/>
            <a:ext cx="1034766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Which is the limiting reactant?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Sulfur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Oxygen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Neither they are both completely used</a:t>
            </a:r>
          </a:p>
        </p:txBody>
      </p:sp>
    </p:spTree>
    <p:extLst>
      <p:ext uri="{BB962C8B-B14F-4D97-AF65-F5344CB8AC3E}">
        <p14:creationId xmlns:p14="http://schemas.microsoft.com/office/powerpoint/2010/main" val="27994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1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</a:t>
            </a:r>
            <a:r>
              <a:rPr lang="en-US" sz="3200" b="1" dirty="0"/>
              <a:t>mixture of </a:t>
            </a:r>
            <a:r>
              <a:rPr lang="en-US" sz="3200" b="1" dirty="0" smtClean="0"/>
              <a:t>4 </a:t>
            </a:r>
            <a:r>
              <a:rPr lang="en-US" sz="3200" b="1" dirty="0"/>
              <a:t>moles of H</a:t>
            </a:r>
            <a:r>
              <a:rPr lang="en-US" sz="3200" b="1" baseline="-25000" dirty="0"/>
              <a:t>2</a:t>
            </a:r>
            <a:r>
              <a:rPr lang="en-US" sz="3200" b="1" dirty="0"/>
              <a:t> and </a:t>
            </a:r>
            <a:r>
              <a:rPr lang="en-US" sz="3200" b="1" dirty="0" smtClean="0"/>
              <a:t>3 </a:t>
            </a:r>
            <a:r>
              <a:rPr lang="en-US" sz="3200" b="1" dirty="0"/>
              <a:t>moles of O</a:t>
            </a:r>
            <a:r>
              <a:rPr lang="en-US" sz="3200" b="1" baseline="-25000" dirty="0"/>
              <a:t>2</a:t>
            </a:r>
            <a:r>
              <a:rPr lang="en-US" sz="3200" b="1" dirty="0"/>
              <a:t> </a:t>
            </a:r>
            <a:r>
              <a:rPr lang="en-US" sz="3200" b="1" dirty="0" smtClean="0"/>
              <a:t>reacts to make water.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8768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6700" b="1" dirty="0" smtClean="0">
                <a:solidFill>
                  <a:srgbClr val="7030A0"/>
                </a:solidFill>
              </a:rPr>
              <a:t>            1 mole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endParaRPr lang="en-US" sz="6700" b="1" dirty="0" smtClean="0">
              <a:solidFill>
                <a:srgbClr val="7030A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O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1 mole H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4 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</a:t>
            </a:r>
            <a:r>
              <a:rPr lang="en-US" sz="6700" b="1" dirty="0" smtClean="0">
                <a:solidFill>
                  <a:srgbClr val="FF0000"/>
                </a:solidFill>
              </a:rPr>
              <a:t>3 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2</a:t>
            </a:r>
            <a:r>
              <a:rPr lang="en-US" sz="3600" b="1" dirty="0" smtClean="0"/>
              <a:t>. A </a:t>
            </a:r>
            <a:r>
              <a:rPr lang="en-US" sz="3600" b="1" dirty="0"/>
              <a:t>mixture of 6</a:t>
            </a:r>
            <a:r>
              <a:rPr lang="en-US" sz="3600" b="1" dirty="0" smtClean="0"/>
              <a:t> </a:t>
            </a:r>
            <a:r>
              <a:rPr lang="en-US" sz="3600" b="1" dirty="0"/>
              <a:t>moles of H</a:t>
            </a:r>
            <a:r>
              <a:rPr lang="en-US" sz="3600" b="1" baseline="-25000" dirty="0"/>
              <a:t>2</a:t>
            </a:r>
            <a:r>
              <a:rPr lang="en-US" sz="3600" b="1" dirty="0"/>
              <a:t> and 2</a:t>
            </a:r>
            <a:r>
              <a:rPr lang="en-US" sz="3600" b="1" dirty="0" smtClean="0"/>
              <a:t> </a:t>
            </a:r>
            <a:r>
              <a:rPr lang="en-US" sz="3600" b="1" dirty="0"/>
              <a:t>moles of O</a:t>
            </a:r>
            <a:r>
              <a:rPr lang="en-US" sz="3600" b="1" baseline="-25000" dirty="0"/>
              <a:t>2</a:t>
            </a:r>
            <a:r>
              <a:rPr lang="en-US" sz="3600" b="1" dirty="0"/>
              <a:t> </a:t>
            </a:r>
            <a:r>
              <a:rPr lang="en-US" sz="3600" b="1" dirty="0" smtClean="0"/>
              <a:t>reacts to make water. How much water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55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6 moles water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2</a:t>
            </a:r>
            <a:r>
              <a:rPr lang="en-US" sz="6700" b="1" dirty="0" smtClean="0">
                <a:solidFill>
                  <a:srgbClr val="C00000"/>
                </a:solidFill>
              </a:rPr>
              <a:t>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3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4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6 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2</a:t>
            </a:r>
            <a:r>
              <a:rPr lang="en-US" sz="6700" b="1" dirty="0" smtClean="0">
                <a:solidFill>
                  <a:srgbClr val="FF0000"/>
                </a:solidFill>
              </a:rPr>
              <a:t> 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3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mixture of 2.5 moles of Na and 1.8 moles of Cl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reacts to make </a:t>
            </a:r>
            <a:r>
              <a:rPr lang="en-US" sz="3200" b="1" dirty="0" err="1" smtClean="0"/>
              <a:t>NaCl</a:t>
            </a:r>
            <a:r>
              <a:rPr lang="en-US" sz="3200" b="1" dirty="0" smtClean="0"/>
              <a:t>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876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Na            .7 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Na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  .7 mole Cl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Na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  .55 mole Cl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  .7 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FF0000"/>
                </a:solidFill>
              </a:rPr>
              <a:t>2               </a:t>
            </a:r>
            <a:r>
              <a:rPr lang="en-US" sz="6700" b="1" dirty="0" smtClean="0">
                <a:solidFill>
                  <a:srgbClr val="FF0000"/>
                </a:solidFill>
              </a:rPr>
              <a:t> 1 mole 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4</a:t>
            </a:r>
            <a:r>
              <a:rPr lang="en-US" sz="3600" b="1" dirty="0" smtClean="0"/>
              <a:t>. A </a:t>
            </a:r>
            <a:r>
              <a:rPr lang="en-US" sz="3600" b="1" dirty="0"/>
              <a:t>mixture of </a:t>
            </a:r>
            <a:r>
              <a:rPr lang="en-US" sz="3600" b="1" dirty="0" smtClean="0"/>
              <a:t>2.5 </a:t>
            </a:r>
            <a:r>
              <a:rPr lang="en-US" sz="3600" b="1" dirty="0"/>
              <a:t>moles of </a:t>
            </a:r>
            <a:r>
              <a:rPr lang="en-US" sz="3600" b="1" dirty="0" smtClean="0"/>
              <a:t>Na </a:t>
            </a:r>
            <a:r>
              <a:rPr lang="en-US" sz="3600" b="1" dirty="0"/>
              <a:t>and </a:t>
            </a:r>
            <a:r>
              <a:rPr lang="en-US" sz="3600" b="1" dirty="0" smtClean="0"/>
              <a:t>1.8 </a:t>
            </a:r>
            <a:r>
              <a:rPr lang="en-US" sz="3600" b="1" dirty="0"/>
              <a:t>moles of </a:t>
            </a:r>
            <a:r>
              <a:rPr lang="en-US" sz="3600" b="1" dirty="0" smtClean="0"/>
              <a:t>Cl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reacts to make </a:t>
            </a:r>
            <a:r>
              <a:rPr lang="en-US" sz="3600" b="1" dirty="0" err="1" smtClean="0"/>
              <a:t>NaCl</a:t>
            </a:r>
            <a:r>
              <a:rPr lang="en-US" sz="3600" b="1" dirty="0" smtClean="0"/>
              <a:t>. How much sodium chloride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70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2.5 moles </a:t>
            </a:r>
            <a:r>
              <a:rPr lang="en-US" sz="6700" b="1" dirty="0" err="1" smtClean="0">
                <a:solidFill>
                  <a:srgbClr val="7030A0"/>
                </a:solidFill>
              </a:rPr>
              <a:t>NaCl</a:t>
            </a:r>
            <a:r>
              <a:rPr lang="en-US" sz="6700" b="1" dirty="0" smtClean="0">
                <a:solidFill>
                  <a:srgbClr val="7030A0"/>
                </a:solidFill>
              </a:rPr>
              <a:t>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</a:t>
            </a:r>
            <a:r>
              <a:rPr lang="en-US" sz="6700" b="1" dirty="0" smtClean="0">
                <a:solidFill>
                  <a:srgbClr val="C00000"/>
                </a:solidFill>
              </a:rPr>
              <a:t>1.8 moles </a:t>
            </a:r>
            <a:r>
              <a:rPr lang="en-US" sz="6700" b="1" dirty="0" err="1" smtClean="0">
                <a:solidFill>
                  <a:srgbClr val="C00000"/>
                </a:solidFill>
              </a:rPr>
              <a:t>NaCl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0.7 moles </a:t>
            </a:r>
            <a:r>
              <a:rPr lang="en-US" sz="6700" b="1" dirty="0" err="1" smtClean="0">
                <a:solidFill>
                  <a:schemeClr val="accent6">
                    <a:lumMod val="75000"/>
                  </a:schemeClr>
                </a:solidFill>
              </a:rPr>
              <a:t>NaCl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0.55 moles </a:t>
            </a:r>
            <a:r>
              <a:rPr lang="en-US" sz="6700" b="1" dirty="0" err="1" smtClean="0">
                <a:solidFill>
                  <a:srgbClr val="CC0099"/>
                </a:solidFill>
              </a:rPr>
              <a:t>NaCl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1 mole </a:t>
            </a:r>
            <a:r>
              <a:rPr lang="en-US" sz="6700" b="1" dirty="0" err="1" smtClean="0">
                <a:solidFill>
                  <a:srgbClr val="FF0000"/>
                </a:solidFill>
              </a:rPr>
              <a:t>Nacl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9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58" y="152400"/>
            <a:ext cx="8763000" cy="11232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</a:t>
            </a:r>
            <a:r>
              <a:rPr lang="en-US" sz="3400" b="1" dirty="0" smtClean="0"/>
              <a:t>The reaction for combustion of methane is </a:t>
            </a:r>
            <a:endParaRPr lang="en-US" sz="3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747831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8758" y="4572000"/>
            <a:ext cx="8229600" cy="1401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Given the shown amounts for each reactant, predict the amounts of products and leftovers after complete reaction. 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55076"/>
            <a:ext cx="15144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55076"/>
            <a:ext cx="16573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44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8763000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What are the amounts after the reaction?</a:t>
            </a:r>
            <a:endParaRPr 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11" y="1820420"/>
            <a:ext cx="8912775" cy="998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8789070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6               1                    1                    2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1               6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  <a:r>
              <a:rPr lang="en-US" sz="4000" b="1" dirty="0" smtClean="0">
                <a:solidFill>
                  <a:srgbClr val="0070C0"/>
                </a:solidFill>
              </a:rPr>
              <a:t>1                    2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1               0                    6                  12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4               0                    4                    8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457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Initial: </a:t>
            </a:r>
          </a:p>
          <a:p>
            <a:r>
              <a:rPr lang="en-US" sz="4000" b="1" dirty="0" smtClean="0"/>
              <a:t>7 CH</a:t>
            </a:r>
            <a:r>
              <a:rPr lang="en-US" sz="4000" b="1" baseline="-25000" dirty="0" smtClean="0"/>
              <a:t>4</a:t>
            </a:r>
            <a:r>
              <a:rPr lang="en-US" sz="4000" dirty="0"/>
              <a:t> </a:t>
            </a:r>
            <a:r>
              <a:rPr lang="en-US" sz="4000" b="1" dirty="0"/>
              <a:t> </a:t>
            </a:r>
            <a:r>
              <a:rPr lang="en-US" sz="4000" b="1" dirty="0" smtClean="0"/>
              <a:t>and  3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After: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472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1853048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6815" y="1863934"/>
            <a:ext cx="8991600" cy="76890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1" t="1430" r="2166"/>
          <a:stretch/>
        </p:blipFill>
        <p:spPr bwMode="auto">
          <a:xfrm>
            <a:off x="3964460" y="3357643"/>
            <a:ext cx="5053974" cy="2173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"/>
          <a:stretch/>
        </p:blipFill>
        <p:spPr bwMode="auto">
          <a:xfrm>
            <a:off x="-37935" y="3756036"/>
            <a:ext cx="4047985" cy="233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034" y="5551100"/>
            <a:ext cx="990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009" y="5531148"/>
            <a:ext cx="7334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902" y="5551100"/>
            <a:ext cx="10382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3" y="5585063"/>
            <a:ext cx="10096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2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What are the amounts before the reaction?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4               </a:t>
            </a:r>
            <a:r>
              <a:rPr lang="en-US" sz="4000" b="1" dirty="0">
                <a:solidFill>
                  <a:srgbClr val="00B050"/>
                </a:solidFill>
              </a:rPr>
              <a:t>7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9               </a:t>
            </a:r>
            <a:r>
              <a:rPr lang="en-US" sz="4000" b="1" dirty="0">
                <a:solidFill>
                  <a:srgbClr val="0070C0"/>
                </a:solidFill>
              </a:rPr>
              <a:t>7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10              7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4               0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5 NH</a:t>
            </a:r>
            <a:r>
              <a:rPr lang="en-US" sz="4000" b="1" baseline="-25000" dirty="0" smtClean="0"/>
              <a:t>3</a:t>
            </a:r>
            <a:r>
              <a:rPr lang="en-US" sz="4000" dirty="0" smtClean="0"/>
              <a:t> </a:t>
            </a:r>
            <a:r>
              <a:rPr lang="en-US" sz="4000" b="1" dirty="0" smtClean="0"/>
              <a:t>       0 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NO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</a:t>
            </a:r>
            <a:r>
              <a:rPr lang="en-US" sz="4000" b="1" dirty="0"/>
              <a:t>6</a:t>
            </a:r>
            <a:r>
              <a:rPr lang="en-US" sz="4000" b="1" dirty="0" smtClean="0"/>
              <a:t>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2136826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346573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367" y="4086717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48006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54864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886935"/>
            <a:ext cx="800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49" y="91551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05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797</Words>
  <Application>Microsoft Office PowerPoint</Application>
  <PresentationFormat>On-screen Show (4:3)</PresentationFormat>
  <Paragraphs>118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Symbol</vt:lpstr>
      <vt:lpstr>Office Theme</vt:lpstr>
      <vt:lpstr>Reactants, Products, and Leftovers  Activity 2: Limiting Reactants in Chemical reactions by Trish Loeblein  http://phet.colorado.edu (assuming complete reactions)</vt:lpstr>
      <vt:lpstr>1. A mixture of 4 moles of H2 and 3 moles of O2 reacts to make water. Identify: limiting reactant, excess reactant, and how much is unreacted. </vt:lpstr>
      <vt:lpstr>2. A mixture of 6 moles of H2 and 2 moles of O2 reacts to make water. How much water is made?</vt:lpstr>
      <vt:lpstr>3. A mixture of 2.5 moles of Na and 1.8 moles of Cl2 reacts to make NaCl. Identify: limiting reactant, excess reactant, and how much is unreacted. </vt:lpstr>
      <vt:lpstr>4. A mixture of 2.5 moles of Na and 1.8 moles of Cl2 reacts to make NaCl. How much sodium chloride is made?</vt:lpstr>
      <vt:lpstr>5. The reaction for combustion of methane is </vt:lpstr>
      <vt:lpstr>5. What are the amounts after the reaction?</vt:lpstr>
      <vt:lpstr>6. Given the shown amounts for the products and leftovers after a complete reaction, predict the initial reactants.  </vt:lpstr>
      <vt:lpstr>6. What are the amounts before the reaction?</vt:lpstr>
      <vt:lpstr>7. Given the shown amounts for the products and leftovers after a complete reaction, predict the initial reactants.  </vt:lpstr>
      <vt:lpstr>7. What are the amounts before the reaction?</vt:lpstr>
      <vt:lpstr>8. A mixture of S atoms (   ) and O2 molecules (   ) in a closed container is represented by the diagrams:</vt:lpstr>
      <vt:lpstr>9. An initial mixture of sulfur(   ) and oxygen(      )is represented:</vt:lpstr>
      <vt:lpstr>9. Before: S      O2</vt:lpstr>
      <vt:lpstr>10. Before: S      O2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Reactants, Products, and Leftovers  Activity 2: Limiting Reactants in Chemical reactions by Trish Loeblein  http://phet.colorado.edu</dc:title>
  <dc:creator>Trish Loeblein</dc:creator>
  <cp:lastModifiedBy>Patricia Loeblein</cp:lastModifiedBy>
  <cp:revision>44</cp:revision>
  <dcterms:created xsi:type="dcterms:W3CDTF">2011-07-04T02:36:33Z</dcterms:created>
  <dcterms:modified xsi:type="dcterms:W3CDTF">2015-07-08T18:35:10Z</dcterms:modified>
</cp:coreProperties>
</file>