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36D1-F0E3-4DE7-85B2-C77BADCC65D7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A39E7-0B2E-4472-87EF-F00538E9A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36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39E7-0B2E-4472-87EF-F00538E9A8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0" dirty="0" smtClean="0"/>
              <a:t> both B and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39E7-0B2E-4472-87EF-F00538E9A8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only if in water solution…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39E7-0B2E-4472-87EF-F00538E9A8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39E7-0B2E-4472-87EF-F00538E9A8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39E7-0B2E-4472-87EF-F00538E9A8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39E7-0B2E-4472-87EF-F00538E9A8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39E7-0B2E-4472-87EF-F00538E9A8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9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35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16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1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40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0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562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02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7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3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CB185-F1E0-4AEB-A11E-FF4ACC1641F3}" type="datetimeFigureOut">
              <a:rPr lang="en-US" smtClean="0"/>
              <a:t>7/2/2011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2B1E-1872-42A1-BFD7-517737D0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50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het.colorado.edu/en/simulation/build-a-molecul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i="1" u="sng" dirty="0">
                <a:hlinkClick r:id="rId2"/>
              </a:rPr>
              <a:t>Build a Molecule</a:t>
            </a:r>
            <a:r>
              <a:rPr lang="en-US" b="1" i="1" dirty="0"/>
              <a:t> </a:t>
            </a:r>
            <a:r>
              <a:rPr lang="en-US" b="1" dirty="0"/>
              <a:t>activity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/>
              <a:t>by Trish Loeblein </a:t>
            </a:r>
            <a:br>
              <a:rPr lang="en-US" sz="2400" dirty="0" smtClean="0"/>
            </a:br>
            <a:r>
              <a:rPr lang="en-US" sz="2400" dirty="0" smtClean="0"/>
              <a:t>http://phet.colorado.edu/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192594"/>
            <a:ext cx="8763000" cy="428440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4000" b="1" dirty="0">
                <a:solidFill>
                  <a:schemeClr val="tx1"/>
                </a:solidFill>
              </a:rPr>
              <a:t>Learning Goals:</a:t>
            </a:r>
            <a:r>
              <a:rPr lang="en-US" sz="4000" dirty="0">
                <a:solidFill>
                  <a:schemeClr val="tx1"/>
                </a:solidFill>
              </a:rPr>
              <a:t>  Students will be able to: 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Review:</a:t>
            </a:r>
          </a:p>
          <a:p>
            <a:pPr marL="457200" lvl="0" indent="-176213" algn="l">
              <a:buFont typeface="Arial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Describe the differences between an atom and a molecule.</a:t>
            </a:r>
          </a:p>
          <a:p>
            <a:pPr marL="457200" lvl="0" indent="-176213" algn="l">
              <a:buFont typeface="Arial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Describe what the subscripts and coefficients indicate in chemistry notation.</a:t>
            </a:r>
          </a:p>
          <a:p>
            <a:pPr marL="457200" lvl="0" indent="-176213" algn="l">
              <a:buFont typeface="Arial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Use proper chemistry nomenclature.</a:t>
            </a:r>
          </a:p>
          <a:p>
            <a:pPr algn="l"/>
            <a:r>
              <a:rPr lang="en-US" sz="4000" dirty="0">
                <a:solidFill>
                  <a:schemeClr val="tx1"/>
                </a:solidFill>
              </a:rPr>
              <a:t>New:</a:t>
            </a:r>
          </a:p>
          <a:p>
            <a:pPr marL="457200" lvl="0" indent="-176213" algn="l">
              <a:buFont typeface="Arial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Construct simple molecules from atoms.</a:t>
            </a:r>
          </a:p>
          <a:p>
            <a:pPr marL="457200" lvl="0" indent="-176213" algn="l">
              <a:buFont typeface="Arial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Write rules for how atoms are arranged given formulas for some common molecules</a:t>
            </a:r>
          </a:p>
          <a:p>
            <a:pPr marL="457200" lvl="0" indent="-176213" algn="l">
              <a:buFont typeface="Arial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Draw, name, and write formulas for some common molecules.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07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365661"/>
            <a:ext cx="84582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4400" dirty="0" smtClean="0"/>
              <a:t> </a:t>
            </a:r>
            <a:r>
              <a:rPr lang="en-US" sz="4400" b="1" dirty="0" smtClean="0"/>
              <a:t>.</a:t>
            </a:r>
            <a:r>
              <a:rPr lang="en-US" sz="4400" dirty="0" smtClean="0"/>
              <a:t>  </a:t>
            </a:r>
          </a:p>
          <a:p>
            <a:endParaRPr lang="en-US" sz="4400" dirty="0"/>
          </a:p>
          <a:p>
            <a:pPr marL="742950" indent="-742950">
              <a:buFont typeface="+mj-lt"/>
              <a:buAutoNum type="alphaUcPeriod" startAt="2"/>
            </a:pPr>
            <a:r>
              <a:rPr lang="en-US" sz="4400" dirty="0" smtClean="0"/>
              <a:t> </a:t>
            </a:r>
          </a:p>
          <a:p>
            <a:pPr marL="342900" indent="-342900">
              <a:buFont typeface="+mj-lt"/>
              <a:buAutoNum type="alphaUcPeriod" startAt="2"/>
            </a:pPr>
            <a:endParaRPr lang="en-US" sz="4400" dirty="0"/>
          </a:p>
          <a:p>
            <a:pPr marL="342900" indent="-342900">
              <a:buFont typeface="+mj-lt"/>
              <a:buAutoNum type="alphaUcPeriod" startAt="2"/>
            </a:pPr>
            <a:r>
              <a:rPr lang="en-US" sz="3600" b="1" dirty="0" smtClean="0"/>
              <a:t> Both would be described as “atoms”</a:t>
            </a:r>
          </a:p>
          <a:p>
            <a:pPr marL="342900" indent="-342900">
              <a:buFont typeface="+mj-lt"/>
              <a:buAutoNum type="alphaUcPeriod" startAt="2"/>
            </a:pPr>
            <a:endParaRPr lang="en-US" sz="3600" b="1" dirty="0"/>
          </a:p>
          <a:p>
            <a:pPr marL="342900" indent="-342900">
              <a:buFont typeface="+mj-lt"/>
              <a:buAutoNum type="alphaUcPeriod" startAt="2"/>
            </a:pPr>
            <a:r>
              <a:rPr lang="en-US" sz="3600" b="1" dirty="0" smtClean="0"/>
              <a:t> Both are better described as molecules</a:t>
            </a:r>
            <a:endParaRPr lang="en-US" sz="36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b="1" dirty="0" smtClean="0"/>
              <a:t>Which picture best displays atoms?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4" t="11766" r="5528" b="13093"/>
          <a:stretch/>
        </p:blipFill>
        <p:spPr bwMode="auto">
          <a:xfrm>
            <a:off x="1538132" y="1454094"/>
            <a:ext cx="1917292" cy="97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517" y="2828921"/>
            <a:ext cx="13335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395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222010"/>
            <a:ext cx="4953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4400" dirty="0" smtClean="0"/>
              <a:t>  </a:t>
            </a:r>
            <a:r>
              <a:rPr lang="en-US" sz="4400" b="1" dirty="0" smtClean="0"/>
              <a:t>.</a:t>
            </a:r>
            <a:r>
              <a:rPr lang="en-US" sz="4400" dirty="0" smtClean="0"/>
              <a:t>  </a:t>
            </a:r>
          </a:p>
          <a:p>
            <a:endParaRPr lang="en-US" sz="5400" dirty="0"/>
          </a:p>
          <a:p>
            <a:pPr marL="742950" indent="-742950">
              <a:buFont typeface="+mj-lt"/>
              <a:buAutoNum type="alphaUcPeriod" startAt="2"/>
            </a:pPr>
            <a:r>
              <a:rPr lang="en-US" sz="4400" dirty="0" smtClean="0"/>
              <a:t> </a:t>
            </a:r>
          </a:p>
          <a:p>
            <a:pPr marL="342900" indent="-342900">
              <a:buFont typeface="+mj-lt"/>
              <a:buAutoNum type="alphaUcPeriod" startAt="2"/>
            </a:pPr>
            <a:endParaRPr lang="en-US" sz="6000" dirty="0"/>
          </a:p>
          <a:p>
            <a:pPr marL="342900" indent="-342900">
              <a:buFont typeface="+mj-lt"/>
              <a:buAutoNum type="alphaUcPeriod" startAt="2"/>
            </a:pPr>
            <a:r>
              <a:rPr lang="en-US" sz="3600" b="1" dirty="0" smtClean="0"/>
              <a:t> </a:t>
            </a:r>
            <a:r>
              <a:rPr lang="en-US" sz="3600" b="1" dirty="0" smtClean="0"/>
              <a:t>  .</a:t>
            </a:r>
            <a:endParaRPr lang="en-US" sz="3600" b="1" dirty="0" smtClean="0"/>
          </a:p>
          <a:p>
            <a:endParaRPr lang="en-US" sz="3600" b="1" dirty="0" smtClean="0"/>
          </a:p>
          <a:p>
            <a:endParaRPr lang="en-US" sz="4400" b="1" dirty="0"/>
          </a:p>
          <a:p>
            <a:pPr marL="742950" indent="-742950">
              <a:buFont typeface="+mj-lt"/>
              <a:buAutoNum type="alphaUcPeriod" startAt="4"/>
            </a:pPr>
            <a:r>
              <a:rPr lang="en-US" sz="3600" b="1" dirty="0" smtClean="0"/>
              <a:t> </a:t>
            </a:r>
            <a:r>
              <a:rPr lang="en-US" sz="3600" b="1" dirty="0" smtClean="0"/>
              <a:t>Two</a:t>
            </a:r>
            <a:r>
              <a:rPr lang="en-US" sz="3600" b="1" dirty="0" smtClean="0"/>
              <a:t> </a:t>
            </a:r>
            <a:r>
              <a:rPr lang="en-US" sz="3600" b="1" dirty="0"/>
              <a:t>are </a:t>
            </a:r>
            <a:r>
              <a:rPr lang="en-US" sz="3600" b="1" dirty="0" smtClean="0"/>
              <a:t>correct</a:t>
            </a:r>
            <a:endParaRPr lang="en-US" sz="36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6384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b="1" dirty="0" smtClean="0"/>
              <a:t>Which picture </a:t>
            </a:r>
            <a:r>
              <a:rPr lang="en-US" b="1" dirty="0" smtClean="0"/>
              <a:t>displays </a:t>
            </a:r>
            <a:r>
              <a:rPr lang="en-US" b="1" dirty="0" smtClean="0"/>
              <a:t>2NH</a:t>
            </a:r>
            <a:r>
              <a:rPr lang="en-US" b="1" baseline="-25000" dirty="0" smtClean="0"/>
              <a:t>3</a:t>
            </a:r>
            <a:r>
              <a:rPr lang="en-US" b="1" dirty="0" smtClean="0"/>
              <a:t>?</a:t>
            </a:r>
            <a:endParaRPr lang="en-US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912" y="1207262"/>
            <a:ext cx="2452687" cy="1529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06"/>
          <a:stretch/>
        </p:blipFill>
        <p:spPr bwMode="auto">
          <a:xfrm>
            <a:off x="1585913" y="2819979"/>
            <a:ext cx="3472442" cy="1599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19"/>
          <a:stretch/>
        </p:blipFill>
        <p:spPr bwMode="auto">
          <a:xfrm>
            <a:off x="1585913" y="4581829"/>
            <a:ext cx="3472443" cy="152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85912" y="1222010"/>
            <a:ext cx="2452687" cy="1514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85912" y="2810147"/>
            <a:ext cx="3472444" cy="16094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85912" y="4564507"/>
            <a:ext cx="3472444" cy="1565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0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222010"/>
            <a:ext cx="4953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4400" dirty="0" smtClean="0"/>
              <a:t>  </a:t>
            </a:r>
            <a:r>
              <a:rPr lang="en-US" sz="4400" b="1" dirty="0" smtClean="0"/>
              <a:t>.</a:t>
            </a:r>
            <a:r>
              <a:rPr lang="en-US" sz="4400" dirty="0" smtClean="0"/>
              <a:t>  </a:t>
            </a:r>
          </a:p>
          <a:p>
            <a:endParaRPr lang="en-US" sz="5400" dirty="0"/>
          </a:p>
          <a:p>
            <a:pPr marL="742950" indent="-742950">
              <a:buFont typeface="+mj-lt"/>
              <a:buAutoNum type="alphaUcPeriod" startAt="2"/>
            </a:pPr>
            <a:r>
              <a:rPr lang="en-US" sz="4400" dirty="0" smtClean="0"/>
              <a:t> </a:t>
            </a:r>
          </a:p>
          <a:p>
            <a:pPr marL="342900" indent="-342900">
              <a:buFont typeface="+mj-lt"/>
              <a:buAutoNum type="alphaUcPeriod" startAt="2"/>
            </a:pPr>
            <a:endParaRPr lang="en-US" sz="6000" dirty="0"/>
          </a:p>
          <a:p>
            <a:pPr marL="342900" indent="-342900">
              <a:buFont typeface="+mj-lt"/>
              <a:buAutoNum type="alphaUcPeriod" startAt="2"/>
            </a:pPr>
            <a:r>
              <a:rPr lang="en-US" sz="3600" b="1" dirty="0" smtClean="0"/>
              <a:t> </a:t>
            </a:r>
            <a:r>
              <a:rPr lang="en-US" sz="3600" b="1" dirty="0" smtClean="0"/>
              <a:t>  .</a:t>
            </a:r>
            <a:endParaRPr lang="en-US" sz="3600" b="1" dirty="0" smtClean="0"/>
          </a:p>
          <a:p>
            <a:endParaRPr lang="en-US" sz="3600" b="1" dirty="0" smtClean="0"/>
          </a:p>
          <a:p>
            <a:endParaRPr lang="en-US" sz="4400" b="1" dirty="0"/>
          </a:p>
          <a:p>
            <a:pPr marL="742950" indent="-742950">
              <a:buFont typeface="+mj-lt"/>
              <a:buAutoNum type="alphaUcPeriod" startAt="4"/>
            </a:pPr>
            <a:r>
              <a:rPr lang="en-US" sz="3600" b="1" dirty="0" smtClean="0"/>
              <a:t> </a:t>
            </a:r>
            <a:r>
              <a:rPr lang="en-US" sz="3600" b="1" dirty="0" smtClean="0"/>
              <a:t>Two</a:t>
            </a:r>
            <a:r>
              <a:rPr lang="en-US" sz="3600" b="1" dirty="0" smtClean="0"/>
              <a:t> </a:t>
            </a:r>
            <a:r>
              <a:rPr lang="en-US" sz="3600" b="1" dirty="0"/>
              <a:t>are </a:t>
            </a:r>
            <a:r>
              <a:rPr lang="en-US" sz="3600" b="1" dirty="0" smtClean="0"/>
              <a:t>correct</a:t>
            </a:r>
            <a:endParaRPr lang="en-US" sz="36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6384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</a:t>
            </a:r>
            <a:r>
              <a:rPr lang="en-US" dirty="0" smtClean="0"/>
              <a:t>. </a:t>
            </a:r>
            <a:r>
              <a:rPr lang="en-US" b="1" dirty="0" smtClean="0"/>
              <a:t>Which </a:t>
            </a:r>
            <a:r>
              <a:rPr lang="en-US" b="1" dirty="0" smtClean="0"/>
              <a:t>could be hydrochloric acid?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585912" y="2854392"/>
            <a:ext cx="3472444" cy="15652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14"/>
          <a:stretch/>
        </p:blipFill>
        <p:spPr bwMode="auto">
          <a:xfrm>
            <a:off x="1622784" y="1222010"/>
            <a:ext cx="2415815" cy="1403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243" y="4552217"/>
            <a:ext cx="3272435" cy="1578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585912" y="4564507"/>
            <a:ext cx="3311766" cy="15659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243" y="2854392"/>
            <a:ext cx="3418366" cy="1537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85912" y="1222010"/>
            <a:ext cx="2452687" cy="14032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222010"/>
            <a:ext cx="73914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4400" dirty="0" smtClean="0"/>
              <a:t>  </a:t>
            </a:r>
            <a:r>
              <a:rPr lang="en-US" sz="4400" b="1" dirty="0" smtClean="0"/>
              <a:t>.</a:t>
            </a:r>
            <a:r>
              <a:rPr lang="en-US" sz="4400" dirty="0" smtClean="0"/>
              <a:t>  </a:t>
            </a:r>
          </a:p>
          <a:p>
            <a:endParaRPr lang="en-US" sz="5400" dirty="0"/>
          </a:p>
          <a:p>
            <a:pPr marL="742950" indent="-742950">
              <a:buFont typeface="+mj-lt"/>
              <a:buAutoNum type="alphaUcPeriod" startAt="2"/>
            </a:pPr>
            <a:r>
              <a:rPr lang="en-US" sz="4400" dirty="0" smtClean="0"/>
              <a:t> </a:t>
            </a:r>
          </a:p>
          <a:p>
            <a:pPr marL="342900" indent="-342900">
              <a:buFont typeface="+mj-lt"/>
              <a:buAutoNum type="alphaUcPeriod" startAt="2"/>
            </a:pPr>
            <a:endParaRPr lang="en-US" sz="6000" dirty="0"/>
          </a:p>
          <a:p>
            <a:pPr marL="342900" indent="-342900">
              <a:buFont typeface="+mj-lt"/>
              <a:buAutoNum type="alphaUcPeriod" startAt="2"/>
            </a:pPr>
            <a:r>
              <a:rPr lang="en-US" sz="3600" b="1" dirty="0" smtClean="0"/>
              <a:t> </a:t>
            </a:r>
            <a:r>
              <a:rPr lang="en-US" sz="3600" b="1" dirty="0" smtClean="0"/>
              <a:t>  </a:t>
            </a:r>
            <a:r>
              <a:rPr lang="en-US" sz="4400" b="1" dirty="0" smtClean="0"/>
              <a:t>Both are stable molecules</a:t>
            </a:r>
            <a:endParaRPr lang="en-US" sz="4400" b="1" dirty="0"/>
          </a:p>
          <a:p>
            <a:endParaRPr lang="en-US" sz="4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6384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b="1" dirty="0" smtClean="0"/>
              <a:t>Which </a:t>
            </a:r>
            <a:r>
              <a:rPr lang="en-US" b="1" dirty="0" smtClean="0"/>
              <a:t>could be </a:t>
            </a:r>
            <a:r>
              <a:rPr lang="en-US" b="1" dirty="0">
                <a:solidFill>
                  <a:srgbClr val="7030A0"/>
                </a:solidFill>
              </a:rPr>
              <a:t>CO</a:t>
            </a:r>
            <a:r>
              <a:rPr lang="en-US" b="1" baseline="-25000" dirty="0">
                <a:solidFill>
                  <a:srgbClr val="7030A0"/>
                </a:solidFill>
              </a:rPr>
              <a:t>2</a:t>
            </a:r>
            <a:r>
              <a:rPr lang="en-US" b="1" dirty="0" smtClean="0"/>
              <a:t>?</a:t>
            </a:r>
            <a:endParaRPr lang="en-US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3" r="3469"/>
          <a:stretch/>
        </p:blipFill>
        <p:spPr bwMode="auto">
          <a:xfrm>
            <a:off x="1600660" y="2878497"/>
            <a:ext cx="2949678" cy="1119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85912" y="1319392"/>
            <a:ext cx="2949678" cy="11190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241" y="1336660"/>
            <a:ext cx="2870653" cy="1084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85912" y="2854392"/>
            <a:ext cx="2929647" cy="11376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8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1496" y="2590800"/>
            <a:ext cx="7391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4400" b="1" dirty="0" smtClean="0"/>
              <a:t> Methane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400" b="1" dirty="0" smtClean="0"/>
              <a:t> Tetrahydrogen carbide 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400" b="1" dirty="0"/>
              <a:t> </a:t>
            </a:r>
            <a:r>
              <a:rPr lang="en-US" sz="4400" b="1" dirty="0" smtClean="0"/>
              <a:t>Ammonia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400" b="1" dirty="0" smtClean="0"/>
              <a:t> Water</a:t>
            </a:r>
            <a:endParaRPr lang="en-US" sz="4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00392"/>
            <a:ext cx="5638800" cy="1761466"/>
          </a:xfrm>
        </p:spPr>
        <p:txBody>
          <a:bodyPr>
            <a:normAutofit/>
          </a:bodyPr>
          <a:lstStyle/>
          <a:p>
            <a:r>
              <a:rPr lang="en-US" dirty="0"/>
              <a:t>5</a:t>
            </a:r>
            <a:r>
              <a:rPr lang="en-US" dirty="0" smtClean="0"/>
              <a:t>. </a:t>
            </a:r>
            <a:r>
              <a:rPr lang="en-US" b="1" dirty="0" smtClean="0"/>
              <a:t>What is the name of this molecule?</a:t>
            </a:r>
            <a:endParaRPr lang="en-US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3400"/>
            <a:ext cx="1901709" cy="1826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400800" y="533400"/>
            <a:ext cx="1901709" cy="18263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1496" y="2590800"/>
            <a:ext cx="7391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4400" b="1" dirty="0" smtClean="0"/>
              <a:t> Dihydrogen oxide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400" b="1" dirty="0" smtClean="0"/>
              <a:t> Carbon dioxide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400" b="1" dirty="0"/>
              <a:t> </a:t>
            </a:r>
            <a:r>
              <a:rPr lang="en-US" sz="4400" b="1" dirty="0" smtClean="0"/>
              <a:t>Ammonia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400" b="1" dirty="0" smtClean="0"/>
              <a:t> Water</a:t>
            </a:r>
            <a:endParaRPr lang="en-US" sz="4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00392"/>
            <a:ext cx="5638800" cy="1761466"/>
          </a:xfrm>
        </p:spPr>
        <p:txBody>
          <a:bodyPr>
            <a:normAutofit/>
          </a:bodyPr>
          <a:lstStyle/>
          <a:p>
            <a:r>
              <a:rPr lang="en-US" dirty="0" smtClean="0"/>
              <a:t>6</a:t>
            </a:r>
            <a:r>
              <a:rPr lang="en-US" dirty="0" smtClean="0"/>
              <a:t>. </a:t>
            </a:r>
            <a:r>
              <a:rPr lang="en-US" b="1" dirty="0" smtClean="0"/>
              <a:t>What is the name of this molecule?</a:t>
            </a:r>
            <a:endParaRPr lang="en-US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554" y="533400"/>
            <a:ext cx="1996857" cy="1826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400800" y="533400"/>
            <a:ext cx="1901709" cy="18263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1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1496" y="2600632"/>
            <a:ext cx="7391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4400" b="1" dirty="0" smtClean="0"/>
              <a:t> Dichloride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400" b="1" dirty="0" smtClean="0"/>
              <a:t> Dichlorine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400" b="1" dirty="0"/>
              <a:t> </a:t>
            </a:r>
            <a:r>
              <a:rPr lang="en-US" sz="4400" b="1" dirty="0" smtClean="0"/>
              <a:t>Chlorine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400" b="1" dirty="0" smtClean="0"/>
              <a:t> This is not a stable molecule</a:t>
            </a:r>
            <a:endParaRPr lang="en-US" sz="4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00392"/>
            <a:ext cx="5638800" cy="1761466"/>
          </a:xfrm>
        </p:spPr>
        <p:txBody>
          <a:bodyPr>
            <a:normAutofit/>
          </a:bodyPr>
          <a:lstStyle/>
          <a:p>
            <a:r>
              <a:rPr lang="en-US" dirty="0"/>
              <a:t>7</a:t>
            </a:r>
            <a:r>
              <a:rPr lang="en-US" dirty="0" smtClean="0"/>
              <a:t>. </a:t>
            </a:r>
            <a:r>
              <a:rPr lang="en-US" b="1" dirty="0" smtClean="0"/>
              <a:t>What is the name of this molecule?</a:t>
            </a:r>
            <a:endParaRPr lang="en-US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3400"/>
            <a:ext cx="2438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400800" y="533399"/>
            <a:ext cx="2438400" cy="12192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4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235</Words>
  <Application>Microsoft Office PowerPoint</Application>
  <PresentationFormat>On-screen Show (4:3)</PresentationFormat>
  <Paragraphs>71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Build a Molecule activity by Trish Loeblein  http://phet.colorado.edu/</vt:lpstr>
      <vt:lpstr>1. Which picture best displays atoms?</vt:lpstr>
      <vt:lpstr>2. Which picture displays 2NH3?</vt:lpstr>
      <vt:lpstr>3. Which could be hydrochloric acid?</vt:lpstr>
      <vt:lpstr>4. Which could be CO2?</vt:lpstr>
      <vt:lpstr>5. What is the name of this molecule?</vt:lpstr>
      <vt:lpstr>6. What is the name of this molecule?</vt:lpstr>
      <vt:lpstr>7. What is the name of this molecule?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a Molecule activity by Trish Loeblein  http://phet.colorado.edu/</dc:title>
  <dc:creator>Trish Loeblein</dc:creator>
  <cp:lastModifiedBy>Trish Loeblein</cp:lastModifiedBy>
  <cp:revision>9</cp:revision>
  <dcterms:created xsi:type="dcterms:W3CDTF">2011-06-20T02:38:15Z</dcterms:created>
  <dcterms:modified xsi:type="dcterms:W3CDTF">2011-07-03T03:47:23Z</dcterms:modified>
</cp:coreProperties>
</file>