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163FF-99C4-4011-8E94-0760A932C2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5A50E-9EAE-4794-A159-0F9F11B065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6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02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doesn’t have</a:t>
            </a:r>
            <a:r>
              <a:rPr lang="en-US" baseline="0" dirty="0" smtClean="0"/>
              <a:t> one answer. I would have the students discuss their ideas in pairs and then share </a:t>
            </a:r>
            <a:r>
              <a:rPr lang="en-US" baseline="0" smtClean="0"/>
              <a:t>out. The </a:t>
            </a:r>
            <a:r>
              <a:rPr lang="en-US" baseline="0" dirty="0" smtClean="0"/>
              <a:t>answers are B and 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38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Count</a:t>
            </a:r>
            <a:r>
              <a:rPr lang="en-US" baseline="0" dirty="0" smtClean="0"/>
              <a:t> atoms using chemical equation coefficients and subscripts</a:t>
            </a:r>
          </a:p>
          <a:p>
            <a:r>
              <a:rPr lang="en-US" baseline="0" dirty="0" smtClean="0"/>
              <a:t>Smiley face  and yellow equation sign (not available on test)</a:t>
            </a:r>
          </a:p>
          <a:p>
            <a:r>
              <a:rPr lang="en-US" baseline="0" dirty="0" smtClean="0"/>
              <a:t>Use drawings of atoms/molecules</a:t>
            </a:r>
          </a:p>
          <a:p>
            <a:r>
              <a:rPr lang="en-US" baseline="0" dirty="0" smtClean="0"/>
              <a:t>Make a balance picture</a:t>
            </a:r>
          </a:p>
          <a:p>
            <a:r>
              <a:rPr lang="en-US" baseline="0" dirty="0" smtClean="0"/>
              <a:t>Make a bar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63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14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0" dirty="0" smtClean="0"/>
              <a:t> I want to emphasize that chemical reactions are not complete nor immediate. Also, that “product” is a relative term which is determined by the author.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14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 would prefer C as the answer, but would accept E. I want to emphasize “product” is a relative term which is determined by the author,  that the equation does not need to be balanced, and that the coefficients are not </a:t>
            </a:r>
            <a:r>
              <a:rPr lang="en-US" baseline="0" dirty="0" err="1" smtClean="0"/>
              <a:t>neessary</a:t>
            </a:r>
            <a:r>
              <a:rPr lang="en-US" baseline="0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14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14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C, but one</a:t>
            </a:r>
            <a:r>
              <a:rPr lang="en-US" baseline="0" dirty="0" smtClean="0"/>
              <a:t> could argue that D is true because if you try to balance the red, more grey and white will </a:t>
            </a:r>
            <a:r>
              <a:rPr lang="en-US" baseline="0" smtClean="0"/>
              <a:t>be needed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14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6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3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8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5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7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2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7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7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8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8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BA91F-4F6E-4BFE-86F0-C06F9F94D3B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DCD54-9DB3-4D5C-B7E5-1A78624F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0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1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Balancing Chemical Equations Discussion and Clicker questions</a:t>
            </a:r>
            <a:br>
              <a:rPr lang="en-US" dirty="0" smtClean="0"/>
            </a:br>
            <a:r>
              <a:rPr lang="en-US" sz="2700" dirty="0" smtClean="0"/>
              <a:t>by Trish Loeblein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6/12/2011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133600"/>
            <a:ext cx="8077200" cy="45720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dirty="0">
                <a:solidFill>
                  <a:srgbClr val="0070C0"/>
                </a:solidFill>
              </a:rPr>
              <a:t>Learning Goals</a:t>
            </a:r>
            <a:r>
              <a:rPr lang="en-US" sz="9600" b="1" dirty="0" smtClean="0">
                <a:solidFill>
                  <a:srgbClr val="0070C0"/>
                </a:solidFill>
              </a:rPr>
              <a:t>:  Students </a:t>
            </a:r>
            <a:r>
              <a:rPr lang="en-US" sz="9600" b="1" dirty="0">
                <a:solidFill>
                  <a:srgbClr val="0070C0"/>
                </a:solidFill>
              </a:rPr>
              <a:t>will be able to: 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Describe what “reactants” and “products” in a chemical equation mean.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Explain the importance of knowing the difference between “coefficients” and “subscripts”.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Use pictures and calculations to show how the number of atoms for each product or reactant is found.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Identify the relationship between “reactants” and “products” atoms. 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Balance a chemical equation using the relationships identified.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Given a chemical equation, draw molecular representations of the reaction and explain how the representations were derived.</a:t>
            </a:r>
          </a:p>
          <a:p>
            <a:pPr marL="280988" lvl="0" indent="-280988" algn="l">
              <a:buFont typeface="Arial" pitchFamily="34" charset="0"/>
              <a:buChar char="•"/>
            </a:pPr>
            <a:r>
              <a:rPr lang="en-US" sz="8800" b="1" dirty="0">
                <a:solidFill>
                  <a:schemeClr val="tx1"/>
                </a:solidFill>
              </a:rPr>
              <a:t>Given a molecular drawing of a chemical reaction, write the equation and explain how the symbols were derived.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43379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3866" y="-301625"/>
            <a:ext cx="9753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1. What would you do to balance this reaction?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044" y="3352800"/>
            <a:ext cx="7391400" cy="32766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Double the coefficient of N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(2 N</a:t>
            </a:r>
            <a:r>
              <a:rPr lang="en-US" b="1" baseline="-25000" dirty="0" smtClean="0">
                <a:solidFill>
                  <a:srgbClr val="00B050"/>
                </a:solidFill>
              </a:rPr>
              <a:t>2 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Multiply coefficient  of H</a:t>
            </a:r>
            <a:r>
              <a:rPr lang="en-US" baseline="-25000" dirty="0" smtClean="0"/>
              <a:t>2</a:t>
            </a:r>
            <a:r>
              <a:rPr lang="en-US" dirty="0" smtClean="0"/>
              <a:t> by 3 </a:t>
            </a:r>
            <a:r>
              <a:rPr lang="en-US" b="1" dirty="0" smtClean="0">
                <a:solidFill>
                  <a:srgbClr val="00B050"/>
                </a:solidFill>
              </a:rPr>
              <a:t>(3 H</a:t>
            </a:r>
            <a:r>
              <a:rPr lang="en-US" b="1" baseline="-25000" dirty="0" smtClean="0">
                <a:solidFill>
                  <a:srgbClr val="00B050"/>
                </a:solidFill>
              </a:rPr>
              <a:t>2 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Multiply subscripts  of H</a:t>
            </a:r>
            <a:r>
              <a:rPr lang="en-US" baseline="-25000" dirty="0" smtClean="0"/>
              <a:t>2</a:t>
            </a:r>
            <a:r>
              <a:rPr lang="en-US" dirty="0" smtClean="0"/>
              <a:t> by 3 </a:t>
            </a:r>
            <a:r>
              <a:rPr lang="en-US" b="1" dirty="0" smtClean="0">
                <a:solidFill>
                  <a:srgbClr val="00B050"/>
                </a:solidFill>
              </a:rPr>
              <a:t>( H</a:t>
            </a:r>
            <a:r>
              <a:rPr lang="en-US" b="1" baseline="-25000" dirty="0">
                <a:solidFill>
                  <a:srgbClr val="00B050"/>
                </a:solidFill>
              </a:rPr>
              <a:t>6</a:t>
            </a:r>
            <a:r>
              <a:rPr lang="en-US" b="1" baseline="-25000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Double the subscripts for NH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(N</a:t>
            </a:r>
            <a:r>
              <a:rPr lang="en-US" b="1" baseline="-25000" dirty="0" smtClean="0">
                <a:solidFill>
                  <a:srgbClr val="00B050"/>
                </a:solidFill>
              </a:rPr>
              <a:t>2</a:t>
            </a:r>
            <a:r>
              <a:rPr lang="en-US" b="1" dirty="0" smtClean="0">
                <a:solidFill>
                  <a:srgbClr val="00B050"/>
                </a:solidFill>
              </a:rPr>
              <a:t>H</a:t>
            </a:r>
            <a:r>
              <a:rPr lang="en-US" b="1" baseline="-25000" dirty="0" smtClean="0">
                <a:solidFill>
                  <a:srgbClr val="00B050"/>
                </a:solidFill>
              </a:rPr>
              <a:t>6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Double the coefficient of NH</a:t>
            </a:r>
            <a:r>
              <a:rPr lang="en-US" baseline="-25000" dirty="0" smtClean="0"/>
              <a:t>3 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(2NH</a:t>
            </a:r>
            <a:r>
              <a:rPr lang="en-US" b="1" baseline="-25000" dirty="0" smtClean="0">
                <a:solidFill>
                  <a:srgbClr val="00B050"/>
                </a:solidFill>
              </a:rPr>
              <a:t>3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  <a:endParaRPr lang="en-US" b="1" dirty="0">
              <a:solidFill>
                <a:srgbClr val="00B05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52"/>
          <a:stretch/>
        </p:blipFill>
        <p:spPr bwMode="auto">
          <a:xfrm>
            <a:off x="893833" y="1855530"/>
            <a:ext cx="7638201" cy="1268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729633"/>
            <a:ext cx="971550" cy="1043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503" y="1056128"/>
            <a:ext cx="5905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75" y="784665"/>
            <a:ext cx="988485" cy="988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88407"/>
            <a:ext cx="8858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43833"/>
            <a:ext cx="1301044" cy="929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95425" y="729633"/>
            <a:ext cx="6435019" cy="104935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2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2518"/>
            <a:ext cx="8839200" cy="1219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2. Which visual cues can you use on a test to see if your equation is balanced or not?</a:t>
            </a:r>
            <a:endParaRPr lang="en-US" sz="36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02" y="1295400"/>
            <a:ext cx="8134637" cy="75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2485"/>
            <a:ext cx="7086600" cy="2239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8"/>
          <a:stretch/>
        </p:blipFill>
        <p:spPr bwMode="auto">
          <a:xfrm>
            <a:off x="-29492" y="4277678"/>
            <a:ext cx="5816309" cy="1844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6045273" y="4292427"/>
            <a:ext cx="3048000" cy="1646871"/>
            <a:chOff x="5410200" y="4525329"/>
            <a:chExt cx="2167655" cy="1069445"/>
          </a:xfrm>
        </p:grpSpPr>
        <p:grpSp>
          <p:nvGrpSpPr>
            <p:cNvPr id="3" name="Group 2"/>
            <p:cNvGrpSpPr/>
            <p:nvPr/>
          </p:nvGrpSpPr>
          <p:grpSpPr>
            <a:xfrm>
              <a:off x="5410200" y="4525329"/>
              <a:ext cx="831415" cy="1062498"/>
              <a:chOff x="5410200" y="4525329"/>
              <a:chExt cx="831415" cy="1062498"/>
            </a:xfrm>
          </p:grpSpPr>
          <p:pic>
            <p:nvPicPr>
              <p:cNvPr id="2056" name="Picture 8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10200" y="4525329"/>
                <a:ext cx="438150" cy="1047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057" name="Picture 9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51090" y="4530552"/>
                <a:ext cx="390525" cy="1057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2058" name="Picture 10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1615" y="4859164"/>
              <a:ext cx="504825" cy="400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3" name="Group 12"/>
            <p:cNvGrpSpPr/>
            <p:nvPr/>
          </p:nvGrpSpPr>
          <p:grpSpPr>
            <a:xfrm>
              <a:off x="6746440" y="4532276"/>
              <a:ext cx="831415" cy="1062498"/>
              <a:chOff x="5410200" y="4525329"/>
              <a:chExt cx="831415" cy="1062498"/>
            </a:xfrm>
          </p:grpSpPr>
          <p:pic>
            <p:nvPicPr>
              <p:cNvPr id="14" name="Picture 8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10200" y="4525329"/>
                <a:ext cx="438150" cy="1047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9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51090" y="4530552"/>
                <a:ext cx="390525" cy="1057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3331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Which chemicals are </a:t>
            </a:r>
            <a:r>
              <a:rPr lang="en-US" b="1" dirty="0" smtClean="0">
                <a:solidFill>
                  <a:srgbClr val="00B050"/>
                </a:solidFill>
              </a:rPr>
              <a:t>reactants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5715000" cy="3154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HN</a:t>
            </a:r>
            <a:r>
              <a:rPr lang="en-US" sz="4400" b="1" baseline="-25000" dirty="0" smtClean="0"/>
              <a:t>3 </a:t>
            </a:r>
            <a:r>
              <a:rPr lang="en-US" sz="4400" b="1" dirty="0" smtClean="0"/>
              <a:t> and </a:t>
            </a:r>
            <a:r>
              <a:rPr lang="en-US" sz="4400" b="1" dirty="0"/>
              <a:t>O</a:t>
            </a:r>
            <a:r>
              <a:rPr lang="en-US" sz="4400" b="1" baseline="-25000" dirty="0"/>
              <a:t>2</a:t>
            </a:r>
            <a:endParaRPr lang="en-US" sz="44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O</a:t>
            </a:r>
            <a:r>
              <a:rPr lang="en-US" sz="4400" b="1" baseline="-25000" dirty="0" smtClean="0"/>
              <a:t>2</a:t>
            </a:r>
            <a:r>
              <a:rPr lang="en-US" sz="4400" b="1" dirty="0" smtClean="0"/>
              <a:t> and H</a:t>
            </a:r>
            <a:r>
              <a:rPr lang="en-US" sz="4400" b="1" baseline="-25000" dirty="0" smtClean="0"/>
              <a:t>2</a:t>
            </a:r>
            <a:r>
              <a:rPr lang="en-US" sz="4400" b="1" dirty="0" smtClean="0"/>
              <a:t>O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N</a:t>
            </a:r>
            <a:r>
              <a:rPr lang="en-US" sz="4400" b="1" baseline="-25000" dirty="0" smtClean="0"/>
              <a:t>2</a:t>
            </a:r>
            <a:r>
              <a:rPr lang="en-US" sz="4400" b="1" dirty="0" smtClean="0"/>
              <a:t> and H</a:t>
            </a:r>
            <a:r>
              <a:rPr lang="en-US" sz="4400" b="1" baseline="-25000" dirty="0" smtClean="0"/>
              <a:t>2</a:t>
            </a:r>
            <a:r>
              <a:rPr lang="en-US" sz="4400" b="1" dirty="0" smtClean="0"/>
              <a:t>O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NH</a:t>
            </a:r>
            <a:r>
              <a:rPr lang="en-US" sz="4400" b="1" baseline="-25000" dirty="0" smtClean="0"/>
              <a:t>3 </a:t>
            </a:r>
            <a:r>
              <a:rPr lang="en-US" sz="4400" b="1" dirty="0" smtClean="0"/>
              <a:t> and N</a:t>
            </a:r>
            <a:r>
              <a:rPr lang="en-US" sz="4400" b="1" baseline="-25000" dirty="0" smtClean="0"/>
              <a:t>2</a:t>
            </a:r>
            <a:endParaRPr lang="en-US" sz="4400" b="1" dirty="0" smtClean="0"/>
          </a:p>
          <a:p>
            <a:pPr marL="0" indent="0">
              <a:buNone/>
            </a:pP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2228" y="1219200"/>
            <a:ext cx="8839200" cy="1524000"/>
            <a:chOff x="533400" y="1524000"/>
            <a:chExt cx="6386052" cy="762000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1524000"/>
              <a:ext cx="1241548" cy="714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4948" y="1524768"/>
              <a:ext cx="440549" cy="714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5498" y="1524000"/>
              <a:ext cx="1014599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040"/>
            <a:stretch/>
          </p:blipFill>
          <p:spPr bwMode="auto">
            <a:xfrm>
              <a:off x="3226653" y="1524000"/>
              <a:ext cx="933764" cy="7151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417" y="1524000"/>
              <a:ext cx="1001249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1666" y="1525127"/>
              <a:ext cx="507299" cy="746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4554" y="1542129"/>
              <a:ext cx="1254898" cy="714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" name="Rectangle 5"/>
          <p:cNvSpPr/>
          <p:nvPr/>
        </p:nvSpPr>
        <p:spPr>
          <a:xfrm>
            <a:off x="191724" y="1255458"/>
            <a:ext cx="8839200" cy="139402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1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</a:t>
            </a:r>
            <a:r>
              <a:rPr lang="en-US" dirty="0" smtClean="0"/>
              <a:t>. Which best describes the </a:t>
            </a:r>
            <a:r>
              <a:rPr lang="en-US" b="1" dirty="0" smtClean="0">
                <a:solidFill>
                  <a:srgbClr val="00B050"/>
                </a:solidFill>
              </a:rPr>
              <a:t>products</a:t>
            </a:r>
            <a:r>
              <a:rPr lang="en-US" dirty="0" smtClean="0"/>
              <a:t> of a chemical equation?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71800"/>
            <a:ext cx="9144000" cy="3154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</a:t>
            </a:r>
            <a:r>
              <a:rPr lang="en-US" sz="3600" b="1" dirty="0"/>
              <a:t>C</a:t>
            </a:r>
            <a:r>
              <a:rPr lang="en-US" sz="3600" b="1" dirty="0" smtClean="0"/>
              <a:t>hemicals before the reaction starts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 </a:t>
            </a:r>
            <a:r>
              <a:rPr lang="en-US" sz="3600" b="1" dirty="0"/>
              <a:t>C</a:t>
            </a:r>
            <a:r>
              <a:rPr lang="en-US" sz="3600" b="1" dirty="0" smtClean="0"/>
              <a:t>hemicals after the reaction ends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Chemicals on the left of the arrow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Chemicals on the right of the arrow</a:t>
            </a:r>
          </a:p>
          <a:p>
            <a:pPr marL="0" indent="0">
              <a:buNone/>
            </a:pP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0929"/>
            <a:ext cx="897039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572000"/>
            <a:ext cx="838200" cy="412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50654"/>
            <a:ext cx="838200" cy="412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972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112" y="304800"/>
            <a:ext cx="8077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5. Which are the </a:t>
            </a:r>
            <a:r>
              <a:rPr lang="en-US" b="1" dirty="0" smtClean="0">
                <a:solidFill>
                  <a:srgbClr val="00B050"/>
                </a:solidFill>
              </a:rPr>
              <a:t>products</a:t>
            </a:r>
            <a:r>
              <a:rPr lang="en-US" dirty="0" smtClean="0"/>
              <a:t> of this chemical equation?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590800"/>
            <a:ext cx="6400800" cy="4114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800" b="1" dirty="0"/>
              <a:t>a</a:t>
            </a:r>
            <a:endParaRPr lang="en-US" sz="48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/>
              <a:t> 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/>
              <a:t>F</a:t>
            </a:r>
            <a:r>
              <a:rPr lang="en-US" sz="4800" b="1" baseline="-25000" dirty="0" smtClean="0"/>
              <a:t>2</a:t>
            </a:r>
            <a:r>
              <a:rPr lang="en-US" sz="4800" b="1" dirty="0" smtClean="0"/>
              <a:t> and H</a:t>
            </a:r>
            <a:r>
              <a:rPr lang="en-US" sz="4800" b="1" baseline="-25000" dirty="0" smtClean="0"/>
              <a:t>2</a:t>
            </a:r>
            <a:r>
              <a:rPr lang="en-US" sz="4800" b="1" dirty="0" smtClean="0"/>
              <a:t>O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/>
              <a:t>OF</a:t>
            </a:r>
            <a:r>
              <a:rPr lang="en-US" sz="4800" b="1" baseline="-25000" dirty="0" smtClean="0"/>
              <a:t>2 </a:t>
            </a:r>
            <a:r>
              <a:rPr lang="en-US" sz="4800" b="1" dirty="0" smtClean="0"/>
              <a:t> and HF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/>
              <a:t>More than 2 answers</a:t>
            </a:r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49352" y="1447800"/>
            <a:ext cx="7956448" cy="917780"/>
            <a:chOff x="381307" y="3963214"/>
            <a:chExt cx="7956448" cy="917780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2555" y="3966594"/>
              <a:ext cx="3505200" cy="914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07" y="3969053"/>
              <a:ext cx="3552825" cy="895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75" b="20053"/>
            <a:stretch/>
          </p:blipFill>
          <p:spPr bwMode="auto">
            <a:xfrm>
              <a:off x="3934132" y="3963214"/>
              <a:ext cx="983535" cy="901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914" y="2516443"/>
            <a:ext cx="3457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914" y="3446206"/>
            <a:ext cx="34766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913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best describes the </a:t>
            </a:r>
            <a:r>
              <a:rPr lang="en-US" b="1" dirty="0" smtClean="0">
                <a:solidFill>
                  <a:srgbClr val="00B050"/>
                </a:solidFill>
              </a:rPr>
              <a:t>products</a:t>
            </a:r>
            <a:r>
              <a:rPr lang="en-US" dirty="0" smtClean="0"/>
              <a:t> of a chemical equation?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465"/>
          <a:stretch/>
        </p:blipFill>
        <p:spPr bwMode="auto">
          <a:xfrm>
            <a:off x="0" y="1410929"/>
            <a:ext cx="8970390" cy="9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19200" y="2394155"/>
            <a:ext cx="8229600" cy="110367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author of a test or text may chose to write this reaction: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190653" y="4984230"/>
            <a:ext cx="8953347" cy="1103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 smtClean="0"/>
              <a:t>Lesson learned: </a:t>
            </a:r>
            <a:r>
              <a:rPr lang="en-US" sz="4000" b="1" i="1" dirty="0" smtClean="0">
                <a:solidFill>
                  <a:srgbClr val="7030A0"/>
                </a:solidFill>
              </a:rPr>
              <a:t>Don’t try to memorize reactions, analyze each one that is given.</a:t>
            </a:r>
            <a:endParaRPr lang="en-US" sz="4000" b="1" i="1" dirty="0">
              <a:solidFill>
                <a:srgbClr val="7030A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81307" y="3963214"/>
            <a:ext cx="7956448" cy="917780"/>
            <a:chOff x="381307" y="3963214"/>
            <a:chExt cx="7956448" cy="91778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2555" y="3966594"/>
              <a:ext cx="3505200" cy="914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07" y="3969053"/>
              <a:ext cx="3552825" cy="895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75" b="20053"/>
            <a:stretch/>
          </p:blipFill>
          <p:spPr bwMode="auto">
            <a:xfrm>
              <a:off x="3934132" y="3963214"/>
              <a:ext cx="983535" cy="901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327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6.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Is this reaction balanced?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725760"/>
            <a:ext cx="8382000" cy="3154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</a:t>
            </a:r>
            <a:r>
              <a:rPr lang="en-US" sz="4400" b="1" dirty="0"/>
              <a:t>Y</a:t>
            </a:r>
            <a:r>
              <a:rPr lang="en-US" sz="4400" b="1" dirty="0" smtClean="0"/>
              <a:t>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</a:t>
            </a:r>
            <a:r>
              <a:rPr lang="en-US" sz="4400" b="1" dirty="0"/>
              <a:t>N</a:t>
            </a:r>
            <a:r>
              <a:rPr lang="en-US" sz="4400" b="1" dirty="0" smtClean="0"/>
              <a:t>o, there needs to be fewer red on the reactant side.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No</a:t>
            </a:r>
            <a:r>
              <a:rPr lang="en-US" sz="4400" b="1" dirty="0"/>
              <a:t>, there needs to be </a:t>
            </a:r>
            <a:r>
              <a:rPr lang="en-US" sz="4400" b="1" dirty="0" smtClean="0"/>
              <a:t>more </a:t>
            </a:r>
            <a:r>
              <a:rPr lang="en-US" sz="4400" b="1" dirty="0"/>
              <a:t>red on the product </a:t>
            </a:r>
            <a:r>
              <a:rPr lang="en-US" sz="4400" b="1" dirty="0" smtClean="0"/>
              <a:t>side.</a:t>
            </a:r>
            <a:endParaRPr lang="en-US" sz="4400" b="1" dirty="0"/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/>
              <a:t> No, for another reason.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78" t="12863" r="19621" b="40020"/>
          <a:stretch/>
        </p:blipFill>
        <p:spPr bwMode="auto">
          <a:xfrm>
            <a:off x="4940710" y="1079087"/>
            <a:ext cx="2313528" cy="250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84" t="13723" r="19748" b="39910"/>
          <a:stretch/>
        </p:blipFill>
        <p:spPr bwMode="auto">
          <a:xfrm>
            <a:off x="7217367" y="1073302"/>
            <a:ext cx="1804219" cy="250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799" y="1953924"/>
            <a:ext cx="838200" cy="412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136632" y="990598"/>
            <a:ext cx="3978167" cy="2590801"/>
            <a:chOff x="136633" y="990599"/>
            <a:chExt cx="3230914" cy="184785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80" t="14425" r="28746" b="40174"/>
            <a:stretch/>
          </p:blipFill>
          <p:spPr bwMode="auto">
            <a:xfrm>
              <a:off x="2025444" y="990599"/>
              <a:ext cx="1342103" cy="1847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19"/>
            <a:stretch/>
          </p:blipFill>
          <p:spPr bwMode="auto">
            <a:xfrm>
              <a:off x="136633" y="990599"/>
              <a:ext cx="1888811" cy="1000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19"/>
            <a:stretch/>
          </p:blipFill>
          <p:spPr bwMode="auto">
            <a:xfrm>
              <a:off x="136633" y="1990724"/>
              <a:ext cx="1888811" cy="847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9199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545</Words>
  <Application>Microsoft Office PowerPoint</Application>
  <PresentationFormat>On-screen Show (4:3)</PresentationFormat>
  <Paragraphs>58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Balancing Chemical Equations Discussion and Clicker questions by Trish Loeblein 6/12/2011</vt:lpstr>
      <vt:lpstr>1. What would you do to balance this reaction?</vt:lpstr>
      <vt:lpstr>2. Which visual cues can you use on a test to see if your equation is balanced or not?</vt:lpstr>
      <vt:lpstr>3. Which chemicals are reactants?</vt:lpstr>
      <vt:lpstr>4. Which best describes the products of a chemical equation?</vt:lpstr>
      <vt:lpstr>5. Which are the products of this chemical equation?</vt:lpstr>
      <vt:lpstr>Which best describes the products of a chemical equation?</vt:lpstr>
      <vt:lpstr>6. Is this reaction balanced?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Balancing Chemical Equations 1 by Trish Loeblein 6/12/2011</dc:title>
  <dc:creator>Trish Loeblein</dc:creator>
  <cp:lastModifiedBy>Trish Loeblein</cp:lastModifiedBy>
  <cp:revision>37</cp:revision>
  <dcterms:created xsi:type="dcterms:W3CDTF">2011-06-12T23:32:21Z</dcterms:created>
  <dcterms:modified xsi:type="dcterms:W3CDTF">2011-09-26T22:07:35Z</dcterms:modified>
</cp:coreProperties>
</file>