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62" r:id="rId4"/>
    <p:sldId id="263" r:id="rId5"/>
    <p:sldId id="264" r:id="rId6"/>
    <p:sldId id="265" r:id="rId7"/>
    <p:sldId id="266" r:id="rId8"/>
    <p:sldId id="258" r:id="rId9"/>
    <p:sldId id="259" r:id="rId10"/>
    <p:sldId id="260" r:id="rId11"/>
    <p:sldId id="261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6501" autoAdjust="0"/>
  </p:normalViewPr>
  <p:slideViewPr>
    <p:cSldViewPr>
      <p:cViewPr varScale="1">
        <p:scale>
          <a:sx n="51" d="100"/>
          <a:sy n="51" d="100"/>
        </p:scale>
        <p:origin x="-63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5CDB52-8677-4E78-A314-7C37DBC770A7}" type="datetimeFigureOut">
              <a:rPr lang="en-US" smtClean="0"/>
              <a:t>6/5/2011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7E43CD-EB15-48A5-ACBE-50051A8F1A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6507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E43CD-EB15-48A5-ACBE-50051A8F1AD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04612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Students could use the </a:t>
            </a:r>
            <a:r>
              <a:rPr lang="en-US" dirty="0" err="1" smtClean="0"/>
              <a:t>sim</a:t>
            </a:r>
            <a:r>
              <a:rPr lang="en-US" dirty="0" smtClean="0"/>
              <a:t> to explain,</a:t>
            </a:r>
            <a:r>
              <a:rPr lang="en-US" baseline="0" dirty="0" smtClean="0"/>
              <a:t> but I want to emphasize use of the periodic table.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E43CD-EB15-48A5-ACBE-50051A8F1AD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2582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teacher will need to figure out reasonable</a:t>
            </a:r>
            <a:r>
              <a:rPr lang="en-US" baseline="0" dirty="0" smtClean="0"/>
              <a:t> average mass for challenge.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E43CD-EB15-48A5-ACBE-50051A8F1AD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2889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E43CD-EB15-48A5-ACBE-50051A8F1AD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5205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 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E43CD-EB15-48A5-ACBE-50051A8F1AD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5205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E43CD-EB15-48A5-ACBE-50051A8F1AD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5205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Answer is C : </a:t>
            </a:r>
          </a:p>
          <a:p>
            <a:r>
              <a:rPr lang="en-US" dirty="0" smtClean="0"/>
              <a:t>A. 6 </a:t>
            </a:r>
            <a:r>
              <a:rPr lang="en-US" dirty="0" err="1" smtClean="0"/>
              <a:t>amu</a:t>
            </a:r>
            <a:r>
              <a:rPr lang="en-US" dirty="0" smtClean="0"/>
              <a:t> is the total</a:t>
            </a:r>
            <a:r>
              <a:rPr lang="en-US" baseline="0" dirty="0" smtClean="0"/>
              <a:t> mass  B. one of the isotopes C. see next slide for reasoning D. most common isotope and value on periodic table.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E43CD-EB15-48A5-ACBE-50051A8F1AD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4964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You may discuss the fact that</a:t>
            </a:r>
            <a:r>
              <a:rPr lang="en-US" baseline="0" dirty="0" smtClean="0"/>
              <a:t> the isotope mass is rounded to whole numbers, but the exact values are </a:t>
            </a:r>
          </a:p>
          <a:p>
            <a:r>
              <a:rPr lang="en-US" baseline="0" dirty="0" smtClean="0"/>
              <a:t>2.01410 and 1.00783. You can show this by using the </a:t>
            </a:r>
            <a:r>
              <a:rPr lang="en-US" baseline="0" dirty="0" err="1" smtClean="0"/>
              <a:t>sim</a:t>
            </a:r>
            <a:r>
              <a:rPr lang="en-US" baseline="0" dirty="0" smtClean="0"/>
              <a:t>. Just drag one isotope into the box and the value will be displayed.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E43CD-EB15-48A5-ACBE-50051A8F1AD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4227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a. Value on periodic table  b. just the middle</a:t>
            </a:r>
            <a:r>
              <a:rPr lang="en-US" baseline="0" dirty="0" smtClean="0"/>
              <a:t> value  c. </a:t>
            </a:r>
            <a:r>
              <a:rPr lang="en-US" dirty="0" smtClean="0"/>
              <a:t>37.5 = (2*36+38+ 40)/4 or .5*36+.25*38+.25*40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E43CD-EB15-48A5-ACBE-50051A8F1AD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52054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See next slide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7E43CD-EB15-48A5-ACBE-50051A8F1AD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860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70361-D7E1-44CD-BBCF-FE123E7B56D9}" type="datetimeFigureOut">
              <a:rPr lang="en-US" smtClean="0"/>
              <a:t>6/5/2011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B3C83-B291-494E-ABFC-99D3F38B50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304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70361-D7E1-44CD-BBCF-FE123E7B56D9}" type="datetimeFigureOut">
              <a:rPr lang="en-US" smtClean="0"/>
              <a:t>6/5/2011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B3C83-B291-494E-ABFC-99D3F38B50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453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70361-D7E1-44CD-BBCF-FE123E7B56D9}" type="datetimeFigureOut">
              <a:rPr lang="en-US" smtClean="0"/>
              <a:t>6/5/2011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B3C83-B291-494E-ABFC-99D3F38B50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252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70361-D7E1-44CD-BBCF-FE123E7B56D9}" type="datetimeFigureOut">
              <a:rPr lang="en-US" smtClean="0"/>
              <a:t>6/5/2011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B3C83-B291-494E-ABFC-99D3F38B50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148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70361-D7E1-44CD-BBCF-FE123E7B56D9}" type="datetimeFigureOut">
              <a:rPr lang="en-US" smtClean="0"/>
              <a:t>6/5/2011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B3C83-B291-494E-ABFC-99D3F38B50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048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70361-D7E1-44CD-BBCF-FE123E7B56D9}" type="datetimeFigureOut">
              <a:rPr lang="en-US" smtClean="0"/>
              <a:t>6/5/2011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B3C83-B291-494E-ABFC-99D3F38B50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87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70361-D7E1-44CD-BBCF-FE123E7B56D9}" type="datetimeFigureOut">
              <a:rPr lang="en-US" smtClean="0"/>
              <a:t>6/5/2011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B3C83-B291-494E-ABFC-99D3F38B50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8783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70361-D7E1-44CD-BBCF-FE123E7B56D9}" type="datetimeFigureOut">
              <a:rPr lang="en-US" smtClean="0"/>
              <a:t>6/5/2011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B3C83-B291-494E-ABFC-99D3F38B50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661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70361-D7E1-44CD-BBCF-FE123E7B56D9}" type="datetimeFigureOut">
              <a:rPr lang="en-US" smtClean="0"/>
              <a:t>6/5/2011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B3C83-B291-494E-ABFC-99D3F38B50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357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70361-D7E1-44CD-BBCF-FE123E7B56D9}" type="datetimeFigureOut">
              <a:rPr lang="en-US" smtClean="0"/>
              <a:t>6/5/2011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B3C83-B291-494E-ABFC-99D3F38B50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023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70361-D7E1-44CD-BBCF-FE123E7B56D9}" type="datetimeFigureOut">
              <a:rPr lang="en-US" smtClean="0"/>
              <a:t>6/5/2011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B3C83-B291-494E-ABFC-99D3F38B50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405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D70361-D7E1-44CD-BBCF-FE123E7B56D9}" type="datetimeFigureOut">
              <a:rPr lang="en-US" smtClean="0"/>
              <a:t>6/5/2011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B3C83-B291-494E-ABFC-99D3F38B50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333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owa.jeffco.k12.co.us/exchweb/bin/redir.asp?URL=https://owa.jeffco.k12.co.us/exchweb/bin/redir.asp?URL=http://phet.colorado.edu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7" Type="http://schemas.openxmlformats.org/officeDocument/2006/relationships/image" Target="../media/image2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9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6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6927" y="152400"/>
            <a:ext cx="8991600" cy="1828800"/>
          </a:xfrm>
        </p:spPr>
        <p:txBody>
          <a:bodyPr>
            <a:normAutofit/>
          </a:bodyPr>
          <a:lstStyle/>
          <a:p>
            <a:r>
              <a:rPr lang="en-US" b="1" i="1" dirty="0" smtClean="0"/>
              <a:t>Isotopes </a:t>
            </a:r>
            <a:r>
              <a:rPr lang="en-US" b="1" i="1" dirty="0"/>
              <a:t>and Atomic Mass</a:t>
            </a:r>
            <a:r>
              <a:rPr lang="en-US" dirty="0"/>
              <a:t>: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3400" b="1" dirty="0" smtClean="0"/>
              <a:t>What </a:t>
            </a:r>
            <a:r>
              <a:rPr lang="en-US" sz="3400" b="1" dirty="0"/>
              <a:t>does the mass on the periodic table mean</a:t>
            </a:r>
            <a:r>
              <a:rPr lang="en-US" sz="3400" b="1" dirty="0" smtClean="0"/>
              <a:t>?</a:t>
            </a:r>
            <a:br>
              <a:rPr lang="en-US" sz="3400" b="1" dirty="0" smtClean="0"/>
            </a:br>
            <a:r>
              <a:rPr lang="en-US" sz="3400" b="1" dirty="0" smtClean="0"/>
              <a:t>By Trish Loeblein </a:t>
            </a:r>
            <a:r>
              <a:rPr lang="en-US" sz="2700" u="sng" dirty="0" smtClean="0">
                <a:hlinkClick r:id="rId3"/>
              </a:rPr>
              <a:t>http</a:t>
            </a:r>
            <a:r>
              <a:rPr lang="en-US" sz="2700" u="sng" dirty="0">
                <a:hlinkClick r:id="rId3"/>
              </a:rPr>
              <a:t>://phet.colorado.edu</a:t>
            </a:r>
            <a:r>
              <a:rPr lang="en-US" sz="2700" dirty="0" smtClean="0"/>
              <a:t> </a:t>
            </a:r>
            <a:endParaRPr lang="en-US" sz="27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828800"/>
            <a:ext cx="8839200" cy="4267200"/>
          </a:xfrm>
        </p:spPr>
        <p:txBody>
          <a:bodyPr>
            <a:noAutofit/>
          </a:bodyPr>
          <a:lstStyle/>
          <a:p>
            <a:pPr algn="l"/>
            <a:r>
              <a:rPr lang="en-US" sz="2400" b="1" dirty="0">
                <a:solidFill>
                  <a:schemeClr val="tx1"/>
                </a:solidFill>
              </a:rPr>
              <a:t>Learning Goals: </a:t>
            </a:r>
            <a:r>
              <a:rPr lang="en-US" sz="2400" dirty="0" smtClean="0">
                <a:solidFill>
                  <a:schemeClr val="tx1"/>
                </a:solidFill>
              </a:rPr>
              <a:t> </a:t>
            </a:r>
          </a:p>
          <a:p>
            <a:pPr marL="514350" indent="-514350" algn="l">
              <a:buFont typeface="+mj-lt"/>
              <a:buAutoNum type="arabicPeriod"/>
            </a:pPr>
            <a:r>
              <a:rPr lang="en-US" sz="2400" b="1" dirty="0" smtClean="0">
                <a:solidFill>
                  <a:schemeClr val="tx1"/>
                </a:solidFill>
              </a:rPr>
              <a:t>Define </a:t>
            </a:r>
            <a:r>
              <a:rPr lang="en-US" sz="2400" b="1" dirty="0">
                <a:solidFill>
                  <a:schemeClr val="tx1"/>
                </a:solidFill>
              </a:rPr>
              <a:t>“isotope” using mass number, atomic number, number of protons, neutrons and electrons</a:t>
            </a:r>
          </a:p>
          <a:p>
            <a:pPr marL="514350" lvl="0" indent="-514350" algn="l" fontAlgn="base">
              <a:buFont typeface="+mj-lt"/>
              <a:buAutoNum type="arabicPeriod"/>
            </a:pPr>
            <a:r>
              <a:rPr lang="en-US" sz="2400" b="1" dirty="0">
                <a:solidFill>
                  <a:schemeClr val="tx1"/>
                </a:solidFill>
              </a:rPr>
              <a:t>Compare and contrast: element, atom, isotope </a:t>
            </a:r>
          </a:p>
          <a:p>
            <a:pPr marL="514350" lvl="0" indent="-514350" algn="l" fontAlgn="base">
              <a:buFont typeface="+mj-lt"/>
              <a:buAutoNum type="arabicPeriod"/>
            </a:pPr>
            <a:r>
              <a:rPr lang="en-US" sz="2400" b="1" dirty="0">
                <a:solidFill>
                  <a:schemeClr val="tx1"/>
                </a:solidFill>
              </a:rPr>
              <a:t>Given the number of protons, neutrons and electrons, find the mass and name of an isotope </a:t>
            </a:r>
          </a:p>
          <a:p>
            <a:pPr marL="514350" lvl="0" indent="-514350" algn="l" fontAlgn="base">
              <a:buFont typeface="+mj-lt"/>
              <a:buAutoNum type="arabicPeriod"/>
            </a:pPr>
            <a:r>
              <a:rPr lang="en-US" sz="2400" b="1" dirty="0">
                <a:solidFill>
                  <a:schemeClr val="tx1"/>
                </a:solidFill>
              </a:rPr>
              <a:t>Given the name of an element and the number of neutrons, find the mass of an isotope</a:t>
            </a:r>
          </a:p>
          <a:p>
            <a:pPr marL="514350" lvl="0" indent="-514350" algn="l" fontAlgn="base">
              <a:buFont typeface="+mj-lt"/>
              <a:buAutoNum type="arabicPeriod"/>
            </a:pPr>
            <a:r>
              <a:rPr lang="en-US" sz="2400" b="1" dirty="0">
                <a:solidFill>
                  <a:schemeClr val="tx1"/>
                </a:solidFill>
              </a:rPr>
              <a:t>Give evidence to support or dispute: “In nature, the chance of finding one isotope of an element is the same for all elements.”</a:t>
            </a:r>
          </a:p>
          <a:p>
            <a:pPr marL="514350" lvl="0" indent="-514350" algn="l" fontAlgn="base">
              <a:buFont typeface="+mj-lt"/>
              <a:buAutoNum type="arabicPeriod"/>
            </a:pPr>
            <a:r>
              <a:rPr lang="en-US" sz="2400" b="1" dirty="0">
                <a:solidFill>
                  <a:schemeClr val="tx1"/>
                </a:solidFill>
              </a:rPr>
              <a:t>Find the average atomic mass of an element given the abundance and mass of its </a:t>
            </a:r>
            <a:r>
              <a:rPr lang="en-US" sz="2400" b="1" dirty="0" smtClean="0">
                <a:solidFill>
                  <a:schemeClr val="tx1"/>
                </a:solidFill>
              </a:rPr>
              <a:t>isotopes</a:t>
            </a:r>
            <a:endParaRPr lang="en-US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5645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26306"/>
            <a:ext cx="5562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What would the </a:t>
            </a:r>
            <a:r>
              <a:rPr lang="en-US" b="1" dirty="0" smtClean="0"/>
              <a:t>approximate average </a:t>
            </a:r>
            <a:r>
              <a:rPr lang="en-US" b="1" dirty="0" smtClean="0"/>
              <a:t>mass of </a:t>
            </a:r>
            <a:r>
              <a:rPr lang="en-US" b="1" dirty="0" smtClean="0"/>
              <a:t>Argon </a:t>
            </a:r>
            <a:r>
              <a:rPr lang="en-US" b="1" dirty="0" smtClean="0"/>
              <a:t>be?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7978" y="4800600"/>
            <a:ext cx="8077200" cy="940095"/>
          </a:xfrm>
          <a:solidFill>
            <a:schemeClr val="bg1"/>
          </a:solidFill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4000" b="1" dirty="0" smtClean="0"/>
              <a:t>40 </a:t>
            </a:r>
            <a:r>
              <a:rPr lang="en-US" sz="4000" b="1" dirty="0" err="1" smtClean="0"/>
              <a:t>amu</a:t>
            </a:r>
            <a:r>
              <a:rPr lang="en-US" sz="4000" b="1" dirty="0" smtClean="0"/>
              <a:t>    B. 38 </a:t>
            </a:r>
            <a:r>
              <a:rPr lang="en-US" sz="4000" b="1" dirty="0" err="1" smtClean="0"/>
              <a:t>amu</a:t>
            </a:r>
            <a:r>
              <a:rPr lang="en-US" sz="4000" b="1" dirty="0" smtClean="0"/>
              <a:t>   C. 37.5 </a:t>
            </a:r>
            <a:r>
              <a:rPr lang="en-US" sz="4000" b="1" dirty="0" err="1" smtClean="0"/>
              <a:t>amu</a:t>
            </a:r>
            <a:endParaRPr lang="en-US" sz="4000" b="1" dirty="0" smtClean="0"/>
          </a:p>
        </p:txBody>
      </p:sp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9411" y="3021563"/>
            <a:ext cx="6813978" cy="1465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304800"/>
            <a:ext cx="3067730" cy="2386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99281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731838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Reason: </a:t>
            </a:r>
            <a:r>
              <a:rPr lang="en-US" b="1" dirty="0"/>
              <a:t>.5*36+.25*38+.</a:t>
            </a:r>
            <a:r>
              <a:rPr lang="en-US" b="1" dirty="0" smtClean="0"/>
              <a:t>25*40 =37.5</a:t>
            </a:r>
            <a:endParaRPr lang="en-US" b="1" dirty="0"/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33" r="7537"/>
          <a:stretch/>
        </p:blipFill>
        <p:spPr bwMode="auto">
          <a:xfrm>
            <a:off x="55987" y="1214891"/>
            <a:ext cx="2537926" cy="2386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8637" y="1172174"/>
            <a:ext cx="6595364" cy="141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89" y="3600903"/>
            <a:ext cx="5043680" cy="22353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6321" y="3747423"/>
            <a:ext cx="3875130" cy="14341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20262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914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Discussion Questions: How would you know if this combination is likely to be found in some dirt? </a:t>
            </a:r>
            <a:endParaRPr lang="en-US" b="1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051" t="8013" r="13274" b="13274"/>
          <a:stretch/>
        </p:blipFill>
        <p:spPr bwMode="auto">
          <a:xfrm>
            <a:off x="3135086" y="2724538"/>
            <a:ext cx="3467460" cy="25589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092" b="6977"/>
          <a:stretch/>
        </p:blipFill>
        <p:spPr bwMode="auto">
          <a:xfrm>
            <a:off x="959496" y="5283458"/>
            <a:ext cx="3841103" cy="15160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0402" y="5283458"/>
            <a:ext cx="3304288" cy="14436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721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389" y="3833946"/>
            <a:ext cx="1986899" cy="1409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295400"/>
            <a:ext cx="7086601" cy="731838"/>
          </a:xfrm>
        </p:spPr>
        <p:txBody>
          <a:bodyPr>
            <a:noAutofit/>
          </a:bodyPr>
          <a:lstStyle/>
          <a:p>
            <a:pPr algn="l"/>
            <a:r>
              <a:rPr lang="en-US" sz="3600" b="1" dirty="0" smtClean="0"/>
              <a:t>Reason: 10/14*14+4/14*15=14.285</a:t>
            </a:r>
            <a:br>
              <a:rPr lang="en-US" sz="3600" b="1" dirty="0" smtClean="0"/>
            </a:br>
            <a:r>
              <a:rPr lang="en-US" sz="3600" b="1" dirty="0" smtClean="0"/>
              <a:t>On the periodic table, the mass of Nitrogen is given as 14.007, so this is not the most common mixture found in nature. </a:t>
            </a:r>
            <a:endParaRPr lang="en-US" sz="3600" b="1" dirty="0"/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74" r="15549"/>
          <a:stretch/>
        </p:blipFill>
        <p:spPr bwMode="auto">
          <a:xfrm>
            <a:off x="5438192" y="3978425"/>
            <a:ext cx="3433666" cy="167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21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065" y="5229225"/>
            <a:ext cx="3876675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22" name="Picture 6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24"/>
          <a:stretch/>
        </p:blipFill>
        <p:spPr bwMode="auto">
          <a:xfrm>
            <a:off x="1884790" y="3810000"/>
            <a:ext cx="2520016" cy="14336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57200" y="3202260"/>
            <a:ext cx="3200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0070C0"/>
                </a:solidFill>
              </a:rPr>
              <a:t>“My Mixture”</a:t>
            </a:r>
            <a:endParaRPr lang="en-US" sz="4000" b="1" dirty="0">
              <a:solidFill>
                <a:srgbClr val="0070C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139613" y="3270539"/>
            <a:ext cx="40308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0070C0"/>
                </a:solidFill>
              </a:rPr>
              <a:t>“Nature’s Mix”</a:t>
            </a:r>
            <a:endParaRPr lang="en-US" sz="4000" b="1" dirty="0">
              <a:solidFill>
                <a:srgbClr val="0070C0"/>
              </a:solidFill>
            </a:endParaRPr>
          </a:p>
        </p:txBody>
      </p:sp>
      <p:pic>
        <p:nvPicPr>
          <p:cNvPr id="9227" name="Picture 1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0697" y="1066800"/>
            <a:ext cx="1742086" cy="21354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94079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Pre-Lesson 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Calculate </a:t>
            </a:r>
            <a:r>
              <a:rPr lang="en-US" dirty="0"/>
              <a:t>the average mass of the </a:t>
            </a:r>
            <a:r>
              <a:rPr lang="en-US" dirty="0" smtClean="0"/>
              <a:t>eggs in the </a:t>
            </a:r>
            <a:r>
              <a:rPr lang="en-US" dirty="0" smtClean="0"/>
              <a:t>container.</a:t>
            </a:r>
            <a:endParaRPr lang="en-US" dirty="0" smtClean="0"/>
          </a:p>
          <a:p>
            <a:r>
              <a:rPr lang="en-US" dirty="0" smtClean="0"/>
              <a:t>Record the mass of each type of egg and the number of </a:t>
            </a:r>
            <a:r>
              <a:rPr lang="en-US" dirty="0" smtClean="0"/>
              <a:t>each.</a:t>
            </a:r>
            <a:endParaRPr lang="en-US" dirty="0" smtClean="0"/>
          </a:p>
          <a:p>
            <a:r>
              <a:rPr lang="en-US" dirty="0" smtClean="0"/>
              <a:t>What is difference between the “Average Mass” and “Individual Mass”?</a:t>
            </a:r>
          </a:p>
          <a:p>
            <a:r>
              <a:rPr lang="en-US" dirty="0" smtClean="0"/>
              <a:t>Design a situation to make the mixture ____g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678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Post-Lesson Questions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88457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What would </a:t>
            </a:r>
            <a:r>
              <a:rPr lang="en-US" b="1" dirty="0" smtClean="0"/>
              <a:t>this be</a:t>
            </a:r>
            <a:r>
              <a:rPr lang="en-US" b="1" dirty="0" smtClean="0"/>
              <a:t>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2895600" cy="2590800"/>
          </a:xfrm>
          <a:solidFill>
            <a:schemeClr val="bg1"/>
          </a:solidFill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b="1" dirty="0" smtClean="0"/>
              <a:t>Carbon-12 </a:t>
            </a:r>
          </a:p>
          <a:p>
            <a:pPr marL="514350" indent="-514350">
              <a:buFont typeface="+mj-lt"/>
              <a:buAutoNum type="alphaUcPeriod"/>
            </a:pPr>
            <a:r>
              <a:rPr lang="en-US" b="1" dirty="0" smtClean="0"/>
              <a:t>Carbon-14</a:t>
            </a:r>
          </a:p>
          <a:p>
            <a:pPr marL="514350" indent="-514350">
              <a:buFont typeface="+mj-lt"/>
              <a:buAutoNum type="alphaUcPeriod"/>
            </a:pPr>
            <a:r>
              <a:rPr lang="en-US" b="1" dirty="0" smtClean="0"/>
              <a:t>Oxygen-14</a:t>
            </a:r>
          </a:p>
          <a:p>
            <a:pPr marL="514350" indent="-514350">
              <a:buFont typeface="+mj-lt"/>
              <a:buAutoNum type="alphaUcPeriod"/>
            </a:pPr>
            <a:r>
              <a:rPr lang="en-US" b="1" dirty="0" smtClean="0"/>
              <a:t>More than one of these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7138" y="1752601"/>
            <a:ext cx="5301873" cy="1976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18726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143000"/>
            <a:ext cx="6858000" cy="731838"/>
          </a:xfrm>
        </p:spPr>
        <p:txBody>
          <a:bodyPr>
            <a:noAutofit/>
          </a:bodyPr>
          <a:lstStyle/>
          <a:p>
            <a:pPr algn="l"/>
            <a:r>
              <a:rPr lang="en-US" sz="3600" dirty="0"/>
              <a:t>Reason</a:t>
            </a:r>
            <a:r>
              <a:rPr lang="en-US" sz="3600" dirty="0" smtClean="0"/>
              <a:t>: The number of protons tells the name of the atom; the mass is given by the sum of protons and neutrons</a:t>
            </a:r>
            <a:endParaRPr lang="en-US" sz="36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667000"/>
            <a:ext cx="3504529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952875"/>
            <a:ext cx="3025545" cy="290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8447" y="3733800"/>
            <a:ext cx="5345458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65" t="11888" r="17405" b="17482"/>
          <a:stretch/>
        </p:blipFill>
        <p:spPr bwMode="auto">
          <a:xfrm>
            <a:off x="7585738" y="609600"/>
            <a:ext cx="1508760" cy="1539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623687" y="2148840"/>
            <a:ext cx="55355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6 protons +8 neutrons = 14 </a:t>
            </a:r>
            <a:r>
              <a:rPr lang="en-US" sz="3200" dirty="0" err="1" smtClean="0"/>
              <a:t>amu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786303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Which would be isotopes?</a:t>
            </a:r>
            <a:endParaRPr lang="en-US" b="1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493520"/>
            <a:ext cx="4433341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" y="3104086"/>
            <a:ext cx="4372381" cy="15447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" y="4800600"/>
            <a:ext cx="4326661" cy="16810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0" y="1800106"/>
            <a:ext cx="5638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/>
              <a:t>1</a:t>
            </a:r>
            <a:endParaRPr lang="en-US" sz="40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15240" y="3522509"/>
            <a:ext cx="5638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2</a:t>
            </a:r>
            <a:endParaRPr lang="en-US" sz="40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15240" y="5287186"/>
            <a:ext cx="5638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3</a:t>
            </a:r>
            <a:endParaRPr lang="en-US" sz="4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181600" y="1493520"/>
            <a:ext cx="39624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lphaUcPeriod"/>
            </a:pPr>
            <a:r>
              <a:rPr lang="en-US" sz="4000" b="1" dirty="0" smtClean="0"/>
              <a:t> 1 &amp; 2</a:t>
            </a:r>
          </a:p>
          <a:p>
            <a:pPr marL="342900" indent="-342900">
              <a:buFont typeface="+mj-lt"/>
              <a:buAutoNum type="alphaUcPeriod"/>
            </a:pPr>
            <a:r>
              <a:rPr lang="en-US" sz="4000" b="1" dirty="0"/>
              <a:t> </a:t>
            </a:r>
            <a:r>
              <a:rPr lang="en-US" sz="4000" b="1" dirty="0" smtClean="0"/>
              <a:t>1 &amp; 3</a:t>
            </a:r>
          </a:p>
          <a:p>
            <a:pPr marL="342900" indent="-342900">
              <a:buFont typeface="+mj-lt"/>
              <a:buAutoNum type="alphaUcPeriod"/>
            </a:pPr>
            <a:r>
              <a:rPr lang="en-US" sz="4000" b="1" dirty="0"/>
              <a:t> </a:t>
            </a:r>
            <a:r>
              <a:rPr lang="en-US" sz="4000" b="1" dirty="0" smtClean="0"/>
              <a:t>2 &amp; 3</a:t>
            </a:r>
          </a:p>
          <a:p>
            <a:pPr marL="342900" indent="-342900">
              <a:buFont typeface="+mj-lt"/>
              <a:buAutoNum type="alphaUcPeriod"/>
            </a:pPr>
            <a:r>
              <a:rPr lang="en-US" sz="4000" b="1" dirty="0"/>
              <a:t> </a:t>
            </a:r>
            <a:r>
              <a:rPr lang="en-US" sz="4000" b="1" dirty="0" smtClean="0"/>
              <a:t>none</a:t>
            </a:r>
          </a:p>
          <a:p>
            <a:pPr marL="342900" indent="-342900">
              <a:buFont typeface="+mj-lt"/>
              <a:buAutoNum type="alphaUcPeriod"/>
            </a:pPr>
            <a:r>
              <a:rPr lang="en-US" sz="4000" b="1" dirty="0"/>
              <a:t> </a:t>
            </a:r>
            <a:r>
              <a:rPr lang="en-US" sz="4000" b="1" dirty="0" smtClean="0"/>
              <a:t>more than one combination</a:t>
            </a:r>
          </a:p>
        </p:txBody>
      </p:sp>
    </p:spTree>
    <p:extLst>
      <p:ext uri="{BB962C8B-B14F-4D97-AF65-F5344CB8AC3E}">
        <p14:creationId xmlns:p14="http://schemas.microsoft.com/office/powerpoint/2010/main" val="832991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n-US" sz="3600" b="1" dirty="0" smtClean="0"/>
              <a:t>Reason: Isotopes have same number of protons (so the same name), but different number of neutrons</a:t>
            </a:r>
            <a:endParaRPr lang="en-US" sz="3600" b="1" dirty="0"/>
          </a:p>
        </p:txBody>
      </p:sp>
      <p:grpSp>
        <p:nvGrpSpPr>
          <p:cNvPr id="4" name="Group 3"/>
          <p:cNvGrpSpPr/>
          <p:nvPr/>
        </p:nvGrpSpPr>
        <p:grpSpPr>
          <a:xfrm>
            <a:off x="939665" y="2552700"/>
            <a:ext cx="5537335" cy="4000499"/>
            <a:chOff x="914400" y="1905000"/>
            <a:chExt cx="5481153" cy="4223131"/>
          </a:xfrm>
        </p:grpSpPr>
        <p:pic>
          <p:nvPicPr>
            <p:cNvPr id="7170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14400" y="1905000"/>
              <a:ext cx="1339312" cy="12954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7171" name="Picture 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70145" y="3230880"/>
              <a:ext cx="1227821" cy="12278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7172" name="Picture 4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70145" y="4572000"/>
              <a:ext cx="1174481" cy="126312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7" name="Picture 2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38400" y="1905000"/>
              <a:ext cx="3926673" cy="14173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8" name="Picture 3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38400" y="3200400"/>
              <a:ext cx="3926673" cy="138726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9" name="Picture 4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68880" y="4602481"/>
              <a:ext cx="3926673" cy="15256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3" name="TextBox 2"/>
          <p:cNvSpPr txBox="1"/>
          <p:nvPr/>
        </p:nvSpPr>
        <p:spPr>
          <a:xfrm>
            <a:off x="995981" y="1787682"/>
            <a:ext cx="64407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70C0"/>
                </a:solidFill>
              </a:rPr>
              <a:t> 1 and 2 are isotopes</a:t>
            </a:r>
            <a:endParaRPr lang="en-US" sz="3600" b="1" dirty="0">
              <a:solidFill>
                <a:srgbClr val="0070C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53333" y="2870058"/>
            <a:ext cx="5638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/>
              <a:t>1</a:t>
            </a:r>
            <a:endParaRPr lang="en-US" sz="40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215382" y="4036287"/>
            <a:ext cx="5638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2</a:t>
            </a:r>
            <a:endParaRPr lang="en-US" sz="40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221447" y="5323426"/>
            <a:ext cx="5638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/>
              <a:t>3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1786359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b="1" dirty="0" smtClean="0"/>
              <a:t>What would the </a:t>
            </a:r>
            <a:r>
              <a:rPr lang="en-US" b="1" dirty="0" smtClean="0"/>
              <a:t>approximate average </a:t>
            </a:r>
            <a:r>
              <a:rPr lang="en-US" b="1" dirty="0" smtClean="0"/>
              <a:t>mass of Hydrogen be?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0200" y="2119604"/>
            <a:ext cx="3429000" cy="3366796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4300" b="1" dirty="0" smtClean="0"/>
              <a:t> 6</a:t>
            </a:r>
            <a:r>
              <a:rPr lang="en-US" sz="4300" b="1" dirty="0" smtClean="0"/>
              <a:t> </a:t>
            </a:r>
            <a:r>
              <a:rPr lang="en-US" sz="4300" b="1" dirty="0" err="1" smtClean="0"/>
              <a:t>amu</a:t>
            </a:r>
            <a:endParaRPr lang="en-US" sz="4300" b="1" dirty="0" smtClean="0"/>
          </a:p>
          <a:p>
            <a:pPr marL="514350" indent="-514350">
              <a:buFont typeface="+mj-lt"/>
              <a:buAutoNum type="alphaUcPeriod"/>
            </a:pPr>
            <a:r>
              <a:rPr lang="en-US" sz="4300" b="1" dirty="0" smtClean="0"/>
              <a:t> 2 </a:t>
            </a:r>
            <a:r>
              <a:rPr lang="en-US" sz="4300" b="1" dirty="0" err="1" smtClean="0"/>
              <a:t>amu</a:t>
            </a:r>
            <a:endParaRPr lang="en-US" sz="4300" b="1" dirty="0" smtClean="0"/>
          </a:p>
          <a:p>
            <a:pPr marL="514350" indent="-514350">
              <a:buFont typeface="+mj-lt"/>
              <a:buAutoNum type="alphaUcPeriod"/>
            </a:pPr>
            <a:r>
              <a:rPr lang="en-US" sz="4300" b="1" dirty="0" smtClean="0"/>
              <a:t> 1.5 </a:t>
            </a:r>
            <a:r>
              <a:rPr lang="en-US" sz="4300" b="1" dirty="0" err="1" smtClean="0"/>
              <a:t>amu</a:t>
            </a:r>
            <a:endParaRPr lang="en-US" sz="4300" b="1" dirty="0" smtClean="0"/>
          </a:p>
          <a:p>
            <a:pPr marL="514350" indent="-514350">
              <a:buFont typeface="+mj-lt"/>
              <a:buAutoNum type="alphaUcPeriod"/>
            </a:pPr>
            <a:r>
              <a:rPr lang="en-US" sz="4300" b="1" dirty="0" smtClean="0"/>
              <a:t> 1 </a:t>
            </a:r>
            <a:r>
              <a:rPr lang="en-US" sz="4300" b="1" dirty="0" err="1" smtClean="0"/>
              <a:t>amu</a:t>
            </a:r>
            <a:endParaRPr lang="en-US" sz="4300" b="1" dirty="0" smtClean="0"/>
          </a:p>
          <a:p>
            <a:pPr marL="514350" indent="-514350">
              <a:buFont typeface="+mj-lt"/>
              <a:buAutoNum type="alphaUcPeriod"/>
            </a:pP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15" t="12076" r="14229" b="10566"/>
          <a:stretch/>
        </p:blipFill>
        <p:spPr bwMode="auto">
          <a:xfrm>
            <a:off x="254138" y="2090056"/>
            <a:ext cx="5009882" cy="3648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93305" y="2090056"/>
            <a:ext cx="5257800" cy="3929744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431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81000"/>
            <a:ext cx="8229600" cy="731838"/>
          </a:xfrm>
        </p:spPr>
        <p:txBody>
          <a:bodyPr>
            <a:normAutofit fontScale="90000"/>
          </a:bodyPr>
          <a:lstStyle/>
          <a:p>
            <a:r>
              <a:rPr lang="en-US" dirty="0"/>
              <a:t>Reason: </a:t>
            </a:r>
            <a:r>
              <a:rPr lang="en-US" dirty="0" smtClean="0"/>
              <a:t>3/6 gives 50% of each, so .5*2+.5*1=1.5 </a:t>
            </a:r>
            <a:r>
              <a:rPr lang="en-US" dirty="0" err="1" smtClean="0"/>
              <a:t>amu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54480"/>
            <a:ext cx="3877504" cy="2712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4" name="Group 3"/>
          <p:cNvGrpSpPr/>
          <p:nvPr/>
        </p:nvGrpSpPr>
        <p:grpSpPr>
          <a:xfrm>
            <a:off x="96105" y="3987284"/>
            <a:ext cx="4181534" cy="1468756"/>
            <a:chOff x="96105" y="4267199"/>
            <a:chExt cx="4181534" cy="1468756"/>
          </a:xfrm>
        </p:grpSpPr>
        <p:pic>
          <p:nvPicPr>
            <p:cNvPr id="1030" name="Picture 6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105" y="4267199"/>
              <a:ext cx="2148509" cy="146875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31" name="Picture 7"/>
            <p:cNvPicPr>
              <a:picLocks noChangeAspect="1" noChangeArrowheads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3801"/>
            <a:stretch/>
          </p:blipFill>
          <p:spPr bwMode="auto">
            <a:xfrm>
              <a:off x="2149754" y="4267200"/>
              <a:ext cx="2127885" cy="146875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6753" y="1554480"/>
            <a:ext cx="4648200" cy="213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5231" y="3733275"/>
            <a:ext cx="4331243" cy="23126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96105" y="6045945"/>
            <a:ext cx="95812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</a:rPr>
              <a:t>Why are there more digits in the answer in the </a:t>
            </a:r>
            <a:r>
              <a:rPr lang="en-US" sz="3200" b="1" dirty="0" err="1" smtClean="0">
                <a:solidFill>
                  <a:srgbClr val="0070C0"/>
                </a:solidFill>
              </a:rPr>
              <a:t>sim</a:t>
            </a:r>
            <a:r>
              <a:rPr lang="en-US" sz="3200" b="1" dirty="0" smtClean="0">
                <a:solidFill>
                  <a:srgbClr val="0070C0"/>
                </a:solidFill>
              </a:rPr>
              <a:t>?</a:t>
            </a:r>
            <a:endParaRPr lang="en-US" sz="32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5994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336</TotalTime>
  <Words>486</Words>
  <Application>Microsoft Office PowerPoint</Application>
  <PresentationFormat>On-screen Show (4:3)</PresentationFormat>
  <Paragraphs>69</Paragraphs>
  <Slides>13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Isotopes and Atomic Mass:  What does the mass on the periodic table mean? By Trish Loeblein http://phet.colorado.edu </vt:lpstr>
      <vt:lpstr>Pre-Lesson Discussion</vt:lpstr>
      <vt:lpstr>Post-Lesson Questions</vt:lpstr>
      <vt:lpstr>What would this be?</vt:lpstr>
      <vt:lpstr>Reason: The number of protons tells the name of the atom; the mass is given by the sum of protons and neutrons</vt:lpstr>
      <vt:lpstr>Which would be isotopes?</vt:lpstr>
      <vt:lpstr>Reason: Isotopes have same number of protons (so the same name), but different number of neutrons</vt:lpstr>
      <vt:lpstr>What would the approximate average mass of Hydrogen be?</vt:lpstr>
      <vt:lpstr>Reason: 3/6 gives 50% of each, so .5*2+.5*1=1.5 amu</vt:lpstr>
      <vt:lpstr>What would the approximate average mass of Argon be?</vt:lpstr>
      <vt:lpstr>Reason: .5*36+.25*38+.25*40 =37.5</vt:lpstr>
      <vt:lpstr>Discussion Questions: How would you know if this combination is likely to be found in some dirt? </vt:lpstr>
      <vt:lpstr>Reason: 10/14*14+4/14*15=14.285 On the periodic table, the mass of Nitrogen is given as 14.007, so this is not the most common mixture found in nature.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Isotopes and Atomic Mass:  What does the mass on the periodic table mean? By Trish Loeblein http://phet.colorado.edu</dc:title>
  <dc:creator>Trish Loeblein</dc:creator>
  <cp:lastModifiedBy>Trish Loeblein</cp:lastModifiedBy>
  <cp:revision>20</cp:revision>
  <dcterms:created xsi:type="dcterms:W3CDTF">2011-05-17T20:06:35Z</dcterms:created>
  <dcterms:modified xsi:type="dcterms:W3CDTF">2011-06-06T01:56:24Z</dcterms:modified>
</cp:coreProperties>
</file>