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58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E08885-A983-4630-80FE-DE14990BECB5}" type="datetimeFigureOut">
              <a:rPr lang="en-US" smtClean="0"/>
              <a:t>8/29/2012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ADCCED-59E3-48E4-B7B3-54D486A323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891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 used these</a:t>
            </a:r>
            <a:r>
              <a:rPr lang="en-US" baseline="0" dirty="0" smtClean="0"/>
              <a:t> after the activity.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DCCED-59E3-48E4-B7B3-54D486A3238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0984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DCCED-59E3-48E4-B7B3-54D486A3238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6461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 because</a:t>
            </a:r>
            <a:r>
              <a:rPr lang="en-US" baseline="0" dirty="0" smtClean="0"/>
              <a:t> it is floating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DCCED-59E3-48E4-B7B3-54D486A3238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6461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 both A and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DCCED-59E3-48E4-B7B3-54D486A3238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2458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is the best answer. D is</a:t>
            </a:r>
            <a:r>
              <a:rPr lang="en-US" baseline="0" dirty="0" smtClean="0"/>
              <a:t> a true statement but not relevant.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DCCED-59E3-48E4-B7B3-54D486A3238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2458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Go over vocabulary “submersed”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DCCED-59E3-48E4-B7B3-54D486A3238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2166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 is correct Distractors:</a:t>
            </a:r>
            <a:r>
              <a:rPr lang="en-US" baseline="0" dirty="0" smtClean="0"/>
              <a:t> a. wrong </a:t>
            </a:r>
            <a:r>
              <a:rPr lang="en-US" baseline="0" dirty="0" err="1" smtClean="0"/>
              <a:t>calc</a:t>
            </a:r>
            <a:r>
              <a:rPr lang="en-US" baseline="0" dirty="0" smtClean="0"/>
              <a:t> 4L/6.3 kg =.63  b. wrong units C. wrong </a:t>
            </a:r>
            <a:r>
              <a:rPr lang="en-US" baseline="0" dirty="0" err="1" smtClean="0"/>
              <a:t>calc</a:t>
            </a:r>
            <a:r>
              <a:rPr lang="en-US" baseline="0" dirty="0" smtClean="0"/>
              <a:t> and units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DCCED-59E3-48E4-B7B3-54D486A3238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992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 3.5/5 = .66 kg/L close</a:t>
            </a:r>
            <a:r>
              <a:rPr lang="en-US" baseline="0" dirty="0" smtClean="0"/>
              <a:t> to</a:t>
            </a:r>
            <a:r>
              <a:rPr lang="en-US" dirty="0" smtClean="0"/>
              <a:t> Apple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DCCED-59E3-48E4-B7B3-54D486A3238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795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DCCED-59E3-48E4-B7B3-54D486A3238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99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C3C80-B4B3-4B29-ADD9-19B74941155B}" type="datetimeFigureOut">
              <a:rPr lang="en-US" smtClean="0"/>
              <a:t>8/29/2012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0CA69-DCC4-4019-B420-4F2347491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236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C3C80-B4B3-4B29-ADD9-19B74941155B}" type="datetimeFigureOut">
              <a:rPr lang="en-US" smtClean="0"/>
              <a:t>8/29/2012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0CA69-DCC4-4019-B420-4F2347491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151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C3C80-B4B3-4B29-ADD9-19B74941155B}" type="datetimeFigureOut">
              <a:rPr lang="en-US" smtClean="0"/>
              <a:t>8/29/2012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0CA69-DCC4-4019-B420-4F2347491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409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C3C80-B4B3-4B29-ADD9-19B74941155B}" type="datetimeFigureOut">
              <a:rPr lang="en-US" smtClean="0"/>
              <a:t>8/29/2012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0CA69-DCC4-4019-B420-4F2347491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754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C3C80-B4B3-4B29-ADD9-19B74941155B}" type="datetimeFigureOut">
              <a:rPr lang="en-US" smtClean="0"/>
              <a:t>8/29/2012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0CA69-DCC4-4019-B420-4F2347491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86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C3C80-B4B3-4B29-ADD9-19B74941155B}" type="datetimeFigureOut">
              <a:rPr lang="en-US" smtClean="0"/>
              <a:t>8/29/2012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0CA69-DCC4-4019-B420-4F2347491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211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C3C80-B4B3-4B29-ADD9-19B74941155B}" type="datetimeFigureOut">
              <a:rPr lang="en-US" smtClean="0"/>
              <a:t>8/29/2012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0CA69-DCC4-4019-B420-4F2347491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050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C3C80-B4B3-4B29-ADD9-19B74941155B}" type="datetimeFigureOut">
              <a:rPr lang="en-US" smtClean="0"/>
              <a:t>8/29/2012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0CA69-DCC4-4019-B420-4F2347491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297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C3C80-B4B3-4B29-ADD9-19B74941155B}" type="datetimeFigureOut">
              <a:rPr lang="en-US" smtClean="0"/>
              <a:t>8/29/2012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0CA69-DCC4-4019-B420-4F2347491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422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C3C80-B4B3-4B29-ADD9-19B74941155B}" type="datetimeFigureOut">
              <a:rPr lang="en-US" smtClean="0"/>
              <a:t>8/29/2012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0CA69-DCC4-4019-B420-4F2347491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160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C3C80-B4B3-4B29-ADD9-19B74941155B}" type="datetimeFigureOut">
              <a:rPr lang="en-US" smtClean="0"/>
              <a:t>8/29/2012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0CA69-DCC4-4019-B420-4F2347491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412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C3C80-B4B3-4B29-ADD9-19B74941155B}" type="datetimeFigureOut">
              <a:rPr lang="en-US" smtClean="0"/>
              <a:t>8/29/2012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0CA69-DCC4-4019-B420-4F2347491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174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het.colorado.edu/en/simulation/density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phet.colorado.edu/en/contributions/view/3406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6096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hlinkClick r:id="rId3"/>
              </a:rPr>
              <a:t>Density</a:t>
            </a:r>
            <a:r>
              <a:rPr lang="en-US" dirty="0" smtClean="0"/>
              <a:t> Concept Question </a:t>
            </a:r>
            <a:br>
              <a:rPr lang="en-US" dirty="0" smtClean="0"/>
            </a:br>
            <a:r>
              <a:rPr lang="en-US" sz="3200" dirty="0" smtClean="0"/>
              <a:t>by Trish Loeblein </a:t>
            </a:r>
            <a:br>
              <a:rPr lang="en-US" sz="3200" dirty="0" smtClean="0"/>
            </a:br>
            <a:r>
              <a:rPr lang="en-US" sz="3200" dirty="0" smtClean="0"/>
              <a:t>used with </a:t>
            </a:r>
            <a:r>
              <a:rPr lang="en-US" sz="3200" dirty="0" smtClean="0">
                <a:hlinkClick r:id="rId4"/>
              </a:rPr>
              <a:t>Density Activity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209800"/>
            <a:ext cx="8153400" cy="4267200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en-US" sz="5100" b="1" dirty="0">
                <a:solidFill>
                  <a:schemeClr val="tx1"/>
                </a:solidFill>
              </a:rPr>
              <a:t>Learning Goals: </a:t>
            </a:r>
            <a:endParaRPr lang="en-US" sz="5100" dirty="0">
              <a:solidFill>
                <a:schemeClr val="tx1"/>
              </a:solidFill>
            </a:endParaRPr>
          </a:p>
          <a:p>
            <a:pPr algn="l"/>
            <a:r>
              <a:rPr lang="en-US" sz="5100" dirty="0">
                <a:solidFill>
                  <a:schemeClr val="tx1"/>
                </a:solidFill>
              </a:rPr>
              <a:t>Students will be able to use </a:t>
            </a:r>
            <a:r>
              <a:rPr lang="en-US" sz="5100" u="sng" dirty="0">
                <a:solidFill>
                  <a:schemeClr val="tx1"/>
                </a:solidFill>
              </a:rPr>
              <a:t>macroscopic evidence</a:t>
            </a:r>
            <a:r>
              <a:rPr lang="en-US" sz="5100" dirty="0">
                <a:solidFill>
                  <a:schemeClr val="tx1"/>
                </a:solidFill>
              </a:rPr>
              <a:t> to: </a:t>
            </a:r>
          </a:p>
          <a:p>
            <a:pPr algn="l"/>
            <a:r>
              <a:rPr lang="en-US" sz="5100" dirty="0">
                <a:solidFill>
                  <a:schemeClr val="tx1"/>
                </a:solidFill>
              </a:rPr>
              <a:t> 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sz="5100" dirty="0">
                <a:solidFill>
                  <a:schemeClr val="tx1"/>
                </a:solidFill>
              </a:rPr>
              <a:t>Measure the volume of an object by observing the amount of fluid it displaces or can displace.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sz="5100" dirty="0">
                <a:solidFill>
                  <a:schemeClr val="tx1"/>
                </a:solidFill>
              </a:rPr>
              <a:t>Provide evidence and reasoning for how objects of similar:</a:t>
            </a:r>
          </a:p>
          <a:p>
            <a:pPr marL="914400" lvl="1" indent="-117475" algn="l">
              <a:buFont typeface="Arial" pitchFamily="34" charset="0"/>
              <a:buChar char="•"/>
            </a:pPr>
            <a:r>
              <a:rPr lang="en-US" sz="5100" dirty="0">
                <a:solidFill>
                  <a:schemeClr val="tx1"/>
                </a:solidFill>
              </a:rPr>
              <a:t>mass can have differing volume</a:t>
            </a:r>
          </a:p>
          <a:p>
            <a:pPr marL="914400" lvl="1" indent="-117475" algn="l">
              <a:buFont typeface="Arial" pitchFamily="34" charset="0"/>
              <a:buChar char="•"/>
            </a:pPr>
            <a:r>
              <a:rPr lang="en-US" sz="5100" dirty="0">
                <a:solidFill>
                  <a:schemeClr val="tx1"/>
                </a:solidFill>
              </a:rPr>
              <a:t>volume can have differing mass.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sz="5100" dirty="0">
                <a:solidFill>
                  <a:schemeClr val="tx1"/>
                </a:solidFill>
              </a:rPr>
              <a:t>Identify the unknown materials by calculating density using displacement of fluid techniques and reference tables provided in the simulation.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487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42089"/>
            <a:ext cx="5943600" cy="288749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1. </a:t>
            </a:r>
            <a:r>
              <a:rPr lang="en-US" sz="4000" b="1" dirty="0"/>
              <a:t>Y</a:t>
            </a:r>
            <a:r>
              <a:rPr lang="en-US" sz="4000" b="1" dirty="0" smtClean="0"/>
              <a:t>ou put in a pool with 100 L of water. Then you drop an aluminum block in and the volume rises to 105 L. What is the volume of the block?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3505200"/>
            <a:ext cx="6010275" cy="2620963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</a:rPr>
              <a:t>5L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>
                <a:solidFill>
                  <a:srgbClr val="0070C0"/>
                </a:solidFill>
              </a:rPr>
              <a:t>1</a:t>
            </a:r>
            <a:r>
              <a:rPr lang="en-US" sz="4000" b="1" dirty="0" smtClean="0">
                <a:solidFill>
                  <a:srgbClr val="0070C0"/>
                </a:solidFill>
              </a:rPr>
              <a:t>05 L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>
                <a:solidFill>
                  <a:srgbClr val="0070C0"/>
                </a:solidFill>
              </a:rPr>
              <a:t>Depends on </a:t>
            </a:r>
            <a:r>
              <a:rPr lang="en-US" sz="4000" b="1" dirty="0" smtClean="0">
                <a:solidFill>
                  <a:srgbClr val="0070C0"/>
                </a:solidFill>
              </a:rPr>
              <a:t>block shape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</a:rPr>
              <a:t>Not enough information</a:t>
            </a:r>
            <a:endParaRPr lang="en-US" sz="4000" b="1" dirty="0">
              <a:solidFill>
                <a:srgbClr val="0070C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59" t="10233"/>
          <a:stretch/>
        </p:blipFill>
        <p:spPr bwMode="auto">
          <a:xfrm>
            <a:off x="6467475" y="342090"/>
            <a:ext cx="2601541" cy="2872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253"/>
          <a:stretch/>
        </p:blipFill>
        <p:spPr bwMode="auto">
          <a:xfrm>
            <a:off x="6467475" y="3229583"/>
            <a:ext cx="2619375" cy="2900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7265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42089"/>
            <a:ext cx="5943600" cy="288749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2</a:t>
            </a:r>
            <a:r>
              <a:rPr lang="en-US" dirty="0" smtClean="0"/>
              <a:t>. </a:t>
            </a:r>
            <a:r>
              <a:rPr lang="en-US" sz="4000" b="1" dirty="0"/>
              <a:t>Y</a:t>
            </a:r>
            <a:r>
              <a:rPr lang="en-US" sz="4000" b="1" dirty="0" smtClean="0"/>
              <a:t>ou put in a pool with 100 L of water. Then you drop an wood block in and the volume rises to 102 L. What is the volume of the block?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3505200"/>
            <a:ext cx="6010275" cy="29718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</a:rPr>
              <a:t>5L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>
                <a:solidFill>
                  <a:srgbClr val="0070C0"/>
                </a:solidFill>
              </a:rPr>
              <a:t>1</a:t>
            </a:r>
            <a:r>
              <a:rPr lang="en-US" sz="4000" b="1" dirty="0" smtClean="0">
                <a:solidFill>
                  <a:srgbClr val="0070C0"/>
                </a:solidFill>
              </a:rPr>
              <a:t>05 L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>
                <a:solidFill>
                  <a:srgbClr val="0070C0"/>
                </a:solidFill>
              </a:rPr>
              <a:t>Depends on </a:t>
            </a:r>
            <a:r>
              <a:rPr lang="en-US" sz="4000" b="1" dirty="0" smtClean="0">
                <a:solidFill>
                  <a:srgbClr val="0070C0"/>
                </a:solidFill>
              </a:rPr>
              <a:t>block</a:t>
            </a:r>
            <a:r>
              <a:rPr lang="en-US" sz="4000" b="1" dirty="0">
                <a:solidFill>
                  <a:srgbClr val="0070C0"/>
                </a:solidFill>
              </a:rPr>
              <a:t> </a:t>
            </a:r>
            <a:r>
              <a:rPr lang="en-US" sz="4000" b="1" dirty="0" smtClean="0">
                <a:solidFill>
                  <a:srgbClr val="0070C0"/>
                </a:solidFill>
              </a:rPr>
              <a:t>shape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</a:rPr>
              <a:t>Not </a:t>
            </a:r>
            <a:r>
              <a:rPr lang="en-US" sz="4000" b="1" dirty="0">
                <a:solidFill>
                  <a:srgbClr val="0070C0"/>
                </a:solidFill>
              </a:rPr>
              <a:t>enough information</a:t>
            </a:r>
          </a:p>
          <a:p>
            <a:pPr marL="514350" indent="-514350">
              <a:buFont typeface="+mj-lt"/>
              <a:buAutoNum type="alphaUcPeriod"/>
            </a:pPr>
            <a:endParaRPr lang="en-US" sz="4000" b="1" dirty="0">
              <a:solidFill>
                <a:srgbClr val="0070C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99"/>
          <a:stretch/>
        </p:blipFill>
        <p:spPr bwMode="auto">
          <a:xfrm>
            <a:off x="6638924" y="486383"/>
            <a:ext cx="2276475" cy="2958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1622" y="3445213"/>
            <a:ext cx="2247900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0096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21"/>
            <a:ext cx="5423170" cy="277498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3. </a:t>
            </a:r>
            <a:r>
              <a:rPr lang="en-US" b="1" dirty="0" smtClean="0"/>
              <a:t>Two different blocks, both with a mass of 5 kg have different volumes. How is it possible?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590800"/>
            <a:ext cx="5410200" cy="40386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b="1" dirty="0" smtClean="0">
                <a:solidFill>
                  <a:srgbClr val="0070C0"/>
                </a:solidFill>
              </a:rPr>
              <a:t>One is more dense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 smtClean="0">
                <a:solidFill>
                  <a:srgbClr val="0070C0"/>
                </a:solidFill>
              </a:rPr>
              <a:t>They are made of the same material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 smtClean="0">
                <a:solidFill>
                  <a:srgbClr val="0070C0"/>
                </a:solidFill>
              </a:rPr>
              <a:t>They are made of different material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 smtClean="0">
                <a:solidFill>
                  <a:srgbClr val="0070C0"/>
                </a:solidFill>
              </a:rPr>
              <a:t>More than one of these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 smtClean="0">
                <a:solidFill>
                  <a:srgbClr val="0070C0"/>
                </a:solidFill>
              </a:rPr>
              <a:t>None of the above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621"/>
            <a:ext cx="2895600" cy="3052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13"/>
          <a:stretch/>
        </p:blipFill>
        <p:spPr bwMode="auto">
          <a:xfrm>
            <a:off x="5423170" y="3080388"/>
            <a:ext cx="2895600" cy="30921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7666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7261"/>
            <a:ext cx="5423170" cy="277498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4</a:t>
            </a:r>
            <a:r>
              <a:rPr lang="en-US" dirty="0" smtClean="0"/>
              <a:t>. </a:t>
            </a:r>
            <a:r>
              <a:rPr lang="en-US" b="1" dirty="0" smtClean="0"/>
              <a:t>Two different blocks, both with a volume of 3.38L have different mass. What would be a good explanation?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1349" y="3250660"/>
            <a:ext cx="5867400" cy="3505200"/>
          </a:xfrm>
        </p:spPr>
        <p:txBody>
          <a:bodyPr>
            <a:noAutofit/>
          </a:bodyPr>
          <a:lstStyle/>
          <a:p>
            <a:pPr marL="514350" indent="-514350">
              <a:spcBef>
                <a:spcPts val="600"/>
              </a:spcBef>
              <a:buFont typeface="+mj-lt"/>
              <a:buAutoNum type="alphaUcPeriod"/>
            </a:pPr>
            <a:r>
              <a:rPr lang="en-US" sz="4000" b="1" dirty="0" smtClean="0">
                <a:solidFill>
                  <a:srgbClr val="00B050"/>
                </a:solidFill>
              </a:rPr>
              <a:t>A is more dense</a:t>
            </a:r>
          </a:p>
          <a:p>
            <a:pPr marL="514350" indent="-514350">
              <a:spcBef>
                <a:spcPts val="600"/>
              </a:spcBef>
              <a:buFont typeface="+mj-lt"/>
              <a:buAutoNum type="alphaUcPeriod"/>
            </a:pPr>
            <a:r>
              <a:rPr lang="en-US" sz="4000" b="1" dirty="0">
                <a:solidFill>
                  <a:srgbClr val="C00000"/>
                </a:solidFill>
              </a:rPr>
              <a:t>D</a:t>
            </a:r>
            <a:r>
              <a:rPr lang="en-US" sz="4000" b="1" dirty="0" smtClean="0">
                <a:solidFill>
                  <a:srgbClr val="C00000"/>
                </a:solidFill>
              </a:rPr>
              <a:t> is more dense</a:t>
            </a:r>
          </a:p>
          <a:p>
            <a:pPr marL="514350" indent="-514350">
              <a:spcBef>
                <a:spcPts val="600"/>
              </a:spcBef>
              <a:buFont typeface="+mj-lt"/>
              <a:buAutoNum type="alphaUcPeriod"/>
            </a:pPr>
            <a:r>
              <a:rPr lang="en-US" sz="4000" b="1" dirty="0" smtClean="0">
                <a:solidFill>
                  <a:srgbClr val="00B050"/>
                </a:solidFill>
              </a:rPr>
              <a:t>A sinks </a:t>
            </a:r>
          </a:p>
          <a:p>
            <a:pPr marL="514350" indent="-514350">
              <a:spcBef>
                <a:spcPts val="600"/>
              </a:spcBef>
              <a:buFont typeface="+mj-lt"/>
              <a:buAutoNum type="alphaUcPeriod"/>
            </a:pPr>
            <a:r>
              <a:rPr lang="en-US" sz="4000" b="1" dirty="0">
                <a:solidFill>
                  <a:srgbClr val="C00000"/>
                </a:solidFill>
              </a:rPr>
              <a:t>D</a:t>
            </a:r>
            <a:r>
              <a:rPr lang="en-US" sz="4000" b="1" dirty="0" smtClean="0">
                <a:solidFill>
                  <a:srgbClr val="C00000"/>
                </a:solidFill>
              </a:rPr>
              <a:t> floats </a:t>
            </a:r>
          </a:p>
          <a:p>
            <a:pPr marL="514350" indent="-514350">
              <a:spcBef>
                <a:spcPts val="600"/>
              </a:spcBef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</a:rPr>
              <a:t>More than one of these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4861" y="3575915"/>
            <a:ext cx="3371850" cy="3257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68"/>
          <a:stretch/>
        </p:blipFill>
        <p:spPr bwMode="auto">
          <a:xfrm>
            <a:off x="5683208" y="130240"/>
            <a:ext cx="3460583" cy="3298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9543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605" y="1"/>
            <a:ext cx="5508331" cy="533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Some information for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22305"/>
            <a:ext cx="9144000" cy="23356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="1" dirty="0" smtClean="0"/>
              <a:t>It is true that D floats, but it is irrelevant to question. The important thing is that A is more dense – it’s mass is greater even though volume is the same. </a:t>
            </a:r>
            <a:endParaRPr lang="en-US" sz="3600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600201"/>
            <a:ext cx="2743200" cy="2922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250" y="1600201"/>
            <a:ext cx="2824047" cy="2922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114"/>
          <a:stretch/>
        </p:blipFill>
        <p:spPr bwMode="auto">
          <a:xfrm>
            <a:off x="119175" y="2354374"/>
            <a:ext cx="2573313" cy="846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18" r="9218"/>
          <a:stretch/>
        </p:blipFill>
        <p:spPr bwMode="auto">
          <a:xfrm>
            <a:off x="78829" y="3200400"/>
            <a:ext cx="2573313" cy="1003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5042" y="723038"/>
            <a:ext cx="2852624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Volume changes when </a:t>
            </a:r>
            <a:r>
              <a:rPr lang="en-US" sz="3600" b="1" i="1" dirty="0" smtClean="0">
                <a:solidFill>
                  <a:srgbClr val="7030A0"/>
                </a:solidFill>
              </a:rPr>
              <a:t>submersed </a:t>
            </a:r>
            <a:endParaRPr lang="en-US" sz="3600" b="1" i="1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09999" y="723038"/>
            <a:ext cx="49832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Mass found using scale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84762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382000" cy="1417638"/>
          </a:xfrm>
        </p:spPr>
        <p:txBody>
          <a:bodyPr>
            <a:normAutofit/>
          </a:bodyPr>
          <a:lstStyle/>
          <a:p>
            <a:r>
              <a:rPr lang="en-US" b="1" dirty="0" smtClean="0"/>
              <a:t>5. What is the density of the block?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3886200" cy="3505200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sz="4800" b="1" dirty="0" smtClean="0">
                <a:solidFill>
                  <a:srgbClr val="7030A0"/>
                </a:solidFill>
              </a:rPr>
              <a:t>  0.63 L/kg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800" b="1" dirty="0" smtClean="0">
                <a:solidFill>
                  <a:srgbClr val="7030A0"/>
                </a:solidFill>
              </a:rPr>
              <a:t>  1.6 L/kg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800" b="1" dirty="0">
                <a:solidFill>
                  <a:srgbClr val="7030A0"/>
                </a:solidFill>
              </a:rPr>
              <a:t> </a:t>
            </a:r>
            <a:r>
              <a:rPr lang="en-US" sz="4800" b="1" dirty="0" smtClean="0">
                <a:solidFill>
                  <a:srgbClr val="7030A0"/>
                </a:solidFill>
              </a:rPr>
              <a:t> 0.63 kg/L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800" b="1" dirty="0" smtClean="0">
                <a:solidFill>
                  <a:srgbClr val="7030A0"/>
                </a:solidFill>
              </a:rPr>
              <a:t>  1.6 kg/L</a:t>
            </a:r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066" r="8026"/>
          <a:stretch/>
        </p:blipFill>
        <p:spPr bwMode="auto">
          <a:xfrm>
            <a:off x="3885829" y="1361872"/>
            <a:ext cx="5219258" cy="4657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005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5216"/>
            <a:ext cx="9067802" cy="2816152"/>
          </a:xfrm>
        </p:spPr>
        <p:txBody>
          <a:bodyPr>
            <a:normAutofit/>
          </a:bodyPr>
          <a:lstStyle/>
          <a:p>
            <a:r>
              <a:rPr lang="en-US" dirty="0" smtClean="0"/>
              <a:t>6. </a:t>
            </a:r>
            <a:r>
              <a:rPr lang="en-US" b="1" dirty="0" smtClean="0"/>
              <a:t>Joe was doing a lab. He massed an object and then pushed it into some water. He recorded- 3.5 kg and 5 L. What might the object be? </a:t>
            </a:r>
            <a:endParaRPr lang="en-US" b="1" dirty="0"/>
          </a:p>
        </p:txBody>
      </p:sp>
      <p:grpSp>
        <p:nvGrpSpPr>
          <p:cNvPr id="7" name="Group 6"/>
          <p:cNvGrpSpPr/>
          <p:nvPr/>
        </p:nvGrpSpPr>
        <p:grpSpPr>
          <a:xfrm>
            <a:off x="2209800" y="3152648"/>
            <a:ext cx="5114113" cy="3605331"/>
            <a:chOff x="2209800" y="2841368"/>
            <a:chExt cx="5114113" cy="3605331"/>
          </a:xfrm>
        </p:grpSpPr>
        <p:pic>
          <p:nvPicPr>
            <p:cNvPr id="8196" name="Picture 4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538" r="6368" b="31161"/>
            <a:stretch/>
          </p:blipFill>
          <p:spPr bwMode="auto">
            <a:xfrm>
              <a:off x="2879387" y="5192423"/>
              <a:ext cx="4344981" cy="12326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" name="TextBox 4"/>
            <p:cNvSpPr txBox="1"/>
            <p:nvPr/>
          </p:nvSpPr>
          <p:spPr>
            <a:xfrm>
              <a:off x="2209800" y="3276600"/>
              <a:ext cx="838200" cy="31700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 smtClean="0"/>
                <a:t>A.</a:t>
              </a:r>
            </a:p>
            <a:p>
              <a:r>
                <a:rPr lang="en-US" sz="4000" b="1" dirty="0" smtClean="0"/>
                <a:t>B.</a:t>
              </a:r>
            </a:p>
            <a:p>
              <a:r>
                <a:rPr lang="en-US" sz="4000" b="1" dirty="0" smtClean="0"/>
                <a:t>C.</a:t>
              </a:r>
            </a:p>
            <a:p>
              <a:r>
                <a:rPr lang="en-US" sz="4000" b="1" dirty="0" smtClean="0"/>
                <a:t>D.</a:t>
              </a:r>
            </a:p>
            <a:p>
              <a:r>
                <a:rPr lang="en-US" sz="4000" b="1" dirty="0" smtClean="0"/>
                <a:t>E.</a:t>
              </a:r>
              <a:endParaRPr lang="en-US" sz="4000" b="1" dirty="0"/>
            </a:p>
          </p:txBody>
        </p:sp>
        <p:pic>
          <p:nvPicPr>
            <p:cNvPr id="8197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32888" y="2841368"/>
              <a:ext cx="4391025" cy="2428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489154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382000" cy="141763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7. What is the mass of the </a:t>
            </a:r>
            <a:r>
              <a:rPr lang="en-US" b="1" dirty="0" smtClean="0"/>
              <a:t>block if it has a density of 0.86?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3886200" cy="3505200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sz="4800" b="1" dirty="0" smtClean="0">
                <a:solidFill>
                  <a:srgbClr val="7030A0"/>
                </a:solidFill>
              </a:rPr>
              <a:t>  </a:t>
            </a:r>
            <a:r>
              <a:rPr lang="en-US" sz="4800" b="1" dirty="0" smtClean="0">
                <a:solidFill>
                  <a:srgbClr val="7030A0"/>
                </a:solidFill>
              </a:rPr>
              <a:t>5.0 </a:t>
            </a:r>
            <a:r>
              <a:rPr lang="en-US" sz="4800" b="1" dirty="0" smtClean="0">
                <a:solidFill>
                  <a:srgbClr val="7030A0"/>
                </a:solidFill>
              </a:rPr>
              <a:t>kg</a:t>
            </a:r>
            <a:endParaRPr lang="en-US" sz="4800" b="1" dirty="0" smtClean="0">
              <a:solidFill>
                <a:srgbClr val="7030A0"/>
              </a:solidFill>
            </a:endParaRPr>
          </a:p>
          <a:p>
            <a:pPr marL="514350" indent="-514350">
              <a:buFont typeface="+mj-lt"/>
              <a:buAutoNum type="alphaUcPeriod"/>
            </a:pPr>
            <a:r>
              <a:rPr lang="en-US" sz="4800" b="1" dirty="0" smtClean="0">
                <a:solidFill>
                  <a:srgbClr val="7030A0"/>
                </a:solidFill>
              </a:rPr>
              <a:t>  </a:t>
            </a:r>
            <a:r>
              <a:rPr lang="en-US" sz="4800" b="1" dirty="0" smtClean="0">
                <a:solidFill>
                  <a:srgbClr val="7030A0"/>
                </a:solidFill>
              </a:rPr>
              <a:t>91 kg</a:t>
            </a:r>
            <a:endParaRPr lang="en-US" sz="4800" b="1" dirty="0" smtClean="0">
              <a:solidFill>
                <a:srgbClr val="7030A0"/>
              </a:solidFill>
            </a:endParaRPr>
          </a:p>
          <a:p>
            <a:pPr marL="514350" indent="-514350">
              <a:buFont typeface="+mj-lt"/>
              <a:buAutoNum type="alphaUcPeriod"/>
            </a:pPr>
            <a:r>
              <a:rPr lang="en-US" sz="4800" b="1" dirty="0">
                <a:solidFill>
                  <a:srgbClr val="7030A0"/>
                </a:solidFill>
              </a:rPr>
              <a:t> </a:t>
            </a:r>
            <a:r>
              <a:rPr lang="en-US" sz="4800" b="1" dirty="0" smtClean="0">
                <a:solidFill>
                  <a:srgbClr val="7030A0"/>
                </a:solidFill>
              </a:rPr>
              <a:t> </a:t>
            </a:r>
            <a:r>
              <a:rPr lang="en-US" sz="4800" b="1" dirty="0" smtClean="0">
                <a:solidFill>
                  <a:srgbClr val="7030A0"/>
                </a:solidFill>
              </a:rPr>
              <a:t>0.15 kg</a:t>
            </a:r>
            <a:endParaRPr lang="en-US" sz="4800" b="1" dirty="0" smtClean="0">
              <a:solidFill>
                <a:srgbClr val="7030A0"/>
              </a:solidFill>
            </a:endParaRPr>
          </a:p>
          <a:p>
            <a:pPr marL="514350" indent="-514350">
              <a:buFont typeface="+mj-lt"/>
              <a:buAutoNum type="alphaUcPeriod"/>
            </a:pPr>
            <a:r>
              <a:rPr lang="en-US" sz="4800" b="1" dirty="0" smtClean="0">
                <a:solidFill>
                  <a:srgbClr val="7030A0"/>
                </a:solidFill>
              </a:rPr>
              <a:t>  </a:t>
            </a:r>
            <a:r>
              <a:rPr lang="en-US" sz="4800" b="1" dirty="0" smtClean="0">
                <a:solidFill>
                  <a:srgbClr val="7030A0"/>
                </a:solidFill>
              </a:rPr>
              <a:t>6. kg</a:t>
            </a:r>
            <a:endParaRPr lang="en-US" sz="4800" b="1" dirty="0" smtClean="0">
              <a:solidFill>
                <a:srgbClr val="7030A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905000"/>
            <a:ext cx="4288118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16716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421</Words>
  <Application>Microsoft Office PowerPoint</Application>
  <PresentationFormat>On-screen Show (4:3)</PresentationFormat>
  <Paragraphs>69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Density Concept Question  by Trish Loeblein  used with Density Activity </vt:lpstr>
      <vt:lpstr>1. You put in a pool with 100 L of water. Then you drop an aluminum block in and the volume rises to 105 L. What is the volume of the block?</vt:lpstr>
      <vt:lpstr>2. You put in a pool with 100 L of water. Then you drop an wood block in and the volume rises to 102 L. What is the volume of the block?</vt:lpstr>
      <vt:lpstr>3. Two different blocks, both with a mass of 5 kg have different volumes. How is it possible?</vt:lpstr>
      <vt:lpstr>4. Two different blocks, both with a volume of 3.38L have different mass. What would be a good explanation?</vt:lpstr>
      <vt:lpstr>Some information for 4</vt:lpstr>
      <vt:lpstr>5. What is the density of the block? </vt:lpstr>
      <vt:lpstr>6. Joe was doing a lab. He massed an object and then pushed it into some water. He recorded- 3.5 kg and 5 L. What might the object be? </vt:lpstr>
      <vt:lpstr>7. What is the mass of the block if it has a density of 0.86?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Density Concept Question  by Trish Loeblein  work well with Density Activity</dc:title>
  <dc:creator>Trish Loeblein</dc:creator>
  <cp:lastModifiedBy>Trish Loeblein</cp:lastModifiedBy>
  <cp:revision>20</cp:revision>
  <dcterms:created xsi:type="dcterms:W3CDTF">2012-08-22T00:18:25Z</dcterms:created>
  <dcterms:modified xsi:type="dcterms:W3CDTF">2012-08-29T21:04:50Z</dcterms:modified>
</cp:coreProperties>
</file>