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0" r:id="rId3"/>
    <p:sldId id="259"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642" autoAdjust="0"/>
  </p:normalViewPr>
  <p:slideViewPr>
    <p:cSldViewPr>
      <p:cViewPr varScale="1">
        <p:scale>
          <a:sx n="44" d="100"/>
          <a:sy n="44" d="100"/>
        </p:scale>
        <p:origin x="1324" y="4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9E042E-D63B-4116-A340-6F0FF1EDAECE}" type="datetimeFigureOut">
              <a:rPr lang="en-US" smtClean="0"/>
              <a:pPr/>
              <a:t>4/22/2015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8CDBF3-2413-4B68-B077-00D507E7F6DD}" type="slidenum">
              <a:rPr lang="en-US" smtClean="0"/>
              <a:pPr/>
              <a:t>‹#›</a:t>
            </a:fld>
            <a:endParaRPr lang="en-US"/>
          </a:p>
        </p:txBody>
      </p:sp>
    </p:spTree>
    <p:extLst>
      <p:ext uri="{BB962C8B-B14F-4D97-AF65-F5344CB8AC3E}">
        <p14:creationId xmlns:p14="http://schemas.microsoft.com/office/powerpoint/2010/main" val="2853379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 In the cartoon mode, the earth crashes into the sun, but in reality, the path is just reduced in size.</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9DC24BC6-B196-4B8C-86D1-1B3044EE6DD3}" type="slidenum">
              <a:rPr lang="en-US" smtClean="0"/>
              <a:t>2</a:t>
            </a:fld>
            <a:endParaRPr lang="en-US"/>
          </a:p>
        </p:txBody>
      </p:sp>
    </p:spTree>
    <p:extLst>
      <p:ext uri="{BB962C8B-B14F-4D97-AF65-F5344CB8AC3E}">
        <p14:creationId xmlns:p14="http://schemas.microsoft.com/office/powerpoint/2010/main" val="3514537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used this to generate</a:t>
            </a:r>
            <a:r>
              <a:rPr lang="en-US" baseline="0" dirty="0" smtClean="0"/>
              <a:t> discussion about vector addition. </a:t>
            </a:r>
            <a:r>
              <a:rPr lang="en-US" dirty="0" smtClean="0"/>
              <a:t>The black arrow only shows</a:t>
            </a:r>
            <a:r>
              <a:rPr lang="en-US" baseline="0" dirty="0" smtClean="0"/>
              <a:t> the resultant vector acting on the moon. Most students </a:t>
            </a:r>
            <a:r>
              <a:rPr lang="en-US" baseline="0" dirty="0" smtClean="0"/>
              <a:t>chose A because the vector appears to be the smallest</a:t>
            </a:r>
            <a:r>
              <a:rPr lang="en-US" baseline="0" dirty="0" smtClean="0"/>
              <a:t>,. C shows the resultant translated to the left, so it could be reasonable also. The students asked how large the moon earth vector is because it is not viewable on the slide. That information would help identify if A or C were correct. I purposely hid the moon vector when I made this slide to help generate discussion.  B would indicate that a fourth large body was present, or that the moon was not between the sun and earth, therefore is not correct.  </a:t>
            </a:r>
          </a:p>
          <a:p>
            <a:r>
              <a:rPr lang="en-US" baseline="0" dirty="0" smtClean="0"/>
              <a:t>These were all good ideas. See the next slide for more thoughts on using the sim to help this discussion. </a:t>
            </a:r>
            <a:endParaRPr lang="en-US" dirty="0"/>
          </a:p>
        </p:txBody>
      </p:sp>
      <p:sp>
        <p:nvSpPr>
          <p:cNvPr id="4" name="Slide Number Placeholder 3"/>
          <p:cNvSpPr>
            <a:spLocks noGrp="1"/>
          </p:cNvSpPr>
          <p:nvPr>
            <p:ph type="sldNum" sz="quarter" idx="10"/>
          </p:nvPr>
        </p:nvSpPr>
        <p:spPr/>
        <p:txBody>
          <a:bodyPr/>
          <a:lstStyle/>
          <a:p>
            <a:fld id="{218CDBF3-2413-4B68-B077-00D507E7F6DD}" type="slidenum">
              <a:rPr lang="en-US" smtClean="0"/>
              <a:t>3</a:t>
            </a:fld>
            <a:endParaRPr lang="en-US"/>
          </a:p>
        </p:txBody>
      </p:sp>
    </p:spTree>
    <p:extLst>
      <p:ext uri="{BB962C8B-B14F-4D97-AF65-F5344CB8AC3E}">
        <p14:creationId xmlns:p14="http://schemas.microsoft.com/office/powerpoint/2010/main" val="3644522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18CDBF3-2413-4B68-B077-00D507E7F6DD}" type="slidenum">
              <a:rPr lang="en-US" smtClean="0"/>
              <a:pPr/>
              <a:t>4</a:t>
            </a:fld>
            <a:endParaRPr lang="en-US"/>
          </a:p>
        </p:txBody>
      </p:sp>
    </p:spTree>
    <p:extLst>
      <p:ext uri="{BB962C8B-B14F-4D97-AF65-F5344CB8AC3E}">
        <p14:creationId xmlns:p14="http://schemas.microsoft.com/office/powerpoint/2010/main" val="3860566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54F3D9-F51C-4619-A51E-78719A50ECC0}"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2995555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54F3D9-F51C-4619-A51E-78719A50ECC0}"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4061802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54F3D9-F51C-4619-A51E-78719A50ECC0}"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1151768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54F3D9-F51C-4619-A51E-78719A50ECC0}"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395492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54F3D9-F51C-4619-A51E-78719A50ECC0}" type="datetimeFigureOut">
              <a:rPr lang="en-US" smtClean="0"/>
              <a:pPr/>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358002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54F3D9-F51C-4619-A51E-78719A50ECC0}"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232259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54F3D9-F51C-4619-A51E-78719A50ECC0}" type="datetimeFigureOut">
              <a:rPr lang="en-US" smtClean="0"/>
              <a:pPr/>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2993447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54F3D9-F51C-4619-A51E-78719A50ECC0}" type="datetimeFigureOut">
              <a:rPr lang="en-US" smtClean="0"/>
              <a:pPr/>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355163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54F3D9-F51C-4619-A51E-78719A50ECC0}" type="datetimeFigureOut">
              <a:rPr lang="en-US" smtClean="0"/>
              <a:pPr/>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1172420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54F3D9-F51C-4619-A51E-78719A50ECC0}"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4237243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54F3D9-F51C-4619-A51E-78719A50ECC0}" type="datetimeFigureOut">
              <a:rPr lang="en-US" smtClean="0"/>
              <a:pPr/>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D6259E-F141-4921-B3D4-1C6F37E3A758}" type="slidenum">
              <a:rPr lang="en-US" smtClean="0"/>
              <a:pPr/>
              <a:t>‹#›</a:t>
            </a:fld>
            <a:endParaRPr lang="en-US"/>
          </a:p>
        </p:txBody>
      </p:sp>
    </p:spTree>
    <p:extLst>
      <p:ext uri="{BB962C8B-B14F-4D97-AF65-F5344CB8AC3E}">
        <p14:creationId xmlns:p14="http://schemas.microsoft.com/office/powerpoint/2010/main" val="2250214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54F3D9-F51C-4619-A51E-78719A50ECC0}" type="datetimeFigureOut">
              <a:rPr lang="en-US" smtClean="0"/>
              <a:pPr/>
              <a:t>4/22/2015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6259E-F141-4921-B3D4-1C6F37E3A758}" type="slidenum">
              <a:rPr lang="en-US" smtClean="0"/>
              <a:pPr/>
              <a:t>‹#›</a:t>
            </a:fld>
            <a:endParaRPr lang="en-US"/>
          </a:p>
        </p:txBody>
      </p:sp>
    </p:spTree>
    <p:extLst>
      <p:ext uri="{BB962C8B-B14F-4D97-AF65-F5344CB8AC3E}">
        <p14:creationId xmlns:p14="http://schemas.microsoft.com/office/powerpoint/2010/main" val="1590015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normAutofit fontScale="90000"/>
          </a:bodyPr>
          <a:lstStyle/>
          <a:p>
            <a:pPr algn="l"/>
            <a:r>
              <a:rPr lang="en-US" dirty="0" smtClean="0"/>
              <a:t>Gravity and Orbits</a:t>
            </a:r>
            <a:br>
              <a:rPr lang="en-US" dirty="0" smtClean="0"/>
            </a:br>
            <a:r>
              <a:rPr lang="en-US" sz="2400" dirty="0" smtClean="0"/>
              <a:t>Trish Loeblein: Two questions used to </a:t>
            </a:r>
            <a:r>
              <a:rPr lang="en-US" sz="2400" dirty="0"/>
              <a:t>help my students review vector addition before we started vector addition in an Electrostatics units</a:t>
            </a:r>
            <a:r>
              <a:rPr lang="en-US" sz="2400" dirty="0" smtClean="0"/>
              <a:t>. They were very familiar with gravity problems. These were designed to illicit misconceptions.  </a:t>
            </a:r>
            <a:r>
              <a:rPr lang="en-US" sz="2400" dirty="0"/>
              <a:t>I think it could be used in many topics, but the teacher needs to emphasize that the vectors are not to scale.</a:t>
            </a:r>
            <a:endParaRPr lang="en-US" dirty="0"/>
          </a:p>
        </p:txBody>
      </p:sp>
      <p:sp>
        <p:nvSpPr>
          <p:cNvPr id="3" name="Subtitle 2"/>
          <p:cNvSpPr>
            <a:spLocks noGrp="1"/>
          </p:cNvSpPr>
          <p:nvPr>
            <p:ph type="subTitle" idx="1"/>
          </p:nvPr>
        </p:nvSpPr>
        <p:spPr>
          <a:xfrm>
            <a:off x="571500" y="2743200"/>
            <a:ext cx="8001000" cy="990600"/>
          </a:xfrm>
        </p:spPr>
        <p:txBody>
          <a:bodyPr>
            <a:noAutofit/>
          </a:bodyPr>
          <a:lstStyle/>
          <a:p>
            <a:pPr algn="l"/>
            <a:r>
              <a:rPr lang="en-US" sz="2800" b="1" dirty="0"/>
              <a:t>Learning Goals-</a:t>
            </a:r>
            <a:r>
              <a:rPr lang="en-US" sz="2800" dirty="0"/>
              <a:t> Students will be able to</a:t>
            </a:r>
          </a:p>
          <a:p>
            <a:pPr marL="457200" lvl="0" indent="-457200" algn="l">
              <a:buFont typeface="Arial" pitchFamily="34" charset="0"/>
              <a:buChar char="•"/>
            </a:pPr>
            <a:r>
              <a:rPr lang="en-US" sz="2800" dirty="0"/>
              <a:t>Draw motion of planets, moons and satellites. </a:t>
            </a:r>
          </a:p>
          <a:p>
            <a:pPr marL="457200" lvl="0" indent="-457200" algn="l">
              <a:buFont typeface="Arial" pitchFamily="34" charset="0"/>
              <a:buChar char="•"/>
            </a:pPr>
            <a:r>
              <a:rPr lang="en-US" sz="2800" dirty="0"/>
              <a:t>Draw diagrams to show how gravity is the force that controls the motion of our solar system. </a:t>
            </a:r>
          </a:p>
          <a:p>
            <a:pPr marL="457200" lvl="0" indent="-457200" algn="l">
              <a:buFont typeface="Arial" pitchFamily="34" charset="0"/>
              <a:buChar char="•"/>
            </a:pPr>
            <a:r>
              <a:rPr lang="en-US" sz="2800" dirty="0"/>
              <a:t>Identify the variables that affect the strength of the gravity</a:t>
            </a:r>
          </a:p>
          <a:p>
            <a:pPr marL="457200" lvl="0" indent="-457200" algn="l">
              <a:buFont typeface="Arial" pitchFamily="34" charset="0"/>
              <a:buChar char="•"/>
            </a:pPr>
            <a:r>
              <a:rPr lang="en-US" sz="2800" dirty="0"/>
              <a:t>Predict how motion would change if gravity was stronger or weaker.</a:t>
            </a:r>
          </a:p>
          <a:p>
            <a:endParaRPr lang="en-US" dirty="0"/>
          </a:p>
        </p:txBody>
      </p:sp>
    </p:spTree>
    <p:extLst>
      <p:ext uri="{BB962C8B-B14F-4D97-AF65-F5344CB8AC3E}">
        <p14:creationId xmlns:p14="http://schemas.microsoft.com/office/powerpoint/2010/main" val="10133203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our sun were twice as massive, how might the earth movement change?</a:t>
            </a:r>
            <a:endParaRPr lang="en-US" dirty="0"/>
          </a:p>
        </p:txBody>
      </p:sp>
      <p:sp>
        <p:nvSpPr>
          <p:cNvPr id="3" name="Content Placeholder 2"/>
          <p:cNvSpPr>
            <a:spLocks noGrp="1"/>
          </p:cNvSpPr>
          <p:nvPr>
            <p:ph idx="1"/>
          </p:nvPr>
        </p:nvSpPr>
        <p:spPr>
          <a:xfrm>
            <a:off x="6168602" y="5201610"/>
            <a:ext cx="2975398" cy="1856437"/>
          </a:xfrm>
        </p:spPr>
        <p:txBody>
          <a:bodyPr>
            <a:normAutofit/>
          </a:bodyPr>
          <a:lstStyle/>
          <a:p>
            <a:pPr marL="0" indent="0">
              <a:buNone/>
            </a:pPr>
            <a:r>
              <a:rPr lang="en-US" dirty="0" smtClean="0"/>
              <a:t>C. The path would not change</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447800"/>
            <a:ext cx="2446136" cy="120334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rotWithShape="1">
          <a:blip r:embed="rId4">
            <a:extLst>
              <a:ext uri="{28A0092B-C50C-407E-A947-70E740481C1C}">
                <a14:useLocalDpi xmlns:a14="http://schemas.microsoft.com/office/drawing/2010/main" val="0"/>
              </a:ext>
            </a:extLst>
          </a:blip>
          <a:srcRect t="3553" b="3553"/>
          <a:stretch/>
        </p:blipFill>
        <p:spPr bwMode="auto">
          <a:xfrm>
            <a:off x="4922520" y="1447800"/>
            <a:ext cx="2492165" cy="1203341"/>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1253" y="2895601"/>
            <a:ext cx="2315667" cy="213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ounded Rectangle 3"/>
          <p:cNvSpPr/>
          <p:nvPr/>
        </p:nvSpPr>
        <p:spPr>
          <a:xfrm>
            <a:off x="228600" y="152400"/>
            <a:ext cx="8763000" cy="27432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Arrow Connector 5"/>
          <p:cNvCxnSpPr/>
          <p:nvPr/>
        </p:nvCxnSpPr>
        <p:spPr>
          <a:xfrm>
            <a:off x="4114800" y="2049470"/>
            <a:ext cx="685800" cy="0"/>
          </a:xfrm>
          <a:prstGeom prst="straightConnector1">
            <a:avLst/>
          </a:prstGeom>
          <a:ln w="57150">
            <a:solidFill>
              <a:srgbClr val="7030A0"/>
            </a:solidFill>
            <a:tailEnd type="arrow"/>
          </a:ln>
        </p:spPr>
        <p:style>
          <a:lnRef idx="1">
            <a:schemeClr val="accent1"/>
          </a:lnRef>
          <a:fillRef idx="0">
            <a:schemeClr val="accent1"/>
          </a:fillRef>
          <a:effectRef idx="0">
            <a:schemeClr val="accent1"/>
          </a:effectRef>
          <a:fontRef idx="minor">
            <a:schemeClr val="tx1"/>
          </a:fontRef>
        </p:style>
      </p:cxnSp>
      <p:pic>
        <p:nvPicPr>
          <p:cNvPr id="3077" name="Picture 5"/>
          <p:cNvPicPr>
            <a:picLocks noChangeAspect="1" noChangeArrowheads="1"/>
          </p:cNvPicPr>
          <p:nvPr/>
        </p:nvPicPr>
        <p:blipFill rotWithShape="1">
          <a:blip r:embed="rId6">
            <a:extLst>
              <a:ext uri="{28A0092B-C50C-407E-A947-70E740481C1C}">
                <a14:useLocalDpi xmlns:a14="http://schemas.microsoft.com/office/drawing/2010/main" val="0"/>
              </a:ext>
            </a:extLst>
          </a:blip>
          <a:srcRect t="9484"/>
          <a:stretch/>
        </p:blipFill>
        <p:spPr bwMode="auto">
          <a:xfrm>
            <a:off x="179186" y="3084163"/>
            <a:ext cx="3162444" cy="19450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228600" y="5181600"/>
            <a:ext cx="3352800" cy="1569660"/>
          </a:xfrm>
          <a:prstGeom prst="rect">
            <a:avLst/>
          </a:prstGeom>
          <a:noFill/>
        </p:spPr>
        <p:txBody>
          <a:bodyPr wrap="square" rtlCol="0">
            <a:spAutoFit/>
          </a:bodyPr>
          <a:lstStyle/>
          <a:p>
            <a:pPr marL="107950" indent="-107950">
              <a:buFont typeface="+mj-lt"/>
              <a:buAutoNum type="alphaUcPeriod"/>
            </a:pPr>
            <a:r>
              <a:rPr lang="en-US" sz="3200" dirty="0" smtClean="0"/>
              <a:t> The earth would definitely crash into the sun</a:t>
            </a:r>
          </a:p>
        </p:txBody>
      </p:sp>
      <p:sp>
        <p:nvSpPr>
          <p:cNvPr id="13" name="TextBox 12"/>
          <p:cNvSpPr txBox="1"/>
          <p:nvPr/>
        </p:nvSpPr>
        <p:spPr>
          <a:xfrm>
            <a:off x="3764686" y="5214465"/>
            <a:ext cx="2403916" cy="2062103"/>
          </a:xfrm>
          <a:prstGeom prst="rect">
            <a:avLst/>
          </a:prstGeom>
          <a:noFill/>
        </p:spPr>
        <p:txBody>
          <a:bodyPr wrap="square" rtlCol="0">
            <a:spAutoFit/>
          </a:bodyPr>
          <a:lstStyle/>
          <a:p>
            <a:r>
              <a:rPr lang="en-US" sz="3200" dirty="0" smtClean="0"/>
              <a:t>B. The path would be smaller</a:t>
            </a:r>
          </a:p>
          <a:p>
            <a:endParaRPr lang="en-US" sz="3200" dirty="0" smtClean="0"/>
          </a:p>
        </p:txBody>
      </p:sp>
    </p:spTree>
    <p:extLst>
      <p:ext uri="{BB962C8B-B14F-4D97-AF65-F5344CB8AC3E}">
        <p14:creationId xmlns:p14="http://schemas.microsoft.com/office/powerpoint/2010/main" val="1324451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137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40215">
            <a:off x="3054952" y="1990492"/>
            <a:ext cx="173355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308188" y="97152"/>
            <a:ext cx="8686800" cy="1523759"/>
          </a:xfrm>
        </p:spPr>
        <p:txBody>
          <a:bodyPr>
            <a:noAutofit/>
          </a:bodyPr>
          <a:lstStyle/>
          <a:p>
            <a:pPr algn="l"/>
            <a:r>
              <a:rPr lang="en-US" sz="3600" dirty="0" smtClean="0"/>
              <a:t>Which vector representation would show the moon between the earth and the sun? (black arrow Total Gravity Force </a:t>
            </a:r>
            <a:r>
              <a:rPr lang="en-US" sz="3600" dirty="0" smtClean="0"/>
              <a:t>on Moon</a:t>
            </a:r>
            <a:r>
              <a:rPr lang="en-US" sz="3600" dirty="0" smtClean="0"/>
              <a:t>)</a:t>
            </a:r>
            <a:endParaRPr lang="en-US" sz="3600" dirty="0"/>
          </a:p>
        </p:txBody>
      </p:sp>
      <p:sp>
        <p:nvSpPr>
          <p:cNvPr id="3" name="Content Placeholder 2"/>
          <p:cNvSpPr>
            <a:spLocks noGrp="1"/>
          </p:cNvSpPr>
          <p:nvPr>
            <p:ph idx="1"/>
          </p:nvPr>
        </p:nvSpPr>
        <p:spPr>
          <a:xfrm>
            <a:off x="457200" y="2133601"/>
            <a:ext cx="762000" cy="685800"/>
          </a:xfrm>
        </p:spPr>
        <p:txBody>
          <a:bodyPr/>
          <a:lstStyle/>
          <a:p>
            <a:pPr marL="514350" indent="-514350">
              <a:buFont typeface="+mj-lt"/>
              <a:buAutoNum type="alphaUcPeriod"/>
            </a:pPr>
            <a:r>
              <a:rPr lang="en-US" dirty="0" smtClean="0"/>
              <a:t> </a:t>
            </a:r>
          </a:p>
          <a:p>
            <a:pPr marL="514350" indent="-514350">
              <a:buFont typeface="+mj-lt"/>
              <a:buAutoNum type="alphaUcPeriod"/>
            </a:pPr>
            <a:endParaRPr lang="en-US" dirty="0"/>
          </a:p>
        </p:txBody>
      </p:sp>
      <p:pic>
        <p:nvPicPr>
          <p:cNvPr id="5"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t="9844" b="13793"/>
          <a:stretch/>
        </p:blipFill>
        <p:spPr bwMode="auto">
          <a:xfrm>
            <a:off x="969986" y="3338945"/>
            <a:ext cx="3724275" cy="1454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399771">
            <a:off x="1085125" y="1748756"/>
            <a:ext cx="192405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391678">
            <a:off x="3134784" y="5011205"/>
            <a:ext cx="15716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399771">
            <a:off x="1112449" y="4754031"/>
            <a:ext cx="192405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68202" y="3571457"/>
            <a:ext cx="604653" cy="584775"/>
          </a:xfrm>
          <a:prstGeom prst="rect">
            <a:avLst/>
          </a:prstGeom>
        </p:spPr>
        <p:txBody>
          <a:bodyPr wrap="none">
            <a:spAutoFit/>
          </a:bodyPr>
          <a:lstStyle/>
          <a:p>
            <a:r>
              <a:rPr lang="en-US" sz="3200" dirty="0" smtClean="0"/>
              <a:t>B. </a:t>
            </a:r>
          </a:p>
        </p:txBody>
      </p:sp>
      <p:sp>
        <p:nvSpPr>
          <p:cNvPr id="11" name="Rectangle 10"/>
          <p:cNvSpPr/>
          <p:nvPr/>
        </p:nvSpPr>
        <p:spPr>
          <a:xfrm>
            <a:off x="460402" y="5318893"/>
            <a:ext cx="601447" cy="584775"/>
          </a:xfrm>
          <a:prstGeom prst="rect">
            <a:avLst/>
          </a:prstGeom>
        </p:spPr>
        <p:txBody>
          <a:bodyPr wrap="none">
            <a:spAutoFit/>
          </a:bodyPr>
          <a:lstStyle/>
          <a:p>
            <a:r>
              <a:rPr lang="en-US" sz="3200" dirty="0"/>
              <a:t>C</a:t>
            </a:r>
            <a:r>
              <a:rPr lang="en-US" sz="3200" dirty="0" smtClean="0"/>
              <a:t>. </a:t>
            </a:r>
          </a:p>
        </p:txBody>
      </p:sp>
      <p:cxnSp>
        <p:nvCxnSpPr>
          <p:cNvPr id="9" name="Straight Arrow Connector 8"/>
          <p:cNvCxnSpPr/>
          <p:nvPr/>
        </p:nvCxnSpPr>
        <p:spPr>
          <a:xfrm flipH="1">
            <a:off x="4059380" y="2582000"/>
            <a:ext cx="457200" cy="0"/>
          </a:xfrm>
          <a:prstGeom prst="straightConnector1">
            <a:avLst/>
          </a:prstGeom>
          <a:ln w="57150"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a:off x="4059380" y="3863844"/>
            <a:ext cx="360220" cy="223247"/>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4097412" y="5563982"/>
            <a:ext cx="554176" cy="0"/>
          </a:xfrm>
          <a:prstGeom prst="straightConnector1">
            <a:avLst/>
          </a:prstGeom>
          <a:ln w="60325" cmpd="sng">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0629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Use the simulation to show the path of the moon and the resulting vectors. </a:t>
            </a:r>
            <a:endParaRPr lang="en-US" dirty="0"/>
          </a:p>
        </p:txBody>
      </p:sp>
      <p:pic>
        <p:nvPicPr>
          <p:cNvPr id="1028" name="Picture 4"/>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8924"/>
          <a:stretch/>
        </p:blipFill>
        <p:spPr bwMode="auto">
          <a:xfrm>
            <a:off x="457200" y="1447800"/>
            <a:ext cx="3800475" cy="1513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3319"/>
          <a:stretch/>
        </p:blipFill>
        <p:spPr bwMode="auto">
          <a:xfrm>
            <a:off x="533400" y="3047983"/>
            <a:ext cx="3800475" cy="1420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4410"/>
          <a:stretch/>
        </p:blipFill>
        <p:spPr bwMode="auto">
          <a:xfrm>
            <a:off x="609600" y="4419600"/>
            <a:ext cx="3524250" cy="19158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5410200" y="1676400"/>
            <a:ext cx="3733800" cy="4524315"/>
          </a:xfrm>
          <a:prstGeom prst="rect">
            <a:avLst/>
          </a:prstGeom>
          <a:noFill/>
        </p:spPr>
        <p:txBody>
          <a:bodyPr wrap="square" rtlCol="0">
            <a:spAutoFit/>
          </a:bodyPr>
          <a:lstStyle/>
          <a:p>
            <a:r>
              <a:rPr lang="en-US" dirty="0" smtClean="0"/>
              <a:t>Reminder </a:t>
            </a:r>
            <a:r>
              <a:rPr lang="en-US" dirty="0" smtClean="0"/>
              <a:t>the placement</a:t>
            </a:r>
            <a:r>
              <a:rPr lang="en-US" baseline="0" dirty="0" smtClean="0"/>
              <a:t> of vectors in space is arbitrary.  </a:t>
            </a:r>
            <a:r>
              <a:rPr lang="en-US" baseline="0" dirty="0" smtClean="0"/>
              <a:t>Translation</a:t>
            </a:r>
            <a:r>
              <a:rPr lang="en-US" dirty="0" smtClean="0"/>
              <a:t> of vectors doe not change the magnitude nor direction.</a:t>
            </a:r>
          </a:p>
          <a:p>
            <a:r>
              <a:rPr lang="en-US" dirty="0" smtClean="0"/>
              <a:t>In the sim the resultant  vector is not black, so you could ask if any of the vectors shown are the resultant force on the moon. </a:t>
            </a:r>
            <a:endParaRPr lang="en-US" dirty="0" smtClean="0"/>
          </a:p>
          <a:p>
            <a:r>
              <a:rPr lang="en-US" dirty="0" smtClean="0"/>
              <a:t>On this slide, the first and third image demonstrate that the location of the earth would not change the magnitude of the force vectors. </a:t>
            </a:r>
          </a:p>
          <a:p>
            <a:r>
              <a:rPr lang="en-US" dirty="0" smtClean="0"/>
              <a:t>The second image shows the moon in a location not between the earth and sun.</a:t>
            </a:r>
            <a:r>
              <a:rPr lang="en-US" dirty="0" smtClean="0"/>
              <a:t> </a:t>
            </a:r>
            <a:endParaRPr lang="en-US" dirty="0" smtClean="0"/>
          </a:p>
          <a:p>
            <a:endParaRPr lang="en-US" dirty="0"/>
          </a:p>
        </p:txBody>
      </p:sp>
    </p:spTree>
    <p:extLst>
      <p:ext uri="{BB962C8B-B14F-4D97-AF65-F5344CB8AC3E}">
        <p14:creationId xmlns:p14="http://schemas.microsoft.com/office/powerpoint/2010/main" val="12442566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409</Words>
  <Application>Microsoft Office PowerPoint</Application>
  <PresentationFormat>On-screen Show (4:3)</PresentationFormat>
  <Paragraphs>25</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Gravity and Orbits Trish Loeblein: Two questions used to help my students review vector addition before we started vector addition in an Electrostatics units. They were very familiar with gravity problems. These were designed to illicit misconceptions.  I think it could be used in many topics, but the teacher needs to emphasize that the vectors are not to scale.</vt:lpstr>
      <vt:lpstr>If our sun were twice as massive, how might the earth movement change?</vt:lpstr>
      <vt:lpstr>Which vector representation would show the moon between the earth and the sun? (black arrow Total Gravity Force on Moon)</vt:lpstr>
      <vt:lpstr>Use the simulation to show the path of the moon and the resulting vectors.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Trish Loeblein</dc:creator>
  <cp:lastModifiedBy>Patricia Loeblein</cp:lastModifiedBy>
  <cp:revision>17</cp:revision>
  <dcterms:created xsi:type="dcterms:W3CDTF">2011-02-20T15:53:48Z</dcterms:created>
  <dcterms:modified xsi:type="dcterms:W3CDTF">2015-04-22T23:39:00Z</dcterms:modified>
</cp:coreProperties>
</file>