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5879" autoAdjust="0"/>
  </p:normalViewPr>
  <p:slideViewPr>
    <p:cSldViewPr>
      <p:cViewPr varScale="1">
        <p:scale>
          <a:sx n="71" d="100"/>
          <a:sy n="71" d="100"/>
        </p:scale>
        <p:origin x="-490"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BF5900-9BE1-4030-AAB5-B893277A3C40}" type="datetimeFigureOut">
              <a:rPr lang="en-US" smtClean="0"/>
              <a:pPr/>
              <a:t>7/13/2009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154742-0F4D-4A5D-A94D-2B7753051EF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Remind the students</a:t>
            </a:r>
            <a:r>
              <a:rPr lang="en-US" baseline="0" dirty="0" smtClean="0"/>
              <a:t> that the flower represents the (0,0) location. </a:t>
            </a:r>
          </a:p>
          <a:p>
            <a:r>
              <a:rPr lang="en-US" baseline="0" dirty="0" smtClean="0"/>
              <a:t>D is correct</a:t>
            </a:r>
            <a:endParaRPr lang="en-US" dirty="0"/>
          </a:p>
        </p:txBody>
      </p:sp>
      <p:sp>
        <p:nvSpPr>
          <p:cNvPr id="4" name="Slide Number Placeholder 3"/>
          <p:cNvSpPr>
            <a:spLocks noGrp="1"/>
          </p:cNvSpPr>
          <p:nvPr>
            <p:ph type="sldNum" sz="quarter" idx="10"/>
          </p:nvPr>
        </p:nvSpPr>
        <p:spPr/>
        <p:txBody>
          <a:bodyPr/>
          <a:lstStyle/>
          <a:p>
            <a:fld id="{6D154742-0F4D-4A5D-A94D-2B7753051EF5}"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C is correct</a:t>
            </a:r>
            <a:endParaRPr lang="en-US" dirty="0" smtClean="0"/>
          </a:p>
          <a:p>
            <a:endParaRPr lang="en-US" dirty="0"/>
          </a:p>
        </p:txBody>
      </p:sp>
      <p:sp>
        <p:nvSpPr>
          <p:cNvPr id="4" name="Slide Number Placeholder 3"/>
          <p:cNvSpPr>
            <a:spLocks noGrp="1"/>
          </p:cNvSpPr>
          <p:nvPr>
            <p:ph type="sldNum" sz="quarter" idx="10"/>
          </p:nvPr>
        </p:nvSpPr>
        <p:spPr/>
        <p:txBody>
          <a:bodyPr/>
          <a:lstStyle/>
          <a:p>
            <a:fld id="{6D154742-0F4D-4A5D-A94D-2B7753051EF5}"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B </a:t>
            </a:r>
            <a:r>
              <a:rPr lang="en-US" baseline="0" dirty="0" smtClean="0"/>
              <a:t>is correct</a:t>
            </a:r>
            <a:endParaRPr lang="en-US" dirty="0"/>
          </a:p>
        </p:txBody>
      </p:sp>
      <p:sp>
        <p:nvSpPr>
          <p:cNvPr id="4" name="Slide Number Placeholder 3"/>
          <p:cNvSpPr>
            <a:spLocks noGrp="1"/>
          </p:cNvSpPr>
          <p:nvPr>
            <p:ph type="sldNum" sz="quarter" idx="10"/>
          </p:nvPr>
        </p:nvSpPr>
        <p:spPr/>
        <p:txBody>
          <a:bodyPr/>
          <a:lstStyle/>
          <a:p>
            <a:fld id="{6D154742-0F4D-4A5D-A94D-2B7753051EF5}"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D154742-0F4D-4A5D-A94D-2B7753051EF5}"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D </a:t>
            </a:r>
            <a:r>
              <a:rPr lang="en-US" baseline="0" dirty="0" smtClean="0"/>
              <a:t>is </a:t>
            </a:r>
            <a:r>
              <a:rPr lang="en-US" baseline="0" dirty="0" smtClean="0"/>
              <a:t>correct, see next slide for possible discussion</a:t>
            </a:r>
            <a:endParaRPr lang="en-US" dirty="0"/>
          </a:p>
        </p:txBody>
      </p:sp>
      <p:sp>
        <p:nvSpPr>
          <p:cNvPr id="4" name="Slide Number Placeholder 3"/>
          <p:cNvSpPr>
            <a:spLocks noGrp="1"/>
          </p:cNvSpPr>
          <p:nvPr>
            <p:ph type="sldNum" sz="quarter" idx="10"/>
          </p:nvPr>
        </p:nvSpPr>
        <p:spPr/>
        <p:txBody>
          <a:bodyPr/>
          <a:lstStyle/>
          <a:p>
            <a:fld id="{6D154742-0F4D-4A5D-A94D-2B7753051EF5}"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685D3B-5F5D-42D6-AB5E-AB0B1550DCBB}" type="datetimeFigureOut">
              <a:rPr lang="en-US" smtClean="0"/>
              <a:pPr/>
              <a:t>7/13/2009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052FD-8997-4321-9D17-606ED5FA07E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685D3B-5F5D-42D6-AB5E-AB0B1550DCBB}" type="datetimeFigureOut">
              <a:rPr lang="en-US" smtClean="0"/>
              <a:pPr/>
              <a:t>7/13/2009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052FD-8997-4321-9D17-606ED5FA07E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685D3B-5F5D-42D6-AB5E-AB0B1550DCBB}" type="datetimeFigureOut">
              <a:rPr lang="en-US" smtClean="0"/>
              <a:pPr/>
              <a:t>7/13/2009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052FD-8997-4321-9D17-606ED5FA07E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685D3B-5F5D-42D6-AB5E-AB0B1550DCBB}" type="datetimeFigureOut">
              <a:rPr lang="en-US" smtClean="0"/>
              <a:pPr/>
              <a:t>7/13/2009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052FD-8997-4321-9D17-606ED5FA07E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685D3B-5F5D-42D6-AB5E-AB0B1550DCBB}" type="datetimeFigureOut">
              <a:rPr lang="en-US" smtClean="0"/>
              <a:pPr/>
              <a:t>7/13/2009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052FD-8997-4321-9D17-606ED5FA07E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9685D3B-5F5D-42D6-AB5E-AB0B1550DCBB}" type="datetimeFigureOut">
              <a:rPr lang="en-US" smtClean="0"/>
              <a:pPr/>
              <a:t>7/13/2009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052FD-8997-4321-9D17-606ED5FA07E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685D3B-5F5D-42D6-AB5E-AB0B1550DCBB}" type="datetimeFigureOut">
              <a:rPr lang="en-US" smtClean="0"/>
              <a:pPr/>
              <a:t>7/13/2009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C052FD-8997-4321-9D17-606ED5FA07E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685D3B-5F5D-42D6-AB5E-AB0B1550DCBB}" type="datetimeFigureOut">
              <a:rPr lang="en-US" smtClean="0"/>
              <a:pPr/>
              <a:t>7/13/2009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C052FD-8997-4321-9D17-606ED5FA07E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685D3B-5F5D-42D6-AB5E-AB0B1550DCBB}" type="datetimeFigureOut">
              <a:rPr lang="en-US" smtClean="0"/>
              <a:pPr/>
              <a:t>7/13/2009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C052FD-8997-4321-9D17-606ED5FA07E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685D3B-5F5D-42D6-AB5E-AB0B1550DCBB}" type="datetimeFigureOut">
              <a:rPr lang="en-US" smtClean="0"/>
              <a:pPr/>
              <a:t>7/13/2009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052FD-8997-4321-9D17-606ED5FA07E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685D3B-5F5D-42D6-AB5E-AB0B1550DCBB}" type="datetimeFigureOut">
              <a:rPr lang="en-US" smtClean="0"/>
              <a:pPr/>
              <a:t>7/13/2009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052FD-8997-4321-9D17-606ED5FA07E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685D3B-5F5D-42D6-AB5E-AB0B1550DCBB}" type="datetimeFigureOut">
              <a:rPr lang="en-US" smtClean="0"/>
              <a:pPr/>
              <a:t>7/13/2009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C052FD-8997-4321-9D17-606ED5FA07E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jeffcoweb.jeffco.k12.co.us/high/evergreen/science/loeblein/phys_syl/syllabus_p.html"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gif"/></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1470025"/>
          </a:xfrm>
        </p:spPr>
        <p:txBody>
          <a:bodyPr/>
          <a:lstStyle/>
          <a:p>
            <a:r>
              <a:rPr lang="en-US" dirty="0" smtClean="0"/>
              <a:t>Ladybug Motion 2D</a:t>
            </a:r>
            <a:endParaRPr lang="en-US" dirty="0"/>
          </a:p>
        </p:txBody>
      </p:sp>
      <p:sp>
        <p:nvSpPr>
          <p:cNvPr id="3" name="Subtitle 2"/>
          <p:cNvSpPr>
            <a:spLocks noGrp="1"/>
          </p:cNvSpPr>
          <p:nvPr>
            <p:ph type="subTitle" idx="1"/>
          </p:nvPr>
        </p:nvSpPr>
        <p:spPr>
          <a:xfrm>
            <a:off x="838200" y="2209800"/>
            <a:ext cx="7086600" cy="3048000"/>
          </a:xfrm>
        </p:spPr>
        <p:txBody>
          <a:bodyPr>
            <a:normAutofit/>
          </a:bodyPr>
          <a:lstStyle/>
          <a:p>
            <a:r>
              <a:rPr lang="en-US" b="1" dirty="0"/>
              <a:t>Learning Goals:</a:t>
            </a:r>
            <a:r>
              <a:rPr lang="en-US" dirty="0"/>
              <a:t>  Students will be able to draw motion vectors (position, velocity, or acceleration) for an object is moving while turning.</a:t>
            </a:r>
          </a:p>
          <a:p>
            <a:endParaRPr lang="en-US" dirty="0"/>
          </a:p>
        </p:txBody>
      </p:sp>
      <p:sp>
        <p:nvSpPr>
          <p:cNvPr id="4" name="TextBox 3"/>
          <p:cNvSpPr txBox="1"/>
          <p:nvPr/>
        </p:nvSpPr>
        <p:spPr>
          <a:xfrm>
            <a:off x="533400" y="4572001"/>
            <a:ext cx="8229600" cy="2154436"/>
          </a:xfrm>
          <a:prstGeom prst="rect">
            <a:avLst/>
          </a:prstGeom>
          <a:noFill/>
        </p:spPr>
        <p:txBody>
          <a:bodyPr wrap="square" rtlCol="0">
            <a:spAutoFit/>
          </a:bodyPr>
          <a:lstStyle/>
          <a:p>
            <a:r>
              <a:rPr lang="en-US" sz="2400" dirty="0" smtClean="0"/>
              <a:t>Open</a:t>
            </a:r>
            <a:r>
              <a:rPr lang="en-US" sz="2400" b="1" i="1" dirty="0" smtClean="0"/>
              <a:t> Ladybug Motion 2D </a:t>
            </a:r>
            <a:r>
              <a:rPr lang="en-US" sz="2400" dirty="0" smtClean="0"/>
              <a:t>and</a:t>
            </a:r>
            <a:r>
              <a:rPr lang="en-US" sz="2400" b="1" i="1" dirty="0" smtClean="0"/>
              <a:t> Ladybug Revolution </a:t>
            </a:r>
            <a:r>
              <a:rPr lang="en-US" sz="2400" dirty="0" smtClean="0"/>
              <a:t>before starting the questions</a:t>
            </a:r>
            <a:r>
              <a:rPr lang="en-US" sz="2400" dirty="0" smtClean="0"/>
              <a:t>.</a:t>
            </a:r>
          </a:p>
          <a:p>
            <a:endParaRPr lang="en-US" dirty="0" smtClean="0"/>
          </a:p>
          <a:p>
            <a:r>
              <a:rPr lang="en-US" dirty="0" smtClean="0"/>
              <a:t>Trish </a:t>
            </a:r>
            <a:r>
              <a:rPr lang="en-US" dirty="0" smtClean="0"/>
              <a:t>Loeblein  July 2009 to see course syllabi :</a:t>
            </a:r>
          </a:p>
          <a:p>
            <a:r>
              <a:rPr lang="en-US" sz="1400" u="sng" dirty="0">
                <a:hlinkClick r:id="rId2"/>
              </a:rPr>
              <a:t>http://jeffcoweb.jeffco.k12.co.us/high/evergreen/science/loeblein/phys_syl/syllabus_p.html</a:t>
            </a:r>
            <a:endParaRPr lang="en-US" sz="1400" dirty="0"/>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10600" cy="1143000"/>
          </a:xfrm>
        </p:spPr>
        <p:txBody>
          <a:bodyPr>
            <a:normAutofit fontScale="90000"/>
          </a:bodyPr>
          <a:lstStyle/>
          <a:p>
            <a:pPr algn="l"/>
            <a:r>
              <a:rPr lang="en-US" dirty="0" smtClean="0"/>
              <a:t>1. What could the </a:t>
            </a:r>
            <a:r>
              <a:rPr lang="en-US" b="1" dirty="0" smtClean="0">
                <a:solidFill>
                  <a:srgbClr val="0070C0"/>
                </a:solidFill>
              </a:rPr>
              <a:t>position</a:t>
            </a:r>
            <a:r>
              <a:rPr lang="en-US" dirty="0" smtClean="0">
                <a:solidFill>
                  <a:srgbClr val="0070C0"/>
                </a:solidFill>
              </a:rPr>
              <a:t> </a:t>
            </a:r>
            <a:r>
              <a:rPr lang="en-US" dirty="0" smtClean="0"/>
              <a:t>and </a:t>
            </a:r>
            <a:r>
              <a:rPr lang="en-US" b="1" dirty="0" smtClean="0">
                <a:solidFill>
                  <a:srgbClr val="00B050"/>
                </a:solidFill>
              </a:rPr>
              <a:t>velocity</a:t>
            </a:r>
            <a:r>
              <a:rPr lang="en-US" dirty="0" smtClean="0"/>
              <a:t> vectors look like?</a:t>
            </a:r>
            <a:endParaRPr lang="en-US" dirty="0"/>
          </a:p>
        </p:txBody>
      </p:sp>
      <p:sp>
        <p:nvSpPr>
          <p:cNvPr id="3" name="Content Placeholder 2"/>
          <p:cNvSpPr>
            <a:spLocks noGrp="1"/>
          </p:cNvSpPr>
          <p:nvPr>
            <p:ph idx="1"/>
          </p:nvPr>
        </p:nvSpPr>
        <p:spPr>
          <a:xfrm>
            <a:off x="457200" y="1828800"/>
            <a:ext cx="1066800" cy="4525963"/>
          </a:xfrm>
        </p:spPr>
        <p:txBody>
          <a:bodyPr>
            <a:normAutofit/>
          </a:bodyPr>
          <a:lstStyle/>
          <a:p>
            <a:pPr marL="514350" indent="-514350">
              <a:buNone/>
            </a:pPr>
            <a:r>
              <a:rPr lang="en-US" b="1" dirty="0" smtClean="0"/>
              <a:t>A.</a:t>
            </a:r>
          </a:p>
          <a:p>
            <a:pPr marL="514350" indent="-514350">
              <a:buNone/>
            </a:pPr>
            <a:endParaRPr lang="en-US" b="1" dirty="0" smtClean="0"/>
          </a:p>
          <a:p>
            <a:pPr marL="514350" indent="-514350">
              <a:buNone/>
            </a:pPr>
            <a:r>
              <a:rPr lang="en-US" b="1" dirty="0" smtClean="0"/>
              <a:t>B.</a:t>
            </a:r>
          </a:p>
          <a:p>
            <a:pPr marL="514350" indent="-514350">
              <a:buNone/>
            </a:pPr>
            <a:endParaRPr lang="en-US" b="1" dirty="0" smtClean="0"/>
          </a:p>
          <a:p>
            <a:pPr marL="514350" indent="-514350">
              <a:buNone/>
            </a:pPr>
            <a:r>
              <a:rPr lang="en-US" b="1" dirty="0" smtClean="0"/>
              <a:t>C.</a:t>
            </a:r>
          </a:p>
          <a:p>
            <a:pPr marL="514350" indent="-514350">
              <a:buNone/>
            </a:pPr>
            <a:endParaRPr lang="en-US" b="1" dirty="0" smtClean="0"/>
          </a:p>
          <a:p>
            <a:pPr marL="514350" indent="-514350">
              <a:buNone/>
            </a:pPr>
            <a:r>
              <a:rPr lang="en-US" b="1" dirty="0" smtClean="0"/>
              <a:t>D.</a:t>
            </a:r>
            <a:endParaRPr lang="en-US" b="1" dirty="0"/>
          </a:p>
        </p:txBody>
      </p:sp>
      <p:grpSp>
        <p:nvGrpSpPr>
          <p:cNvPr id="26" name="Group 25"/>
          <p:cNvGrpSpPr/>
          <p:nvPr/>
        </p:nvGrpSpPr>
        <p:grpSpPr>
          <a:xfrm>
            <a:off x="5486400" y="2743200"/>
            <a:ext cx="1644650" cy="1492250"/>
            <a:chOff x="6858000" y="533400"/>
            <a:chExt cx="1644650" cy="1492250"/>
          </a:xfrm>
        </p:grpSpPr>
        <p:sp>
          <p:nvSpPr>
            <p:cNvPr id="1026" name="Oval 2"/>
            <p:cNvSpPr>
              <a:spLocks noChangeArrowheads="1"/>
            </p:cNvSpPr>
            <p:nvPr/>
          </p:nvSpPr>
          <p:spPr bwMode="auto">
            <a:xfrm>
              <a:off x="7010400" y="533400"/>
              <a:ext cx="1492250" cy="1492250"/>
            </a:xfrm>
            <a:prstGeom prst="ellipse">
              <a:avLst/>
            </a:prstGeom>
            <a:noFill/>
            <a:ln w="57150">
              <a:solidFill>
                <a:srgbClr val="00B0F0"/>
              </a:solidFill>
              <a:round/>
              <a:headEnd/>
              <a:tailEnd/>
            </a:ln>
          </p:spPr>
          <p:txBody>
            <a:bodyPr vert="horz" wrap="square" lIns="91440" tIns="45720" rIns="91440" bIns="45720" numCol="1" anchor="t" anchorCtr="0" compatLnSpc="1">
              <a:prstTxWarp prst="textNoShape">
                <a:avLst/>
              </a:prstTxWarp>
            </a:bodyPr>
            <a:lstStyle/>
            <a:p>
              <a:endParaRPr lang="en-US"/>
            </a:p>
          </p:txBody>
        </p:sp>
        <p:pic>
          <p:nvPicPr>
            <p:cNvPr id="5" name="Picture 4"/>
            <p:cNvPicPr/>
            <p:nvPr/>
          </p:nvPicPr>
          <p:blipFill>
            <a:blip r:embed="rId3"/>
            <a:srcRect/>
            <a:stretch>
              <a:fillRect/>
            </a:stretch>
          </p:blipFill>
          <p:spPr bwMode="auto">
            <a:xfrm>
              <a:off x="6858000" y="533400"/>
              <a:ext cx="613410" cy="533400"/>
            </a:xfrm>
            <a:prstGeom prst="rect">
              <a:avLst/>
            </a:prstGeom>
            <a:noFill/>
            <a:ln w="9525">
              <a:noFill/>
              <a:miter lim="800000"/>
              <a:headEnd/>
              <a:tailEnd/>
            </a:ln>
            <a:effectLst>
              <a:softEdge rad="63500"/>
            </a:effectLst>
          </p:spPr>
        </p:pic>
        <p:pic>
          <p:nvPicPr>
            <p:cNvPr id="6" name="Picture 5" descr="flower02.gif"/>
            <p:cNvPicPr/>
            <p:nvPr/>
          </p:nvPicPr>
          <p:blipFill>
            <a:blip r:embed="rId4"/>
            <a:stretch>
              <a:fillRect/>
            </a:stretch>
          </p:blipFill>
          <p:spPr>
            <a:xfrm>
              <a:off x="7543800" y="1143000"/>
              <a:ext cx="308610" cy="259080"/>
            </a:xfrm>
            <a:prstGeom prst="rect">
              <a:avLst/>
            </a:prstGeom>
          </p:spPr>
        </p:pic>
      </p:grpSp>
      <p:cxnSp>
        <p:nvCxnSpPr>
          <p:cNvPr id="8" name="Straight Arrow Connector 7"/>
          <p:cNvCxnSpPr/>
          <p:nvPr/>
        </p:nvCxnSpPr>
        <p:spPr>
          <a:xfrm rot="16200000" flipH="1">
            <a:off x="1143000" y="1905000"/>
            <a:ext cx="533400" cy="53340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flipV="1">
            <a:off x="1143000" y="2895600"/>
            <a:ext cx="533400" cy="53340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flipH="1">
            <a:off x="1219200" y="5181600"/>
            <a:ext cx="533400" cy="53340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16200000" flipH="1">
            <a:off x="1219200" y="4038600"/>
            <a:ext cx="533400" cy="53340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16200000" flipH="1">
            <a:off x="2438400" y="1905000"/>
            <a:ext cx="533400" cy="533400"/>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2286000" y="3276600"/>
            <a:ext cx="838200" cy="1588"/>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2362200" y="4038600"/>
            <a:ext cx="685800" cy="457200"/>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V="1">
            <a:off x="2286000" y="5181600"/>
            <a:ext cx="685800" cy="457200"/>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029200"/>
            <a:ext cx="8229600" cy="1143000"/>
          </a:xfrm>
        </p:spPr>
        <p:txBody>
          <a:bodyPr>
            <a:noAutofit/>
          </a:bodyPr>
          <a:lstStyle/>
          <a:p>
            <a:pPr algn="l"/>
            <a:r>
              <a:rPr lang="en-US" sz="2000" dirty="0" smtClean="0"/>
              <a:t>You could run the sim and discuss that in this situation the bug is traveling clockwise as opposed to counter clockwise in the sim. The velocity vector could be a different length depending on speed, but that the direction is correct.</a:t>
            </a:r>
            <a:endParaRPr lang="en-US" sz="2000" dirty="0"/>
          </a:p>
        </p:txBody>
      </p:sp>
      <p:pic>
        <p:nvPicPr>
          <p:cNvPr id="2050" name="Picture 2"/>
          <p:cNvPicPr>
            <a:picLocks noChangeAspect="1" noChangeArrowheads="1"/>
          </p:cNvPicPr>
          <p:nvPr/>
        </p:nvPicPr>
        <p:blipFill>
          <a:blip r:embed="rId2"/>
          <a:srcRect/>
          <a:stretch>
            <a:fillRect/>
          </a:stretch>
        </p:blipFill>
        <p:spPr bwMode="auto">
          <a:xfrm>
            <a:off x="457200" y="685800"/>
            <a:ext cx="3309938" cy="3648629"/>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4038600" y="1828800"/>
            <a:ext cx="2943225" cy="2628900"/>
          </a:xfrm>
          <a:prstGeom prst="rect">
            <a:avLst/>
          </a:prstGeom>
          <a:noFill/>
          <a:ln w="9525">
            <a:noFill/>
            <a:miter lim="800000"/>
            <a:headEnd/>
            <a:tailEnd/>
          </a:ln>
          <a:effectLst/>
        </p:spPr>
      </p:pic>
      <p:pic>
        <p:nvPicPr>
          <p:cNvPr id="2052" name="Picture 4"/>
          <p:cNvPicPr>
            <a:picLocks noChangeAspect="1" noChangeArrowheads="1"/>
          </p:cNvPicPr>
          <p:nvPr/>
        </p:nvPicPr>
        <p:blipFill>
          <a:blip r:embed="rId4"/>
          <a:srcRect/>
          <a:stretch>
            <a:fillRect/>
          </a:stretch>
        </p:blipFill>
        <p:spPr bwMode="auto">
          <a:xfrm>
            <a:off x="7086600" y="2286000"/>
            <a:ext cx="1581150" cy="1943100"/>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10600" cy="1143000"/>
          </a:xfrm>
        </p:spPr>
        <p:txBody>
          <a:bodyPr>
            <a:normAutofit fontScale="90000"/>
          </a:bodyPr>
          <a:lstStyle/>
          <a:p>
            <a:pPr algn="l"/>
            <a:r>
              <a:rPr lang="en-US" dirty="0"/>
              <a:t>2</a:t>
            </a:r>
            <a:r>
              <a:rPr lang="en-US" dirty="0" smtClean="0"/>
              <a:t>. What could the </a:t>
            </a:r>
            <a:r>
              <a:rPr lang="en-US" b="1" dirty="0" smtClean="0">
                <a:solidFill>
                  <a:srgbClr val="FF7C80"/>
                </a:solidFill>
              </a:rPr>
              <a:t>acceleration</a:t>
            </a:r>
            <a:r>
              <a:rPr lang="en-US" dirty="0" smtClean="0">
                <a:solidFill>
                  <a:srgbClr val="0070C0"/>
                </a:solidFill>
              </a:rPr>
              <a:t> </a:t>
            </a:r>
            <a:r>
              <a:rPr lang="en-US" dirty="0" smtClean="0"/>
              <a:t>and </a:t>
            </a:r>
            <a:r>
              <a:rPr lang="en-US" b="1" dirty="0" smtClean="0">
                <a:solidFill>
                  <a:srgbClr val="00B050"/>
                </a:solidFill>
              </a:rPr>
              <a:t>velocity</a:t>
            </a:r>
            <a:r>
              <a:rPr lang="en-US" dirty="0" smtClean="0"/>
              <a:t> vectors look like?</a:t>
            </a:r>
            <a:endParaRPr lang="en-US" dirty="0"/>
          </a:p>
        </p:txBody>
      </p:sp>
      <p:sp>
        <p:nvSpPr>
          <p:cNvPr id="3" name="Content Placeholder 2"/>
          <p:cNvSpPr>
            <a:spLocks noGrp="1"/>
          </p:cNvSpPr>
          <p:nvPr>
            <p:ph idx="1"/>
          </p:nvPr>
        </p:nvSpPr>
        <p:spPr>
          <a:xfrm>
            <a:off x="381000" y="1828800"/>
            <a:ext cx="1066800" cy="4525963"/>
          </a:xfrm>
        </p:spPr>
        <p:txBody>
          <a:bodyPr>
            <a:normAutofit/>
          </a:bodyPr>
          <a:lstStyle/>
          <a:p>
            <a:pPr marL="514350" indent="-514350">
              <a:buNone/>
            </a:pPr>
            <a:r>
              <a:rPr lang="en-US" b="1" dirty="0" smtClean="0"/>
              <a:t>A.</a:t>
            </a:r>
          </a:p>
          <a:p>
            <a:pPr marL="514350" indent="-514350">
              <a:buNone/>
            </a:pPr>
            <a:endParaRPr lang="en-US" b="1" dirty="0" smtClean="0"/>
          </a:p>
          <a:p>
            <a:pPr marL="514350" indent="-514350">
              <a:buNone/>
            </a:pPr>
            <a:r>
              <a:rPr lang="en-US" b="1" dirty="0" smtClean="0"/>
              <a:t>B.</a:t>
            </a:r>
          </a:p>
          <a:p>
            <a:pPr marL="514350" indent="-514350">
              <a:buNone/>
            </a:pPr>
            <a:endParaRPr lang="en-US" b="1" dirty="0" smtClean="0"/>
          </a:p>
          <a:p>
            <a:pPr marL="514350" indent="-514350">
              <a:buNone/>
            </a:pPr>
            <a:r>
              <a:rPr lang="en-US" b="1" dirty="0" smtClean="0"/>
              <a:t>C.</a:t>
            </a:r>
          </a:p>
          <a:p>
            <a:pPr marL="514350" indent="-514350">
              <a:buNone/>
            </a:pPr>
            <a:endParaRPr lang="en-US" b="1" dirty="0" smtClean="0"/>
          </a:p>
          <a:p>
            <a:pPr marL="514350" indent="-514350">
              <a:buNone/>
            </a:pPr>
            <a:r>
              <a:rPr lang="en-US" b="1" dirty="0" smtClean="0"/>
              <a:t>D.</a:t>
            </a:r>
            <a:endParaRPr lang="en-US" b="1" dirty="0"/>
          </a:p>
        </p:txBody>
      </p:sp>
      <p:grpSp>
        <p:nvGrpSpPr>
          <p:cNvPr id="4" name="Group 25"/>
          <p:cNvGrpSpPr/>
          <p:nvPr/>
        </p:nvGrpSpPr>
        <p:grpSpPr>
          <a:xfrm>
            <a:off x="5486400" y="2743200"/>
            <a:ext cx="1644650" cy="1492250"/>
            <a:chOff x="6858000" y="533400"/>
            <a:chExt cx="1644650" cy="1492250"/>
          </a:xfrm>
        </p:grpSpPr>
        <p:sp>
          <p:nvSpPr>
            <p:cNvPr id="1026" name="Oval 2"/>
            <p:cNvSpPr>
              <a:spLocks noChangeArrowheads="1"/>
            </p:cNvSpPr>
            <p:nvPr/>
          </p:nvSpPr>
          <p:spPr bwMode="auto">
            <a:xfrm>
              <a:off x="7010400" y="533400"/>
              <a:ext cx="1492250" cy="1492250"/>
            </a:xfrm>
            <a:prstGeom prst="ellipse">
              <a:avLst/>
            </a:prstGeom>
            <a:noFill/>
            <a:ln w="57150">
              <a:solidFill>
                <a:srgbClr val="00B0F0"/>
              </a:solidFill>
              <a:round/>
              <a:headEnd/>
              <a:tailEnd/>
            </a:ln>
          </p:spPr>
          <p:txBody>
            <a:bodyPr vert="horz" wrap="square" lIns="91440" tIns="45720" rIns="91440" bIns="45720" numCol="1" anchor="t" anchorCtr="0" compatLnSpc="1">
              <a:prstTxWarp prst="textNoShape">
                <a:avLst/>
              </a:prstTxWarp>
            </a:bodyPr>
            <a:lstStyle/>
            <a:p>
              <a:endParaRPr lang="en-US"/>
            </a:p>
          </p:txBody>
        </p:sp>
        <p:pic>
          <p:nvPicPr>
            <p:cNvPr id="5" name="Picture 4"/>
            <p:cNvPicPr/>
            <p:nvPr/>
          </p:nvPicPr>
          <p:blipFill>
            <a:blip r:embed="rId3"/>
            <a:srcRect/>
            <a:stretch>
              <a:fillRect/>
            </a:stretch>
          </p:blipFill>
          <p:spPr bwMode="auto">
            <a:xfrm>
              <a:off x="6858000" y="533400"/>
              <a:ext cx="613410" cy="533400"/>
            </a:xfrm>
            <a:prstGeom prst="rect">
              <a:avLst/>
            </a:prstGeom>
            <a:noFill/>
            <a:ln w="9525">
              <a:noFill/>
              <a:miter lim="800000"/>
              <a:headEnd/>
              <a:tailEnd/>
            </a:ln>
            <a:effectLst>
              <a:softEdge rad="63500"/>
            </a:effectLst>
          </p:spPr>
        </p:pic>
        <p:pic>
          <p:nvPicPr>
            <p:cNvPr id="6" name="Picture 5" descr="flower02.gif"/>
            <p:cNvPicPr/>
            <p:nvPr/>
          </p:nvPicPr>
          <p:blipFill>
            <a:blip r:embed="rId4"/>
            <a:stretch>
              <a:fillRect/>
            </a:stretch>
          </p:blipFill>
          <p:spPr>
            <a:xfrm>
              <a:off x="7543800" y="1143000"/>
              <a:ext cx="308610" cy="259080"/>
            </a:xfrm>
            <a:prstGeom prst="rect">
              <a:avLst/>
            </a:prstGeom>
          </p:spPr>
        </p:pic>
      </p:grpSp>
      <p:cxnSp>
        <p:nvCxnSpPr>
          <p:cNvPr id="8" name="Straight Arrow Connector 7"/>
          <p:cNvCxnSpPr/>
          <p:nvPr/>
        </p:nvCxnSpPr>
        <p:spPr>
          <a:xfrm rot="16200000" flipH="1">
            <a:off x="1143000" y="1905000"/>
            <a:ext cx="533400" cy="533400"/>
          </a:xfrm>
          <a:prstGeom prst="straightConnector1">
            <a:avLst/>
          </a:prstGeom>
          <a:ln w="76200">
            <a:solidFill>
              <a:srgbClr val="FF7C8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flipV="1">
            <a:off x="1143000" y="2895600"/>
            <a:ext cx="533400" cy="533400"/>
          </a:xfrm>
          <a:prstGeom prst="straightConnector1">
            <a:avLst/>
          </a:prstGeom>
          <a:ln w="76200">
            <a:solidFill>
              <a:srgbClr val="FF7C8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flipH="1">
            <a:off x="1219200" y="5181600"/>
            <a:ext cx="533400" cy="533400"/>
          </a:xfrm>
          <a:prstGeom prst="straightConnector1">
            <a:avLst/>
          </a:prstGeom>
          <a:ln w="76200">
            <a:solidFill>
              <a:srgbClr val="FF7C8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16200000" flipH="1">
            <a:off x="1219200" y="4038600"/>
            <a:ext cx="533400" cy="533400"/>
          </a:xfrm>
          <a:prstGeom prst="straightConnector1">
            <a:avLst/>
          </a:prstGeom>
          <a:ln w="76200">
            <a:solidFill>
              <a:srgbClr val="FF7C8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16200000" flipH="1">
            <a:off x="2438400" y="1905000"/>
            <a:ext cx="533400" cy="533400"/>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2286000" y="3276600"/>
            <a:ext cx="838200" cy="1588"/>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2362200" y="4038600"/>
            <a:ext cx="685800" cy="457200"/>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V="1">
            <a:off x="2286000" y="5181600"/>
            <a:ext cx="685800" cy="457200"/>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533400" y="1600200"/>
            <a:ext cx="2971800" cy="3126728"/>
          </a:xfrm>
          <a:prstGeom prst="rect">
            <a:avLst/>
          </a:prstGeom>
          <a:noFill/>
          <a:ln w="9525">
            <a:noFill/>
            <a:miter lim="800000"/>
            <a:headEnd/>
            <a:tailEnd/>
          </a:ln>
          <a:effectLst/>
        </p:spPr>
      </p:pic>
      <p:sp>
        <p:nvSpPr>
          <p:cNvPr id="4" name="Title 1"/>
          <p:cNvSpPr>
            <a:spLocks noGrp="1"/>
          </p:cNvSpPr>
          <p:nvPr>
            <p:ph type="title"/>
          </p:nvPr>
        </p:nvSpPr>
        <p:spPr>
          <a:xfrm>
            <a:off x="609600" y="4800600"/>
            <a:ext cx="8229600" cy="1143000"/>
          </a:xfrm>
        </p:spPr>
        <p:txBody>
          <a:bodyPr>
            <a:noAutofit/>
          </a:bodyPr>
          <a:lstStyle/>
          <a:p>
            <a:pPr algn="l"/>
            <a:r>
              <a:rPr lang="en-US" sz="2400" dirty="0" smtClean="0"/>
              <a:t>You could run the sim and discuss that in this situation the bug is traveling clockwise and that speed affects both velocity and acceleration vector length, but that the direction is correct</a:t>
            </a:r>
            <a:r>
              <a:rPr lang="en-US" sz="2800" dirty="0" smtClean="0"/>
              <a:t>.</a:t>
            </a:r>
            <a:endParaRPr lang="en-US" sz="2800" dirty="0"/>
          </a:p>
        </p:txBody>
      </p:sp>
      <p:pic>
        <p:nvPicPr>
          <p:cNvPr id="5" name="Picture 3"/>
          <p:cNvPicPr>
            <a:picLocks noChangeAspect="1" noChangeArrowheads="1"/>
          </p:cNvPicPr>
          <p:nvPr/>
        </p:nvPicPr>
        <p:blipFill>
          <a:blip r:embed="rId3"/>
          <a:srcRect/>
          <a:stretch>
            <a:fillRect/>
          </a:stretch>
        </p:blipFill>
        <p:spPr bwMode="auto">
          <a:xfrm>
            <a:off x="4038600" y="1828800"/>
            <a:ext cx="2943225" cy="2628900"/>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10600" cy="1143000"/>
          </a:xfrm>
        </p:spPr>
        <p:txBody>
          <a:bodyPr>
            <a:noAutofit/>
          </a:bodyPr>
          <a:lstStyle/>
          <a:p>
            <a:pPr algn="l"/>
            <a:r>
              <a:rPr lang="en-US" sz="3600" dirty="0" smtClean="0"/>
              <a:t>3</a:t>
            </a:r>
            <a:r>
              <a:rPr lang="en-US" sz="3600" dirty="0" smtClean="0"/>
              <a:t>. </a:t>
            </a:r>
            <a:r>
              <a:rPr lang="en-US" sz="3600" dirty="0" smtClean="0"/>
              <a:t>What could the </a:t>
            </a:r>
            <a:r>
              <a:rPr lang="en-US" sz="3600" b="1" dirty="0" smtClean="0">
                <a:solidFill>
                  <a:srgbClr val="0070C0"/>
                </a:solidFill>
              </a:rPr>
              <a:t>position</a:t>
            </a:r>
            <a:r>
              <a:rPr lang="en-US" sz="3600" dirty="0" smtClean="0">
                <a:solidFill>
                  <a:srgbClr val="0070C0"/>
                </a:solidFill>
              </a:rPr>
              <a:t> </a:t>
            </a:r>
            <a:r>
              <a:rPr lang="en-US" sz="3600" dirty="0" smtClean="0"/>
              <a:t>&amp;</a:t>
            </a:r>
            <a:r>
              <a:rPr lang="en-US" sz="3600" dirty="0" smtClean="0"/>
              <a:t> </a:t>
            </a:r>
            <a:r>
              <a:rPr lang="en-US" sz="3600" b="1" dirty="0" smtClean="0">
                <a:solidFill>
                  <a:srgbClr val="FF7C80"/>
                </a:solidFill>
              </a:rPr>
              <a:t>acceleration</a:t>
            </a:r>
            <a:r>
              <a:rPr lang="en-US" sz="3600" dirty="0" smtClean="0"/>
              <a:t> </a:t>
            </a:r>
            <a:r>
              <a:rPr lang="en-US" sz="3600" dirty="0" smtClean="0"/>
              <a:t>vectors look like?</a:t>
            </a:r>
            <a:endParaRPr lang="en-US" sz="3600" dirty="0"/>
          </a:p>
        </p:txBody>
      </p:sp>
      <p:sp>
        <p:nvSpPr>
          <p:cNvPr id="3" name="Content Placeholder 2"/>
          <p:cNvSpPr>
            <a:spLocks noGrp="1"/>
          </p:cNvSpPr>
          <p:nvPr>
            <p:ph idx="1"/>
          </p:nvPr>
        </p:nvSpPr>
        <p:spPr>
          <a:xfrm>
            <a:off x="381000" y="2133600"/>
            <a:ext cx="1066800" cy="4525963"/>
          </a:xfrm>
        </p:spPr>
        <p:txBody>
          <a:bodyPr>
            <a:normAutofit/>
          </a:bodyPr>
          <a:lstStyle/>
          <a:p>
            <a:pPr marL="514350" indent="-514350">
              <a:buNone/>
            </a:pPr>
            <a:r>
              <a:rPr lang="en-US" b="1" dirty="0" smtClean="0"/>
              <a:t>A.</a:t>
            </a:r>
          </a:p>
          <a:p>
            <a:pPr marL="514350" indent="-514350">
              <a:buNone/>
            </a:pPr>
            <a:endParaRPr lang="en-US" b="1" dirty="0" smtClean="0"/>
          </a:p>
          <a:p>
            <a:pPr marL="514350" indent="-514350">
              <a:buNone/>
            </a:pPr>
            <a:r>
              <a:rPr lang="en-US" b="1" dirty="0" smtClean="0"/>
              <a:t>B.</a:t>
            </a:r>
          </a:p>
          <a:p>
            <a:pPr marL="514350" indent="-514350">
              <a:buNone/>
            </a:pPr>
            <a:endParaRPr lang="en-US" b="1" dirty="0" smtClean="0"/>
          </a:p>
          <a:p>
            <a:pPr marL="514350" indent="-514350">
              <a:buNone/>
            </a:pPr>
            <a:r>
              <a:rPr lang="en-US" b="1" dirty="0" smtClean="0"/>
              <a:t>C.</a:t>
            </a:r>
          </a:p>
          <a:p>
            <a:pPr marL="514350" indent="-514350">
              <a:buNone/>
            </a:pPr>
            <a:endParaRPr lang="en-US" b="1" dirty="0" smtClean="0"/>
          </a:p>
          <a:p>
            <a:pPr marL="514350" indent="-514350">
              <a:buNone/>
            </a:pPr>
            <a:r>
              <a:rPr lang="en-US" b="1" dirty="0" smtClean="0"/>
              <a:t>D</a:t>
            </a:r>
            <a:r>
              <a:rPr lang="en-US" dirty="0" smtClean="0"/>
              <a:t>.</a:t>
            </a:r>
            <a:endParaRPr lang="en-US" dirty="0"/>
          </a:p>
        </p:txBody>
      </p:sp>
      <p:grpSp>
        <p:nvGrpSpPr>
          <p:cNvPr id="44" name="Group 43"/>
          <p:cNvGrpSpPr/>
          <p:nvPr/>
        </p:nvGrpSpPr>
        <p:grpSpPr>
          <a:xfrm>
            <a:off x="5029200" y="2209800"/>
            <a:ext cx="3657600" cy="2635250"/>
            <a:chOff x="5029200" y="2209800"/>
            <a:chExt cx="3657600" cy="2635250"/>
          </a:xfrm>
        </p:grpSpPr>
        <p:sp>
          <p:nvSpPr>
            <p:cNvPr id="1026" name="Oval 2"/>
            <p:cNvSpPr>
              <a:spLocks noChangeArrowheads="1"/>
            </p:cNvSpPr>
            <p:nvPr/>
          </p:nvSpPr>
          <p:spPr bwMode="auto">
            <a:xfrm>
              <a:off x="5029200" y="2286000"/>
              <a:ext cx="3657600" cy="2559050"/>
            </a:xfrm>
            <a:prstGeom prst="ellipse">
              <a:avLst/>
            </a:prstGeom>
            <a:noFill/>
            <a:ln w="57150">
              <a:solidFill>
                <a:srgbClr val="00B0F0"/>
              </a:solidFill>
              <a:round/>
              <a:headEnd/>
              <a:tailEnd/>
            </a:ln>
          </p:spPr>
          <p:txBody>
            <a:bodyPr vert="horz" wrap="square" lIns="91440" tIns="45720" rIns="91440" bIns="45720" numCol="1" anchor="t" anchorCtr="0" compatLnSpc="1">
              <a:prstTxWarp prst="textNoShape">
                <a:avLst/>
              </a:prstTxWarp>
            </a:bodyPr>
            <a:lstStyle/>
            <a:p>
              <a:endParaRPr lang="en-US"/>
            </a:p>
          </p:txBody>
        </p:sp>
        <p:pic>
          <p:nvPicPr>
            <p:cNvPr id="6" name="Picture 5" descr="flower02.gif"/>
            <p:cNvPicPr/>
            <p:nvPr/>
          </p:nvPicPr>
          <p:blipFill>
            <a:blip r:embed="rId3"/>
            <a:stretch>
              <a:fillRect/>
            </a:stretch>
          </p:blipFill>
          <p:spPr>
            <a:xfrm>
              <a:off x="6629400" y="3352800"/>
              <a:ext cx="308610" cy="259080"/>
            </a:xfrm>
            <a:prstGeom prst="rect">
              <a:avLst/>
            </a:prstGeom>
          </p:spPr>
        </p:pic>
        <p:pic>
          <p:nvPicPr>
            <p:cNvPr id="7" name="Picture 2"/>
            <p:cNvPicPr>
              <a:picLocks noChangeAspect="1" noChangeArrowheads="1"/>
            </p:cNvPicPr>
            <p:nvPr/>
          </p:nvPicPr>
          <p:blipFill>
            <a:blip r:embed="rId4"/>
            <a:srcRect/>
            <a:stretch>
              <a:fillRect/>
            </a:stretch>
          </p:blipFill>
          <p:spPr bwMode="auto">
            <a:xfrm>
              <a:off x="7467600" y="2209800"/>
              <a:ext cx="628650" cy="552450"/>
            </a:xfrm>
            <a:prstGeom prst="rect">
              <a:avLst/>
            </a:prstGeom>
            <a:noFill/>
            <a:ln w="9525">
              <a:noFill/>
              <a:miter lim="800000"/>
              <a:headEnd/>
              <a:tailEnd/>
            </a:ln>
            <a:effectLst/>
          </p:spPr>
        </p:pic>
      </p:grpSp>
      <p:grpSp>
        <p:nvGrpSpPr>
          <p:cNvPr id="45" name="Group 44"/>
          <p:cNvGrpSpPr/>
          <p:nvPr/>
        </p:nvGrpSpPr>
        <p:grpSpPr>
          <a:xfrm>
            <a:off x="1219200" y="3886200"/>
            <a:ext cx="1117600" cy="1114425"/>
            <a:chOff x="1168401" y="1600200"/>
            <a:chExt cx="1117600" cy="1114425"/>
          </a:xfrm>
        </p:grpSpPr>
        <p:cxnSp>
          <p:nvCxnSpPr>
            <p:cNvPr id="39" name="Straight Arrow Connector 38"/>
            <p:cNvCxnSpPr/>
            <p:nvPr/>
          </p:nvCxnSpPr>
          <p:spPr>
            <a:xfrm rot="5400000">
              <a:off x="1574800" y="1854200"/>
              <a:ext cx="838200" cy="482600"/>
            </a:xfrm>
            <a:prstGeom prst="straightConnector1">
              <a:avLst/>
            </a:prstGeom>
            <a:ln w="76200">
              <a:solidFill>
                <a:srgbClr val="FF7C80"/>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16200000">
              <a:off x="1169988" y="1598613"/>
              <a:ext cx="1114425" cy="111760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grpSp>
      <p:grpSp>
        <p:nvGrpSpPr>
          <p:cNvPr id="47" name="Group 46"/>
          <p:cNvGrpSpPr/>
          <p:nvPr/>
        </p:nvGrpSpPr>
        <p:grpSpPr>
          <a:xfrm>
            <a:off x="1143000" y="2667000"/>
            <a:ext cx="1117600" cy="1114425"/>
            <a:chOff x="1168401" y="4000500"/>
            <a:chExt cx="1117600" cy="1114425"/>
          </a:xfrm>
        </p:grpSpPr>
        <p:cxnSp>
          <p:nvCxnSpPr>
            <p:cNvPr id="37" name="Straight Arrow Connector 36"/>
            <p:cNvCxnSpPr/>
            <p:nvPr/>
          </p:nvCxnSpPr>
          <p:spPr>
            <a:xfrm rot="10800000" flipV="1">
              <a:off x="1343909" y="4022016"/>
              <a:ext cx="931333" cy="428625"/>
            </a:xfrm>
            <a:prstGeom prst="straightConnector1">
              <a:avLst/>
            </a:prstGeom>
            <a:ln w="76200">
              <a:solidFill>
                <a:srgbClr val="FF7C8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16200000">
              <a:off x="1169988" y="3998913"/>
              <a:ext cx="1114425" cy="111760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grpSp>
      <p:cxnSp>
        <p:nvCxnSpPr>
          <p:cNvPr id="25" name="Straight Arrow Connector 24"/>
          <p:cNvCxnSpPr/>
          <p:nvPr/>
        </p:nvCxnSpPr>
        <p:spPr>
          <a:xfrm rot="10800000" flipV="1">
            <a:off x="1075267" y="5372100"/>
            <a:ext cx="1210733" cy="102870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grpSp>
        <p:nvGrpSpPr>
          <p:cNvPr id="46" name="Group 45"/>
          <p:cNvGrpSpPr/>
          <p:nvPr/>
        </p:nvGrpSpPr>
        <p:grpSpPr>
          <a:xfrm>
            <a:off x="1066800" y="1524000"/>
            <a:ext cx="1210733" cy="1028700"/>
            <a:chOff x="1028700" y="2843213"/>
            <a:chExt cx="1210733" cy="1028700"/>
          </a:xfrm>
        </p:grpSpPr>
        <p:cxnSp>
          <p:nvCxnSpPr>
            <p:cNvPr id="21" name="Straight Arrow Connector 20"/>
            <p:cNvCxnSpPr/>
            <p:nvPr/>
          </p:nvCxnSpPr>
          <p:spPr>
            <a:xfrm flipV="1">
              <a:off x="1028700" y="2843213"/>
              <a:ext cx="1210733" cy="102870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rot="10800000" flipV="1">
              <a:off x="1371601" y="2886076"/>
              <a:ext cx="821267" cy="695326"/>
            </a:xfrm>
            <a:prstGeom prst="straightConnector1">
              <a:avLst/>
            </a:prstGeom>
            <a:ln w="76200">
              <a:solidFill>
                <a:srgbClr val="FF7C80"/>
              </a:solidFill>
              <a:tailEnd type="arrow"/>
            </a:ln>
          </p:spPr>
          <p:style>
            <a:lnRef idx="1">
              <a:schemeClr val="accent1"/>
            </a:lnRef>
            <a:fillRef idx="0">
              <a:schemeClr val="accent1"/>
            </a:fillRef>
            <a:effectRef idx="0">
              <a:schemeClr val="accent1"/>
            </a:effectRef>
            <a:fontRef idx="minor">
              <a:schemeClr val="tx1"/>
            </a:fontRef>
          </p:style>
        </p:cxnSp>
      </p:grpSp>
      <p:cxnSp>
        <p:nvCxnSpPr>
          <p:cNvPr id="34" name="Straight Arrow Connector 33"/>
          <p:cNvCxnSpPr/>
          <p:nvPr/>
        </p:nvCxnSpPr>
        <p:spPr>
          <a:xfrm rot="10800000" flipV="1">
            <a:off x="1354667" y="5372100"/>
            <a:ext cx="931333" cy="428625"/>
          </a:xfrm>
          <a:prstGeom prst="straightConnector1">
            <a:avLst/>
          </a:prstGeom>
          <a:ln w="76200">
            <a:solidFill>
              <a:srgbClr val="FF7C8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257800"/>
            <a:ext cx="8229600" cy="1143000"/>
          </a:xfrm>
        </p:spPr>
        <p:txBody>
          <a:bodyPr>
            <a:normAutofit fontScale="90000"/>
          </a:bodyPr>
          <a:lstStyle/>
          <a:p>
            <a:pPr algn="l"/>
            <a:r>
              <a:rPr lang="en-US" sz="3600" dirty="0" smtClean="0"/>
              <a:t>The acceleration would not be radial or the path would be circular. This is very difficult to see in the sim. </a:t>
            </a:r>
            <a:endParaRPr lang="en-US" sz="3600" dirty="0"/>
          </a:p>
        </p:txBody>
      </p:sp>
      <p:grpSp>
        <p:nvGrpSpPr>
          <p:cNvPr id="9" name="Group 8"/>
          <p:cNvGrpSpPr/>
          <p:nvPr/>
        </p:nvGrpSpPr>
        <p:grpSpPr>
          <a:xfrm>
            <a:off x="152400" y="381000"/>
            <a:ext cx="3657600" cy="2635250"/>
            <a:chOff x="5029200" y="2209800"/>
            <a:chExt cx="3657600" cy="2635250"/>
          </a:xfrm>
        </p:grpSpPr>
        <p:grpSp>
          <p:nvGrpSpPr>
            <p:cNvPr id="3" name="Group 2"/>
            <p:cNvGrpSpPr/>
            <p:nvPr/>
          </p:nvGrpSpPr>
          <p:grpSpPr>
            <a:xfrm>
              <a:off x="5029200" y="2209800"/>
              <a:ext cx="3657600" cy="2635250"/>
              <a:chOff x="5029200" y="2209800"/>
              <a:chExt cx="3657600" cy="2635250"/>
            </a:xfrm>
          </p:grpSpPr>
          <p:sp>
            <p:nvSpPr>
              <p:cNvPr id="4" name="Oval 2"/>
              <p:cNvSpPr>
                <a:spLocks noChangeArrowheads="1"/>
              </p:cNvSpPr>
              <p:nvPr/>
            </p:nvSpPr>
            <p:spPr bwMode="auto">
              <a:xfrm>
                <a:off x="5029200" y="2286000"/>
                <a:ext cx="3657600" cy="2559050"/>
              </a:xfrm>
              <a:prstGeom prst="ellipse">
                <a:avLst/>
              </a:prstGeom>
              <a:noFill/>
              <a:ln w="57150">
                <a:solidFill>
                  <a:srgbClr val="00B0F0"/>
                </a:solidFill>
                <a:round/>
                <a:headEnd/>
                <a:tailEnd/>
              </a:ln>
            </p:spPr>
            <p:txBody>
              <a:bodyPr vert="horz" wrap="square" lIns="91440" tIns="45720" rIns="91440" bIns="45720" numCol="1" anchor="t" anchorCtr="0" compatLnSpc="1">
                <a:prstTxWarp prst="textNoShape">
                  <a:avLst/>
                </a:prstTxWarp>
              </a:bodyPr>
              <a:lstStyle/>
              <a:p>
                <a:endParaRPr lang="en-US"/>
              </a:p>
            </p:txBody>
          </p:sp>
          <p:pic>
            <p:nvPicPr>
              <p:cNvPr id="5" name="Picture 4" descr="flower02.gif"/>
              <p:cNvPicPr/>
              <p:nvPr/>
            </p:nvPicPr>
            <p:blipFill>
              <a:blip r:embed="rId3"/>
              <a:stretch>
                <a:fillRect/>
              </a:stretch>
            </p:blipFill>
            <p:spPr>
              <a:xfrm>
                <a:off x="6629400" y="3352800"/>
                <a:ext cx="308610" cy="259080"/>
              </a:xfrm>
              <a:prstGeom prst="rect">
                <a:avLst/>
              </a:prstGeom>
            </p:spPr>
          </p:pic>
          <p:pic>
            <p:nvPicPr>
              <p:cNvPr id="6" name="Picture 2"/>
              <p:cNvPicPr>
                <a:picLocks noChangeAspect="1" noChangeArrowheads="1"/>
              </p:cNvPicPr>
              <p:nvPr/>
            </p:nvPicPr>
            <p:blipFill>
              <a:blip r:embed="rId4"/>
              <a:srcRect/>
              <a:stretch>
                <a:fillRect/>
              </a:stretch>
            </p:blipFill>
            <p:spPr bwMode="auto">
              <a:xfrm>
                <a:off x="7467600" y="2209800"/>
                <a:ext cx="628650" cy="552450"/>
              </a:xfrm>
              <a:prstGeom prst="rect">
                <a:avLst/>
              </a:prstGeom>
              <a:noFill/>
              <a:ln w="9525">
                <a:noFill/>
                <a:miter lim="800000"/>
                <a:headEnd/>
                <a:tailEnd/>
              </a:ln>
              <a:effectLst/>
            </p:spPr>
          </p:pic>
        </p:grpSp>
        <p:cxnSp>
          <p:nvCxnSpPr>
            <p:cNvPr id="7" name="Straight Arrow Connector 6"/>
            <p:cNvCxnSpPr/>
            <p:nvPr/>
          </p:nvCxnSpPr>
          <p:spPr>
            <a:xfrm rot="10800000" flipV="1">
              <a:off x="6957310" y="2383716"/>
              <a:ext cx="931333" cy="428625"/>
            </a:xfrm>
            <a:prstGeom prst="straightConnector1">
              <a:avLst/>
            </a:prstGeom>
            <a:ln w="76200">
              <a:solidFill>
                <a:srgbClr val="FF7C8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6200000">
              <a:off x="6783389" y="2360613"/>
              <a:ext cx="1114425" cy="1117600"/>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grpSp>
      <p:pic>
        <p:nvPicPr>
          <p:cNvPr id="2050" name="Picture 2"/>
          <p:cNvPicPr>
            <a:picLocks noChangeAspect="1" noChangeArrowheads="1"/>
          </p:cNvPicPr>
          <p:nvPr/>
        </p:nvPicPr>
        <p:blipFill>
          <a:blip r:embed="rId5"/>
          <a:srcRect/>
          <a:stretch>
            <a:fillRect/>
          </a:stretch>
        </p:blipFill>
        <p:spPr bwMode="auto">
          <a:xfrm>
            <a:off x="3810000" y="0"/>
            <a:ext cx="4324350" cy="2952750"/>
          </a:xfrm>
          <a:prstGeom prst="rect">
            <a:avLst/>
          </a:prstGeom>
          <a:noFill/>
          <a:ln w="9525">
            <a:noFill/>
            <a:miter lim="800000"/>
            <a:headEnd/>
            <a:tailEnd/>
          </a:ln>
          <a:effectLst/>
        </p:spPr>
      </p:pic>
      <p:pic>
        <p:nvPicPr>
          <p:cNvPr id="2051" name="Picture 3"/>
          <p:cNvPicPr>
            <a:picLocks noChangeAspect="1" noChangeArrowheads="1"/>
          </p:cNvPicPr>
          <p:nvPr/>
        </p:nvPicPr>
        <p:blipFill>
          <a:blip r:embed="rId6"/>
          <a:srcRect/>
          <a:stretch>
            <a:fillRect/>
          </a:stretch>
        </p:blipFill>
        <p:spPr bwMode="auto">
          <a:xfrm>
            <a:off x="5867400" y="2362200"/>
            <a:ext cx="3048000" cy="2695575"/>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p:cNvGrpSpPr/>
          <p:nvPr/>
        </p:nvGrpSpPr>
        <p:grpSpPr>
          <a:xfrm>
            <a:off x="5562600" y="1905000"/>
            <a:ext cx="3276600" cy="3733800"/>
            <a:chOff x="5029200" y="1981200"/>
            <a:chExt cx="3276600" cy="3733800"/>
          </a:xfrm>
        </p:grpSpPr>
        <p:pic>
          <p:nvPicPr>
            <p:cNvPr id="6" name="Picture 5" descr="flower02.gif"/>
            <p:cNvPicPr/>
            <p:nvPr/>
          </p:nvPicPr>
          <p:blipFill>
            <a:blip r:embed="rId3"/>
            <a:stretch>
              <a:fillRect/>
            </a:stretch>
          </p:blipFill>
          <p:spPr>
            <a:xfrm>
              <a:off x="6553200" y="3886200"/>
              <a:ext cx="308610" cy="259080"/>
            </a:xfrm>
            <a:prstGeom prst="rect">
              <a:avLst/>
            </a:prstGeom>
          </p:spPr>
        </p:pic>
        <p:grpSp>
          <p:nvGrpSpPr>
            <p:cNvPr id="3074" name="Group 2"/>
            <p:cNvGrpSpPr>
              <a:grpSpLocks/>
            </p:cNvGrpSpPr>
            <p:nvPr/>
          </p:nvGrpSpPr>
          <p:grpSpPr bwMode="auto">
            <a:xfrm>
              <a:off x="5029200" y="2362200"/>
              <a:ext cx="3276600" cy="3352800"/>
              <a:chOff x="5680" y="1570"/>
              <a:chExt cx="2350" cy="2350"/>
            </a:xfrm>
          </p:grpSpPr>
          <p:sp>
            <p:nvSpPr>
              <p:cNvPr id="3075" name="Oval 3"/>
              <p:cNvSpPr>
                <a:spLocks noChangeArrowheads="1"/>
              </p:cNvSpPr>
              <p:nvPr/>
            </p:nvSpPr>
            <p:spPr bwMode="auto">
              <a:xfrm>
                <a:off x="5680" y="1570"/>
                <a:ext cx="2350" cy="2350"/>
              </a:xfrm>
              <a:prstGeom prst="ellipse">
                <a:avLst/>
              </a:prstGeom>
              <a:noFill/>
              <a:ln w="57150">
                <a:solidFill>
                  <a:srgbClr val="00B0F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076" name="Oval 4"/>
              <p:cNvSpPr>
                <a:spLocks noChangeArrowheads="1"/>
              </p:cNvSpPr>
              <p:nvPr/>
            </p:nvSpPr>
            <p:spPr bwMode="auto">
              <a:xfrm>
                <a:off x="6025" y="1890"/>
                <a:ext cx="1660" cy="1660"/>
              </a:xfrm>
              <a:prstGeom prst="ellipse">
                <a:avLst/>
              </a:prstGeom>
              <a:noFill/>
              <a:ln w="57150">
                <a:solidFill>
                  <a:srgbClr val="00B0F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3077" name="Oval 5"/>
              <p:cNvSpPr>
                <a:spLocks noChangeArrowheads="1"/>
              </p:cNvSpPr>
              <p:nvPr/>
            </p:nvSpPr>
            <p:spPr bwMode="auto">
              <a:xfrm>
                <a:off x="6330" y="2210"/>
                <a:ext cx="1050" cy="1050"/>
              </a:xfrm>
              <a:prstGeom prst="ellipse">
                <a:avLst/>
              </a:prstGeom>
              <a:noFill/>
              <a:ln w="57150">
                <a:solidFill>
                  <a:srgbClr val="00B0F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3078" name="Oval 6"/>
            <p:cNvSpPr>
              <a:spLocks noChangeArrowheads="1"/>
            </p:cNvSpPr>
            <p:nvPr/>
          </p:nvSpPr>
          <p:spPr bwMode="auto">
            <a:xfrm>
              <a:off x="6324600" y="1981200"/>
              <a:ext cx="685800" cy="685800"/>
            </a:xfrm>
            <a:prstGeom prst="ellipse">
              <a:avLst/>
            </a:prstGeom>
            <a:solidFill>
              <a:srgbClr val="FF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r>
                <a:rPr lang="en-US" sz="2800" b="1" dirty="0" smtClean="0"/>
                <a:t>X</a:t>
              </a:r>
              <a:endParaRPr lang="en-US" sz="2800" b="1" dirty="0"/>
            </a:p>
          </p:txBody>
        </p:sp>
        <p:sp>
          <p:nvSpPr>
            <p:cNvPr id="28" name="Oval 6"/>
            <p:cNvSpPr>
              <a:spLocks noChangeArrowheads="1"/>
            </p:cNvSpPr>
            <p:nvPr/>
          </p:nvSpPr>
          <p:spPr bwMode="auto">
            <a:xfrm>
              <a:off x="6324600" y="2971800"/>
              <a:ext cx="685800" cy="685800"/>
            </a:xfrm>
            <a:prstGeom prst="ellipse">
              <a:avLst/>
            </a:prstGeom>
            <a:solidFill>
              <a:srgbClr val="FF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r>
                <a:rPr lang="en-US" sz="2800" b="1" dirty="0" smtClean="0"/>
                <a:t>Y</a:t>
              </a:r>
              <a:endParaRPr lang="en-US" sz="2800" b="1" dirty="0"/>
            </a:p>
          </p:txBody>
        </p:sp>
      </p:grpSp>
      <p:sp>
        <p:nvSpPr>
          <p:cNvPr id="2" name="Title 1"/>
          <p:cNvSpPr>
            <a:spLocks noGrp="1"/>
          </p:cNvSpPr>
          <p:nvPr>
            <p:ph type="title"/>
          </p:nvPr>
        </p:nvSpPr>
        <p:spPr>
          <a:xfrm>
            <a:off x="228600" y="304800"/>
            <a:ext cx="8610600" cy="1143000"/>
          </a:xfrm>
        </p:spPr>
        <p:txBody>
          <a:bodyPr>
            <a:noAutofit/>
          </a:bodyPr>
          <a:lstStyle/>
          <a:p>
            <a:pPr algn="l"/>
            <a:r>
              <a:rPr lang="en-US" sz="3600" dirty="0" smtClean="0"/>
              <a:t>4</a:t>
            </a:r>
            <a:r>
              <a:rPr lang="en-US" sz="3600" dirty="0" smtClean="0"/>
              <a:t>. If you had two bugs moving in circles like this, what </a:t>
            </a:r>
            <a:r>
              <a:rPr lang="en-US" sz="3600" dirty="0" smtClean="0"/>
              <a:t>could the </a:t>
            </a:r>
            <a:r>
              <a:rPr lang="en-US" sz="3600" b="1" dirty="0" smtClean="0">
                <a:solidFill>
                  <a:srgbClr val="00B050"/>
                </a:solidFill>
              </a:rPr>
              <a:t>velocity</a:t>
            </a:r>
            <a:r>
              <a:rPr lang="en-US" sz="3600" dirty="0" smtClean="0">
                <a:solidFill>
                  <a:srgbClr val="0070C0"/>
                </a:solidFill>
              </a:rPr>
              <a:t> </a:t>
            </a:r>
            <a:r>
              <a:rPr lang="en-US" sz="3600" dirty="0" smtClean="0"/>
              <a:t>vectors at </a:t>
            </a:r>
            <a:br>
              <a:rPr lang="en-US" sz="3600" dirty="0" smtClean="0"/>
            </a:br>
            <a:r>
              <a:rPr lang="en-US" sz="3600" dirty="0" smtClean="0"/>
              <a:t>point </a:t>
            </a:r>
            <a:r>
              <a:rPr lang="en-US" sz="3600" dirty="0" smtClean="0"/>
              <a:t>X </a:t>
            </a:r>
            <a:r>
              <a:rPr lang="en-US" sz="3600" dirty="0" err="1" smtClean="0"/>
              <a:t>vs</a:t>
            </a:r>
            <a:r>
              <a:rPr lang="en-US" sz="3600" dirty="0" smtClean="0"/>
              <a:t> point Y </a:t>
            </a:r>
            <a:r>
              <a:rPr lang="en-US" sz="3600" dirty="0" smtClean="0"/>
              <a:t>look </a:t>
            </a:r>
            <a:r>
              <a:rPr lang="en-US" sz="3600" dirty="0" smtClean="0"/>
              <a:t>like?</a:t>
            </a:r>
            <a:endParaRPr lang="en-US" sz="3600" dirty="0"/>
          </a:p>
        </p:txBody>
      </p:sp>
      <p:pic>
        <p:nvPicPr>
          <p:cNvPr id="7" name="Picture 2"/>
          <p:cNvPicPr>
            <a:picLocks noChangeAspect="1" noChangeArrowheads="1"/>
          </p:cNvPicPr>
          <p:nvPr/>
        </p:nvPicPr>
        <p:blipFill>
          <a:blip r:embed="rId4"/>
          <a:srcRect/>
          <a:stretch>
            <a:fillRect/>
          </a:stretch>
        </p:blipFill>
        <p:spPr bwMode="auto">
          <a:xfrm>
            <a:off x="8229600" y="2819400"/>
            <a:ext cx="628650" cy="552450"/>
          </a:xfrm>
          <a:prstGeom prst="rect">
            <a:avLst/>
          </a:prstGeom>
          <a:noFill/>
          <a:ln w="9525">
            <a:noFill/>
            <a:miter lim="800000"/>
            <a:headEnd/>
            <a:tailEnd/>
          </a:ln>
          <a:effectLst/>
        </p:spPr>
      </p:pic>
      <p:cxnSp>
        <p:nvCxnSpPr>
          <p:cNvPr id="26" name="Straight Arrow Connector 25"/>
          <p:cNvCxnSpPr/>
          <p:nvPr/>
        </p:nvCxnSpPr>
        <p:spPr>
          <a:xfrm rot="10800000">
            <a:off x="1447800" y="2743200"/>
            <a:ext cx="1066800" cy="1588"/>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29" name="Table 28"/>
          <p:cNvGraphicFramePr>
            <a:graphicFrameLocks noGrp="1"/>
          </p:cNvGraphicFramePr>
          <p:nvPr/>
        </p:nvGraphicFramePr>
        <p:xfrm>
          <a:off x="152400" y="1905000"/>
          <a:ext cx="4800600" cy="4357744"/>
        </p:xfrm>
        <a:graphic>
          <a:graphicData uri="http://schemas.openxmlformats.org/drawingml/2006/table">
            <a:tbl>
              <a:tblPr firstRow="1" bandRow="1">
                <a:tableStyleId>{5940675A-B579-460E-94D1-54222C63F5DA}</a:tableStyleId>
              </a:tblPr>
              <a:tblGrid>
                <a:gridCol w="872266"/>
                <a:gridCol w="1870934"/>
                <a:gridCol w="2057400"/>
              </a:tblGrid>
              <a:tr h="370840">
                <a:tc>
                  <a:txBody>
                    <a:bodyPr/>
                    <a:lstStyle/>
                    <a:p>
                      <a:pPr algn="ctr"/>
                      <a:endParaRPr lang="en-US" sz="3200" b="1" dirty="0"/>
                    </a:p>
                  </a:txBody>
                  <a:tcPr/>
                </a:tc>
                <a:tc>
                  <a:txBody>
                    <a:bodyPr/>
                    <a:lstStyle/>
                    <a:p>
                      <a:pPr algn="ctr"/>
                      <a:r>
                        <a:rPr lang="en-US" sz="3200" dirty="0" smtClean="0"/>
                        <a:t>X</a:t>
                      </a:r>
                      <a:endParaRPr lang="en-US" sz="3200"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200" dirty="0" smtClean="0"/>
                        <a:t>Y</a:t>
                      </a:r>
                      <a:endParaRPr lang="en-US" sz="3200" b="1" dirty="0" smtClean="0"/>
                    </a:p>
                  </a:txBody>
                  <a:tcPr/>
                </a:tc>
              </a:tr>
              <a:tr h="370840">
                <a:tc>
                  <a:txBody>
                    <a:bodyPr/>
                    <a:lstStyle/>
                    <a:p>
                      <a:pPr algn="ctr"/>
                      <a:r>
                        <a:rPr lang="en-US" sz="3200" b="1" dirty="0" smtClean="0"/>
                        <a:t>A</a:t>
                      </a:r>
                      <a:endParaRPr lang="en-US" sz="3200" b="1" dirty="0"/>
                    </a:p>
                  </a:txBody>
                  <a:tcPr/>
                </a:tc>
                <a:tc>
                  <a:txBody>
                    <a:bodyPr/>
                    <a:lstStyle/>
                    <a:p>
                      <a:endParaRPr lang="en-US" dirty="0"/>
                    </a:p>
                  </a:txBody>
                  <a:tcPr/>
                </a:tc>
                <a:tc>
                  <a:txBody>
                    <a:bodyPr/>
                    <a:lstStyle/>
                    <a:p>
                      <a:endParaRPr lang="en-US"/>
                    </a:p>
                  </a:txBody>
                  <a:tcPr/>
                </a:tc>
              </a:tr>
              <a:tr h="67056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200" b="1" dirty="0" smtClean="0"/>
                        <a:t>B</a:t>
                      </a:r>
                      <a:endParaRPr lang="en-US" sz="3200" dirty="0"/>
                    </a:p>
                  </a:txBody>
                  <a:tcPr/>
                </a:tc>
                <a:tc>
                  <a:txBody>
                    <a:bodyPr/>
                    <a:lstStyle/>
                    <a:p>
                      <a:endParaRPr lang="en-US" dirty="0"/>
                    </a:p>
                  </a:txBody>
                  <a:tcPr/>
                </a:tc>
                <a:tc>
                  <a:txBody>
                    <a:bodyPr/>
                    <a:lstStyle/>
                    <a:p>
                      <a:endParaRPr lang="en-US" dirty="0"/>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3200" b="1" dirty="0" smtClean="0"/>
                        <a:t>C</a:t>
                      </a:r>
                    </a:p>
                    <a:p>
                      <a:endParaRPr lang="en-US" dirty="0"/>
                    </a:p>
                  </a:txBody>
                  <a:tcPr/>
                </a:tc>
                <a:tc>
                  <a:txBody>
                    <a:bodyPr/>
                    <a:lstStyle/>
                    <a:p>
                      <a:endParaRPr lang="en-US" dirty="0"/>
                    </a:p>
                  </a:txBody>
                  <a:tcPr/>
                </a:tc>
                <a:tc>
                  <a:txBody>
                    <a:bodyPr/>
                    <a:lstStyle/>
                    <a:p>
                      <a:endParaRPr lang="en-US" dirty="0"/>
                    </a:p>
                  </a:txBody>
                  <a:tcPr/>
                </a:tc>
              </a:tr>
              <a:tr h="608704">
                <a:tc>
                  <a:txBody>
                    <a:bodyPr/>
                    <a:lstStyle/>
                    <a:p>
                      <a:pPr algn="ctr"/>
                      <a:r>
                        <a:rPr lang="en-US" sz="3200" dirty="0" smtClean="0"/>
                        <a:t>D</a:t>
                      </a:r>
                      <a:endParaRPr lang="en-US" sz="3200" dirty="0"/>
                    </a:p>
                  </a:txBody>
                  <a:tcPr>
                    <a:lnB w="12700" cap="flat" cmpd="sng" algn="ctr">
                      <a:solidFill>
                        <a:schemeClr val="tx1"/>
                      </a:solidFill>
                      <a:prstDash val="solid"/>
                      <a:round/>
                      <a:headEnd type="none" w="med" len="med"/>
                      <a:tailEnd type="none" w="med" len="med"/>
                    </a:lnB>
                  </a:tcPr>
                </a:tc>
                <a:tc gridSpan="2">
                  <a:txBody>
                    <a:bodyPr/>
                    <a:lstStyle/>
                    <a:p>
                      <a:r>
                        <a:rPr lang="en-US" sz="3200" dirty="0" smtClean="0"/>
                        <a:t>Any of the above</a:t>
                      </a:r>
                    </a:p>
                  </a:txBody>
                  <a:tcPr>
                    <a:lnB w="12700" cap="flat" cmpd="sng" algn="ctr">
                      <a:solidFill>
                        <a:schemeClr val="tx1"/>
                      </a:solidFill>
                      <a:prstDash val="solid"/>
                      <a:round/>
                      <a:headEnd type="none" w="med" len="med"/>
                      <a:tailEnd type="none" w="med" len="med"/>
                    </a:lnB>
                  </a:tcPr>
                </a:tc>
                <a:tc hMerge="1">
                  <a:txBody>
                    <a:bodyPr/>
                    <a:lstStyle/>
                    <a:p>
                      <a:endParaRPr lang="en-US" dirty="0"/>
                    </a:p>
                  </a:txBody>
                  <a:tcPr/>
                </a:tc>
              </a:tr>
              <a:tr h="458096">
                <a:tc>
                  <a:txBody>
                    <a:bodyPr/>
                    <a:lstStyle/>
                    <a:p>
                      <a:pPr algn="ctr"/>
                      <a:r>
                        <a:rPr lang="en-US" sz="3200" dirty="0" smtClean="0"/>
                        <a:t>E</a:t>
                      </a:r>
                      <a:endParaRPr lang="en-US" sz="3200" dirty="0"/>
                    </a:p>
                  </a:txBody>
                  <a:tcPr>
                    <a:lnT w="12700" cap="flat" cmpd="sng" algn="ctr">
                      <a:solidFill>
                        <a:schemeClr val="tx1"/>
                      </a:solidFill>
                      <a:prstDash val="solid"/>
                      <a:round/>
                      <a:headEnd type="none" w="med" len="med"/>
                      <a:tailEnd type="none" w="med" len="med"/>
                    </a:lnT>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dirty="0" smtClean="0"/>
                        <a:t>None of the above are possible</a:t>
                      </a:r>
                    </a:p>
                  </a:txBody>
                  <a:tcPr>
                    <a:lnT w="12700" cap="flat" cmpd="sng" algn="ctr">
                      <a:solidFill>
                        <a:schemeClr val="tx1"/>
                      </a:solidFill>
                      <a:prstDash val="solid"/>
                      <a:round/>
                      <a:headEnd type="none" w="med" len="med"/>
                      <a:tailEnd type="none" w="med" len="med"/>
                    </a:lnT>
                  </a:tcPr>
                </a:tc>
                <a:tc hMerge="1">
                  <a:txBody>
                    <a:bodyPr/>
                    <a:lstStyle/>
                    <a:p>
                      <a:endParaRPr lang="en-US"/>
                    </a:p>
                  </a:txBody>
                  <a:tcPr/>
                </a:tc>
              </a:tr>
            </a:tbl>
          </a:graphicData>
        </a:graphic>
      </p:graphicFrame>
      <p:cxnSp>
        <p:nvCxnSpPr>
          <p:cNvPr id="33" name="Straight Arrow Connector 32"/>
          <p:cNvCxnSpPr/>
          <p:nvPr/>
        </p:nvCxnSpPr>
        <p:spPr>
          <a:xfrm rot="10800000">
            <a:off x="3276600" y="2819400"/>
            <a:ext cx="1066800" cy="1588"/>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rot="10800000">
            <a:off x="1447800" y="3352800"/>
            <a:ext cx="1066800" cy="1588"/>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10800000">
            <a:off x="1447800" y="4191000"/>
            <a:ext cx="1066800" cy="1588"/>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rot="10800000">
            <a:off x="3657600" y="3429000"/>
            <a:ext cx="685800" cy="1588"/>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pic>
        <p:nvPicPr>
          <p:cNvPr id="44" name="Picture 2"/>
          <p:cNvPicPr>
            <a:picLocks noChangeAspect="1" noChangeArrowheads="1"/>
          </p:cNvPicPr>
          <p:nvPr/>
        </p:nvPicPr>
        <p:blipFill>
          <a:blip r:embed="rId4"/>
          <a:srcRect/>
          <a:stretch>
            <a:fillRect/>
          </a:stretch>
        </p:blipFill>
        <p:spPr bwMode="auto">
          <a:xfrm>
            <a:off x="7543800" y="3276600"/>
            <a:ext cx="628650" cy="552450"/>
          </a:xfrm>
          <a:prstGeom prst="rect">
            <a:avLst/>
          </a:prstGeom>
          <a:noFill/>
          <a:ln w="9525">
            <a:noFill/>
            <a:miter lim="800000"/>
            <a:headEnd/>
            <a:tailEnd/>
          </a:ln>
          <a:effectLst/>
        </p:spPr>
      </p:pic>
      <p:cxnSp>
        <p:nvCxnSpPr>
          <p:cNvPr id="52" name="Straight Arrow Connector 51"/>
          <p:cNvCxnSpPr/>
          <p:nvPr/>
        </p:nvCxnSpPr>
        <p:spPr>
          <a:xfrm rot="10800000">
            <a:off x="3200400" y="4191000"/>
            <a:ext cx="1524000" cy="1588"/>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343400"/>
            <a:ext cx="8229600" cy="1143000"/>
          </a:xfrm>
        </p:spPr>
        <p:txBody>
          <a:bodyPr>
            <a:noAutofit/>
          </a:bodyPr>
          <a:lstStyle/>
          <a:p>
            <a:r>
              <a:rPr lang="en-US" sz="2800" dirty="0" smtClean="0"/>
              <a:t>IF they were connected with a bar so they had to go around together, it would be like in Ladybug Revolution, but otherwise there is no way to know the length relationship, but the vectors would be parallel</a:t>
            </a:r>
            <a:endParaRPr lang="en-US" sz="2800" dirty="0"/>
          </a:p>
        </p:txBody>
      </p:sp>
      <p:pic>
        <p:nvPicPr>
          <p:cNvPr id="4098" name="Picture 2"/>
          <p:cNvPicPr>
            <a:picLocks noChangeAspect="1" noChangeArrowheads="1"/>
          </p:cNvPicPr>
          <p:nvPr/>
        </p:nvPicPr>
        <p:blipFill>
          <a:blip r:embed="rId2"/>
          <a:srcRect/>
          <a:stretch>
            <a:fillRect/>
          </a:stretch>
        </p:blipFill>
        <p:spPr bwMode="auto">
          <a:xfrm>
            <a:off x="4419600" y="381000"/>
            <a:ext cx="3028950" cy="2822431"/>
          </a:xfrm>
          <a:prstGeom prst="rect">
            <a:avLst/>
          </a:prstGeom>
          <a:noFill/>
          <a:ln w="9525">
            <a:noFill/>
            <a:miter lim="800000"/>
            <a:headEnd/>
            <a:tailEnd/>
          </a:ln>
          <a:effectLst/>
        </p:spPr>
      </p:pic>
      <p:grpSp>
        <p:nvGrpSpPr>
          <p:cNvPr id="18" name="Group 17"/>
          <p:cNvGrpSpPr/>
          <p:nvPr/>
        </p:nvGrpSpPr>
        <p:grpSpPr>
          <a:xfrm>
            <a:off x="304800" y="152400"/>
            <a:ext cx="3371848" cy="3733800"/>
            <a:chOff x="304800" y="1600200"/>
            <a:chExt cx="3371848" cy="3733800"/>
          </a:xfrm>
        </p:grpSpPr>
        <p:grpSp>
          <p:nvGrpSpPr>
            <p:cNvPr id="5" name="Group 4"/>
            <p:cNvGrpSpPr/>
            <p:nvPr/>
          </p:nvGrpSpPr>
          <p:grpSpPr>
            <a:xfrm>
              <a:off x="304800" y="1600200"/>
              <a:ext cx="3276600" cy="3733800"/>
              <a:chOff x="5029200" y="1981200"/>
              <a:chExt cx="3276600" cy="3733800"/>
            </a:xfrm>
          </p:grpSpPr>
          <p:pic>
            <p:nvPicPr>
              <p:cNvPr id="6" name="Picture 5" descr="flower02.gif"/>
              <p:cNvPicPr/>
              <p:nvPr/>
            </p:nvPicPr>
            <p:blipFill>
              <a:blip r:embed="rId3"/>
              <a:stretch>
                <a:fillRect/>
              </a:stretch>
            </p:blipFill>
            <p:spPr>
              <a:xfrm>
                <a:off x="6553200" y="3886200"/>
                <a:ext cx="308610" cy="259080"/>
              </a:xfrm>
              <a:prstGeom prst="rect">
                <a:avLst/>
              </a:prstGeom>
            </p:spPr>
          </p:pic>
          <p:grpSp>
            <p:nvGrpSpPr>
              <p:cNvPr id="7" name="Group 2"/>
              <p:cNvGrpSpPr>
                <a:grpSpLocks/>
              </p:cNvGrpSpPr>
              <p:nvPr/>
            </p:nvGrpSpPr>
            <p:grpSpPr bwMode="auto">
              <a:xfrm>
                <a:off x="5029200" y="2362200"/>
                <a:ext cx="3276600" cy="3352800"/>
                <a:chOff x="5680" y="1570"/>
                <a:chExt cx="2350" cy="2350"/>
              </a:xfrm>
            </p:grpSpPr>
            <p:sp>
              <p:nvSpPr>
                <p:cNvPr id="10" name="Oval 3"/>
                <p:cNvSpPr>
                  <a:spLocks noChangeArrowheads="1"/>
                </p:cNvSpPr>
                <p:nvPr/>
              </p:nvSpPr>
              <p:spPr bwMode="auto">
                <a:xfrm>
                  <a:off x="5680" y="1570"/>
                  <a:ext cx="2350" cy="2350"/>
                </a:xfrm>
                <a:prstGeom prst="ellipse">
                  <a:avLst/>
                </a:prstGeom>
                <a:noFill/>
                <a:ln w="57150">
                  <a:solidFill>
                    <a:srgbClr val="00B0F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Oval 4"/>
                <p:cNvSpPr>
                  <a:spLocks noChangeArrowheads="1"/>
                </p:cNvSpPr>
                <p:nvPr/>
              </p:nvSpPr>
              <p:spPr bwMode="auto">
                <a:xfrm>
                  <a:off x="6025" y="1890"/>
                  <a:ext cx="1660" cy="1660"/>
                </a:xfrm>
                <a:prstGeom prst="ellipse">
                  <a:avLst/>
                </a:prstGeom>
                <a:noFill/>
                <a:ln w="57150">
                  <a:solidFill>
                    <a:srgbClr val="00B0F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Oval 5"/>
                <p:cNvSpPr>
                  <a:spLocks noChangeArrowheads="1"/>
                </p:cNvSpPr>
                <p:nvPr/>
              </p:nvSpPr>
              <p:spPr bwMode="auto">
                <a:xfrm>
                  <a:off x="6330" y="2210"/>
                  <a:ext cx="1050" cy="1050"/>
                </a:xfrm>
                <a:prstGeom prst="ellipse">
                  <a:avLst/>
                </a:prstGeom>
                <a:noFill/>
                <a:ln w="57150">
                  <a:solidFill>
                    <a:srgbClr val="00B0F0"/>
                  </a:solid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8" name="Oval 6"/>
              <p:cNvSpPr>
                <a:spLocks noChangeArrowheads="1"/>
              </p:cNvSpPr>
              <p:nvPr/>
            </p:nvSpPr>
            <p:spPr bwMode="auto">
              <a:xfrm>
                <a:off x="6324600" y="1981200"/>
                <a:ext cx="685800" cy="685800"/>
              </a:xfrm>
              <a:prstGeom prst="ellipse">
                <a:avLst/>
              </a:prstGeom>
              <a:solidFill>
                <a:srgbClr val="FF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r>
                  <a:rPr lang="en-US" sz="2800" b="1" dirty="0" smtClean="0"/>
                  <a:t>X</a:t>
                </a:r>
                <a:endParaRPr lang="en-US" sz="2800" b="1" dirty="0"/>
              </a:p>
            </p:txBody>
          </p:sp>
          <p:sp>
            <p:nvSpPr>
              <p:cNvPr id="9" name="Oval 6"/>
              <p:cNvSpPr>
                <a:spLocks noChangeArrowheads="1"/>
              </p:cNvSpPr>
              <p:nvPr/>
            </p:nvSpPr>
            <p:spPr bwMode="auto">
              <a:xfrm>
                <a:off x="6324600" y="2971800"/>
                <a:ext cx="685800" cy="685800"/>
              </a:xfrm>
              <a:prstGeom prst="ellipse">
                <a:avLst/>
              </a:prstGeom>
              <a:solidFill>
                <a:srgbClr val="FF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r>
                  <a:rPr lang="en-US" sz="2800" b="1" dirty="0" smtClean="0"/>
                  <a:t>Y</a:t>
                </a:r>
                <a:endParaRPr lang="en-US" sz="2800" b="1" dirty="0"/>
              </a:p>
            </p:txBody>
          </p:sp>
        </p:grpSp>
        <p:grpSp>
          <p:nvGrpSpPr>
            <p:cNvPr id="17" name="Group 16"/>
            <p:cNvGrpSpPr/>
            <p:nvPr/>
          </p:nvGrpSpPr>
          <p:grpSpPr>
            <a:xfrm>
              <a:off x="2057400" y="2514600"/>
              <a:ext cx="1619248" cy="1143000"/>
              <a:chOff x="7239002" y="2819400"/>
              <a:chExt cx="1619248" cy="1143000"/>
            </a:xfrm>
          </p:grpSpPr>
          <p:pic>
            <p:nvPicPr>
              <p:cNvPr id="14" name="Picture 2"/>
              <p:cNvPicPr>
                <a:picLocks noChangeAspect="1" noChangeArrowheads="1"/>
              </p:cNvPicPr>
              <p:nvPr/>
            </p:nvPicPr>
            <p:blipFill>
              <a:blip r:embed="rId4"/>
              <a:srcRect/>
              <a:stretch>
                <a:fillRect/>
              </a:stretch>
            </p:blipFill>
            <p:spPr bwMode="auto">
              <a:xfrm>
                <a:off x="8229600" y="2819400"/>
                <a:ext cx="628650" cy="552450"/>
              </a:xfrm>
              <a:prstGeom prst="rect">
                <a:avLst/>
              </a:prstGeom>
              <a:noFill/>
              <a:ln w="9525">
                <a:noFill/>
                <a:miter lim="800000"/>
                <a:headEnd/>
                <a:tailEnd/>
              </a:ln>
              <a:effectLst/>
            </p:spPr>
          </p:pic>
          <p:pic>
            <p:nvPicPr>
              <p:cNvPr id="15" name="Picture 2"/>
              <p:cNvPicPr>
                <a:picLocks noChangeAspect="1" noChangeArrowheads="1"/>
              </p:cNvPicPr>
              <p:nvPr/>
            </p:nvPicPr>
            <p:blipFill>
              <a:blip r:embed="rId4"/>
              <a:srcRect/>
              <a:stretch>
                <a:fillRect/>
              </a:stretch>
            </p:blipFill>
            <p:spPr bwMode="auto">
              <a:xfrm>
                <a:off x="7543800" y="3276600"/>
                <a:ext cx="628650" cy="552450"/>
              </a:xfrm>
              <a:prstGeom prst="rect">
                <a:avLst/>
              </a:prstGeom>
              <a:noFill/>
              <a:ln w="9525">
                <a:noFill/>
                <a:miter lim="800000"/>
                <a:headEnd/>
                <a:tailEnd/>
              </a:ln>
              <a:effectLst/>
            </p:spPr>
          </p:pic>
          <p:cxnSp>
            <p:nvCxnSpPr>
              <p:cNvPr id="16" name="Straight Connector 15"/>
              <p:cNvCxnSpPr/>
              <p:nvPr/>
            </p:nvCxnSpPr>
            <p:spPr>
              <a:xfrm flipV="1">
                <a:off x="7239002" y="2971800"/>
                <a:ext cx="1523998" cy="9906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225</TotalTime>
  <Words>333</Words>
  <Application>Microsoft Office PowerPoint</Application>
  <PresentationFormat>On-screen Show (4:3)</PresentationFormat>
  <Paragraphs>58</Paragraphs>
  <Slides>9</Slides>
  <Notes>5</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Ladybug Motion 2D</vt:lpstr>
      <vt:lpstr>1. What could the position and velocity vectors look like?</vt:lpstr>
      <vt:lpstr>You could run the sim and discuss that in this situation the bug is traveling clockwise as opposed to counter clockwise in the sim. The velocity vector could be a different length depending on speed, but that the direction is correct.</vt:lpstr>
      <vt:lpstr>2. What could the acceleration and velocity vectors look like?</vt:lpstr>
      <vt:lpstr>You could run the sim and discuss that in this situation the bug is traveling clockwise and that speed affects both velocity and acceleration vector length, but that the direction is correct.</vt:lpstr>
      <vt:lpstr>3. What could the position &amp; acceleration vectors look like?</vt:lpstr>
      <vt:lpstr>The acceleration would not be radial or the path would be circular. This is very difficult to see in the sim. </vt:lpstr>
      <vt:lpstr>4. If you had two bugs moving in circles like this, what could the velocity vectors at  point X vs point Y look like?</vt:lpstr>
      <vt:lpstr>IF they were connected with a bar so they had to go around together, it would be like in Ladybug Revolution, but otherwise there is no way to know the length relationship, but the vectors would be parallel</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Ladybug Motion 2D</dc:title>
  <dc:creator>TL</dc:creator>
  <cp:lastModifiedBy>TL</cp:lastModifiedBy>
  <cp:revision>19</cp:revision>
  <dcterms:created xsi:type="dcterms:W3CDTF">2009-07-13T18:19:07Z</dcterms:created>
  <dcterms:modified xsi:type="dcterms:W3CDTF">2009-07-14T02:31:39Z</dcterms:modified>
</cp:coreProperties>
</file>