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78" r:id="rId4"/>
    <p:sldId id="273" r:id="rId5"/>
    <p:sldId id="274" r:id="rId6"/>
    <p:sldId id="275" r:id="rId7"/>
    <p:sldId id="276" r:id="rId8"/>
    <p:sldId id="277" r:id="rId9"/>
    <p:sldId id="271" r:id="rId10"/>
    <p:sldId id="272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42" autoAdjust="0"/>
    <p:restoredTop sz="81831" autoAdjust="0"/>
  </p:normalViewPr>
  <p:slideViewPr>
    <p:cSldViewPr>
      <p:cViewPr varScale="1">
        <p:scale>
          <a:sx n="60" d="100"/>
          <a:sy n="60" d="100"/>
        </p:scale>
        <p:origin x="-8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5B7E83B-23BD-4AE0-8284-DC4C56428930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F910EB-80E8-4306-B5C9-3DDF3B1784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290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22015-B513-4FB7-BCE5-2F88B36806A5}" type="slidenum">
              <a:rPr lang="en-US"/>
              <a:pPr/>
              <a:t>1</a:t>
            </a:fld>
            <a:endParaRPr lang="en-US"/>
          </a:p>
        </p:txBody>
      </p:sp>
      <p:sp>
        <p:nvSpPr>
          <p:cNvPr id="1536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 because the reaction </a:t>
            </a:r>
            <a:r>
              <a:rPr lang="en-US" smtClean="0"/>
              <a:t>is thermally </a:t>
            </a:r>
            <a:r>
              <a:rPr lang="en-US" dirty="0" smtClean="0"/>
              <a:t>neutral, the first law of thermodynamics will predict equal</a:t>
            </a:r>
            <a:r>
              <a:rPr lang="en-US" baseline="0" dirty="0" smtClean="0"/>
              <a:t> products and reactants since </a:t>
            </a:r>
            <a:r>
              <a:rPr lang="en-US" dirty="0" smtClean="0"/>
              <a:t>there is enough</a:t>
            </a:r>
            <a:r>
              <a:rPr lang="en-US" baseline="0" dirty="0" smtClean="0"/>
              <a:t> activation energy for reactants to 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D12CC5-4910-4BD8-9C78-2BC4CDDB9445}" type="slidenum">
              <a:rPr lang="en-US"/>
              <a:pPr/>
              <a:t>2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concept questions</a:t>
            </a:r>
            <a:r>
              <a:rPr lang="en-US" baseline="0" dirty="0" smtClean="0"/>
              <a:t> only address some of these things; the textbook problems are used for reinforcement of many of these. 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 C because the reaction is exothermic and the first law of thermodynamics will predict more products. In addition, there is not enough</a:t>
            </a:r>
            <a:r>
              <a:rPr lang="en-US" baseline="0" dirty="0" smtClean="0"/>
              <a:t> activation energy for many reactants to reform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 choices on next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 because there</a:t>
            </a:r>
            <a:r>
              <a:rPr lang="en-US" baseline="0" dirty="0" smtClean="0"/>
              <a:t> is </a:t>
            </a:r>
            <a:r>
              <a:rPr lang="en-US" dirty="0" smtClean="0"/>
              <a:t>not enough</a:t>
            </a:r>
            <a:r>
              <a:rPr lang="en-US" baseline="0" dirty="0" smtClean="0"/>
              <a:t> activation energy for many products to 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because more collisions would have enough</a:t>
            </a:r>
            <a:r>
              <a:rPr lang="en-US" baseline="0" dirty="0" smtClean="0"/>
              <a:t> activation energy to form products and be stable with the higher energy required to maintain stability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 choices on next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 because the reaction is exothermic and the first law of thermodynamics will predict more products. In addition, there is not enough</a:t>
            </a:r>
            <a:r>
              <a:rPr lang="en-US" baseline="0" dirty="0" smtClean="0"/>
              <a:t> activation energy for many reactants to reform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Answer choices on next slide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3EDDC-9B73-453E-B387-298907DBDEC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52ECC-5EF4-41D1-8726-D3A04D3442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4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Reactions and </a:t>
            </a:r>
            <a:r>
              <a:rPr lang="en-US" sz="6000" dirty="0" smtClean="0"/>
              <a:t>Rates 2 </a:t>
            </a:r>
            <a:br>
              <a:rPr lang="en-US" sz="6000" dirty="0" smtClean="0"/>
            </a:br>
            <a:r>
              <a:rPr lang="en-US" sz="6000" dirty="0" smtClean="0"/>
              <a:t>Clicker Questions</a:t>
            </a:r>
            <a:endParaRPr lang="en-US" sz="6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667000"/>
            <a:ext cx="7162800" cy="1752600"/>
          </a:xfrm>
        </p:spPr>
        <p:txBody>
          <a:bodyPr>
            <a:normAutofit fontScale="77500" lnSpcReduction="20000"/>
          </a:bodyPr>
          <a:lstStyle/>
          <a:p>
            <a:r>
              <a:rPr lang="en-US" sz="5400" dirty="0"/>
              <a:t>Activity </a:t>
            </a:r>
            <a:r>
              <a:rPr lang="en-US" sz="5400" dirty="0" smtClean="0"/>
              <a:t>2: </a:t>
            </a:r>
            <a:endParaRPr lang="en-US" sz="5400" dirty="0"/>
          </a:p>
          <a:p>
            <a:r>
              <a:rPr lang="en-US" sz="5400" dirty="0"/>
              <a:t>Introduction to </a:t>
            </a:r>
            <a:r>
              <a:rPr lang="en-US" sz="5400" dirty="0" smtClean="0"/>
              <a:t>reaction kinetics</a:t>
            </a:r>
            <a:endParaRPr lang="en-US" sz="5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43000" y="4648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Trish Loeblein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PhET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0" y="1600200"/>
            <a:ext cx="2895600" cy="56356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Answer choices</a:t>
            </a:r>
            <a:endParaRPr lang="en-US" sz="2000" dirty="0"/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0"/>
            <a:ext cx="3219450" cy="2695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752" y="82061"/>
            <a:ext cx="5638800" cy="99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43600" y="2743200"/>
            <a:ext cx="7143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86600" y="2743200"/>
            <a:ext cx="876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43600" y="3352800"/>
            <a:ext cx="12096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543800" y="3429000"/>
            <a:ext cx="5715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228600" y="2743200"/>
            <a:ext cx="8610600" cy="38862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mostly        &amp;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mostly  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a mixture of all four with nearly equal amounts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No reaction will occur since the products and reactants have the same energy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534400" cy="5943600"/>
          </a:xfrm>
        </p:spPr>
        <p:txBody>
          <a:bodyPr>
            <a:normAutofit fontScale="85000" lnSpcReduction="20000"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dirty="0">
                <a:cs typeface="Times New Roman" pitchFamily="18" charset="0"/>
              </a:rPr>
              <a:t>Students will be able to: </a:t>
            </a:r>
            <a:r>
              <a:rPr lang="en-US" dirty="0" smtClean="0"/>
              <a:t> </a:t>
            </a:r>
            <a:endParaRPr lang="en-US" sz="3600" dirty="0" smtClean="0"/>
          </a:p>
          <a:p>
            <a:pPr lvl="0"/>
            <a:r>
              <a:rPr lang="en-US" dirty="0" smtClean="0"/>
              <a:t>Describe how the </a:t>
            </a:r>
            <a:r>
              <a:rPr lang="en-US" b="1" dirty="0" smtClean="0"/>
              <a:t>reaction coordinate</a:t>
            </a:r>
            <a:r>
              <a:rPr lang="en-US" dirty="0" smtClean="0"/>
              <a:t> can be used to predict whether a reaction will proceed including how the potential energy of the system changes.</a:t>
            </a:r>
            <a:endParaRPr lang="en-US" sz="3600" dirty="0" smtClean="0"/>
          </a:p>
          <a:p>
            <a:pPr lvl="0"/>
            <a:r>
              <a:rPr lang="en-US" dirty="0" smtClean="0"/>
              <a:t>Describe what affects the potential energy of the particles and how that relates to the energy graph. </a:t>
            </a:r>
            <a:endParaRPr lang="en-US" sz="3600" dirty="0" smtClean="0"/>
          </a:p>
          <a:p>
            <a:pPr lvl="0"/>
            <a:r>
              <a:rPr lang="en-US" dirty="0" smtClean="0"/>
              <a:t>Describe how the reaction coordinate can be used to predict whether a reaction will proceed </a:t>
            </a:r>
            <a:r>
              <a:rPr lang="en-US" b="1" dirty="0" smtClean="0"/>
              <a:t>slowly, quickly or not at all</a:t>
            </a:r>
            <a:r>
              <a:rPr lang="en-US" dirty="0" smtClean="0"/>
              <a:t>.  </a:t>
            </a:r>
            <a:endParaRPr lang="en-US" sz="3600" dirty="0" smtClean="0"/>
          </a:p>
          <a:p>
            <a:pPr lvl="0"/>
            <a:r>
              <a:rPr lang="en-US" dirty="0" smtClean="0"/>
              <a:t>Use the potential energy diagram to determine: </a:t>
            </a:r>
            <a:endParaRPr lang="en-US" sz="3600" dirty="0" smtClean="0"/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approximate </a:t>
            </a:r>
            <a:r>
              <a:rPr lang="en-US" dirty="0" smtClean="0"/>
              <a:t>activation energy for the forward and reverse reactions. </a:t>
            </a:r>
            <a:endParaRPr lang="en-US" sz="3200" dirty="0" smtClean="0"/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sign </a:t>
            </a:r>
            <a:r>
              <a:rPr lang="en-US" dirty="0" smtClean="0"/>
              <a:t>difference in energy between reactants and products. </a:t>
            </a:r>
            <a:endParaRPr lang="en-US" sz="3200" dirty="0" smtClean="0"/>
          </a:p>
          <a:p>
            <a:pPr lvl="0"/>
            <a:r>
              <a:rPr lang="en-US" dirty="0" smtClean="0"/>
              <a:t>Draw a potential energy diagram from the energies of reactants and products and activation energy.</a:t>
            </a:r>
            <a:endParaRPr lang="en-US" sz="3600" dirty="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5800" dirty="0">
              <a:solidFill>
                <a:srgbClr val="009900"/>
              </a:solidFill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Learning Goals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6705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Which reaction would probably appear to be quickest?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r="13661"/>
          <a:stretch>
            <a:fillRect/>
          </a:stretch>
        </p:blipFill>
        <p:spPr bwMode="auto">
          <a:xfrm>
            <a:off x="63834" y="1828800"/>
            <a:ext cx="2222166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 t="7987" r="15940"/>
          <a:stretch>
            <a:fillRect/>
          </a:stretch>
        </p:blipFill>
        <p:spPr bwMode="auto">
          <a:xfrm>
            <a:off x="2286000" y="1981200"/>
            <a:ext cx="2133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 l="2948"/>
          <a:stretch>
            <a:fillRect/>
          </a:stretch>
        </p:blipFill>
        <p:spPr bwMode="auto">
          <a:xfrm>
            <a:off x="6553200" y="0"/>
            <a:ext cx="2590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 r="23372"/>
          <a:stretch>
            <a:fillRect/>
          </a:stretch>
        </p:blipFill>
        <p:spPr bwMode="auto">
          <a:xfrm>
            <a:off x="4495800" y="1981200"/>
            <a:ext cx="19050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 r="9091"/>
          <a:stretch>
            <a:fillRect/>
          </a:stretch>
        </p:blipFill>
        <p:spPr bwMode="auto">
          <a:xfrm>
            <a:off x="6629400" y="1931772"/>
            <a:ext cx="228600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685800" y="46482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A               B               C             D</a:t>
            </a:r>
            <a:endParaRPr lang="en-US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/>
          <a:srcRect l="3834"/>
          <a:stretch>
            <a:fillRect/>
          </a:stretch>
        </p:blipFill>
        <p:spPr bwMode="auto">
          <a:xfrm>
            <a:off x="5715000" y="914400"/>
            <a:ext cx="3429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0"/>
            <a:ext cx="3505200" cy="801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 l="2439" t="21556" r="4878" b="13774"/>
          <a:stretch>
            <a:fillRect/>
          </a:stretch>
        </p:blipFill>
        <p:spPr bwMode="auto">
          <a:xfrm>
            <a:off x="4854222" y="3810000"/>
            <a:ext cx="4289778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57800" cy="39163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What would best describe what is in the container after several minutes have passed 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56799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2590800"/>
            <a:ext cx="108667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72400" y="2590800"/>
            <a:ext cx="533400" cy="613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3200400"/>
            <a:ext cx="685800" cy="79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48600" y="3276600"/>
            <a:ext cx="787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0" y="1600200"/>
            <a:ext cx="2895600" cy="56356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Answer choices</a:t>
            </a:r>
            <a:endParaRPr lang="en-US" sz="20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8"/>
          <a:srcRect l="2439" t="21556" r="4878" b="13774"/>
          <a:stretch>
            <a:fillRect/>
          </a:stretch>
        </p:blipFill>
        <p:spPr bwMode="auto">
          <a:xfrm>
            <a:off x="5497687" y="0"/>
            <a:ext cx="3646312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4572000"/>
            <a:ext cx="108667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9800" y="4572000"/>
            <a:ext cx="533400" cy="613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0" y="5638800"/>
            <a:ext cx="685800" cy="79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72200" y="5715000"/>
            <a:ext cx="787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533400" y="2590800"/>
            <a:ext cx="8610600" cy="3886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only          &amp;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only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a mixture of all four with more 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a mixture of all four with more           &amp;</a:t>
            </a:r>
          </a:p>
          <a:p>
            <a:pPr marL="514350" indent="-514350">
              <a:buFont typeface="+mj-lt"/>
              <a:buAutoNum type="alphaUcPeriod"/>
            </a:pPr>
            <a:endParaRPr lang="en-US" sz="4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152400" y="4038600"/>
            <a:ext cx="8610600" cy="24384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Increase the number of           &amp;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Increase the number of 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Have no effect </a:t>
            </a:r>
          </a:p>
          <a:p>
            <a:pPr marL="514350" indent="-514350">
              <a:buFont typeface="+mj-lt"/>
              <a:buAutoNum type="alphaUcPeriod"/>
            </a:pPr>
            <a:endParaRPr lang="en-US" sz="4400" dirty="0" smtClean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057400"/>
            <a:ext cx="56799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4876800"/>
            <a:ext cx="108667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77200" y="4876800"/>
            <a:ext cx="533400" cy="613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00800" y="4038600"/>
            <a:ext cx="685800" cy="79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24800" y="4038600"/>
            <a:ext cx="787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381000" y="381000"/>
            <a:ext cx="8763000" cy="1066800"/>
          </a:xfrm>
        </p:spPr>
        <p:txBody>
          <a:bodyPr>
            <a:noAutofit/>
          </a:bodyPr>
          <a:lstStyle/>
          <a:p>
            <a:pPr algn="l"/>
            <a:r>
              <a:rPr lang="en-US" sz="5400" b="1" dirty="0" smtClean="0">
                <a:solidFill>
                  <a:srgbClr val="FF0000"/>
                </a:solidFill>
              </a:rPr>
              <a:t>Using the heater          would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34000" y="304800"/>
            <a:ext cx="1143000" cy="966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9"/>
          <a:srcRect t="10435"/>
          <a:stretch>
            <a:fillRect/>
          </a:stretch>
        </p:blipFill>
        <p:spPr bwMode="auto">
          <a:xfrm>
            <a:off x="5867400" y="1219200"/>
            <a:ext cx="2983082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57800" cy="39163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What would best describe what is in the container after several minutes have passed ?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3333" y="3581400"/>
            <a:ext cx="3507317" cy="293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1295400"/>
            <a:ext cx="275032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16830" y="228600"/>
            <a:ext cx="4022558" cy="792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533400" y="2590800"/>
            <a:ext cx="8610600" cy="3886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only          &amp;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only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a mixture of all four with more           &amp;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dirty="0" smtClean="0"/>
              <a:t>Container will have a mixture of all four with more           &amp;</a:t>
            </a:r>
          </a:p>
          <a:p>
            <a:pPr marL="514350" indent="-514350">
              <a:buFont typeface="+mj-lt"/>
              <a:buAutoNum type="alphaUcPeriod"/>
            </a:pPr>
            <a:endParaRPr lang="en-US" sz="4400" dirty="0" smtClean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0" y="1600200"/>
            <a:ext cx="2895600" cy="56356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Answer choices</a:t>
            </a:r>
            <a:endParaRPr 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49" y="228600"/>
            <a:ext cx="570345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3276600"/>
            <a:ext cx="762000" cy="738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5715000"/>
            <a:ext cx="762000" cy="738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3200400"/>
            <a:ext cx="914400" cy="69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0" y="5791200"/>
            <a:ext cx="914400" cy="69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67400" y="0"/>
            <a:ext cx="2895600" cy="2424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94323" y="2590800"/>
            <a:ext cx="1044678" cy="77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95800" y="4495800"/>
            <a:ext cx="1044678" cy="77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848600" y="26670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96000" y="45720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57800" cy="39163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What would best describe what is in the container after several minutes have passed ?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 b="10000"/>
          <a:stretch>
            <a:fillRect/>
          </a:stretch>
        </p:blipFill>
        <p:spPr bwMode="auto">
          <a:xfrm>
            <a:off x="4644390" y="228600"/>
            <a:ext cx="4381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505200"/>
            <a:ext cx="3676650" cy="3078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93773" y="1143000"/>
            <a:ext cx="2918691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377</Words>
  <Application>Microsoft Office PowerPoint</Application>
  <PresentationFormat>On-screen Show (4:3)</PresentationFormat>
  <Paragraphs>57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Reactions and Rates 2  Clicker Questions</vt:lpstr>
      <vt:lpstr>Learning Goals</vt:lpstr>
      <vt:lpstr>Which reaction would probably appear to be quickest? </vt:lpstr>
      <vt:lpstr>What would best describe what is in the container after several minutes have passed ?</vt:lpstr>
      <vt:lpstr>Answer choices</vt:lpstr>
      <vt:lpstr>Using the heater          would</vt:lpstr>
      <vt:lpstr>What would best describe what is in the container after several minutes have passed ?</vt:lpstr>
      <vt:lpstr>Answer choices</vt:lpstr>
      <vt:lpstr>What would best describe what is in the container after several minutes have passed ?</vt:lpstr>
      <vt:lpstr>Answer choices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Reactions and Rates 1  Clicker Questions</dc:title>
  <dc:creator>TL</dc:creator>
  <cp:lastModifiedBy>Trish</cp:lastModifiedBy>
  <cp:revision>19</cp:revision>
  <dcterms:created xsi:type="dcterms:W3CDTF">2009-07-27T18:43:29Z</dcterms:created>
  <dcterms:modified xsi:type="dcterms:W3CDTF">2013-07-07T15:05:21Z</dcterms:modified>
</cp:coreProperties>
</file>