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7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6" r:id="rId12"/>
    <p:sldId id="258" r:id="rId13"/>
    <p:sldId id="268" r:id="rId14"/>
    <p:sldId id="265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557" autoAdjust="0"/>
  </p:normalViewPr>
  <p:slideViewPr>
    <p:cSldViewPr>
      <p:cViewPr>
        <p:scale>
          <a:sx n="46" d="100"/>
          <a:sy n="46" d="100"/>
        </p:scale>
        <p:origin x="8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C042D-C980-48A8-8DC8-34A57D5C21A2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B4221-9600-4FDC-AF97-6EBD178BE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7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https://phet.colorado.edu/en/contributions/view/3183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7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B: more water</a:t>
            </a:r>
            <a:r>
              <a:rPr lang="en-US" baseline="0" dirty="0" smtClean="0"/>
              <a:t> lessens the </a:t>
            </a:r>
            <a:r>
              <a:rPr lang="en-US" baseline="0" dirty="0" err="1" smtClean="0"/>
              <a:t>basicity</a:t>
            </a:r>
            <a:r>
              <a:rPr lang="en-US" baseline="0" dirty="0" smtClean="0"/>
              <a:t> , so pH goes down,</a:t>
            </a:r>
            <a:r>
              <a:rPr lang="en-US" dirty="0" smtClean="0"/>
              <a:t> but not by 2 (log scale)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97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sim to show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69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Correct answer is A    </a:t>
            </a:r>
            <a:r>
              <a:rPr lang="en-US" dirty="0" smtClean="0"/>
              <a:t> A milk, B blood  C. custom at pH =12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14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Correct answer C   A.</a:t>
            </a:r>
            <a:r>
              <a:rPr lang="en-US" baseline="0" dirty="0" smtClean="0"/>
              <a:t> Water pH =7 </a:t>
            </a:r>
            <a:r>
              <a:rPr lang="en-US" dirty="0" smtClean="0"/>
              <a:t>B. pH =13  C. soda pop pH =2.5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60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6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</a:t>
            </a:r>
            <a:r>
              <a:rPr lang="en-US" baseline="0" dirty="0" smtClean="0"/>
              <a:t> </a:t>
            </a:r>
            <a:r>
              <a:rPr lang="en-US" baseline="0" dirty="0" smtClean="0"/>
              <a:t>color of solution is not an identifying </a:t>
            </a:r>
            <a:r>
              <a:rPr lang="en-US" baseline="0" dirty="0" err="1" smtClean="0"/>
              <a:t>caharacteristic</a:t>
            </a:r>
            <a:r>
              <a:rPr lang="en-US" baseline="0" dirty="0" smtClean="0"/>
              <a:t>. Show </a:t>
            </a:r>
            <a:r>
              <a:rPr lang="en-US" baseline="0" dirty="0" smtClean="0"/>
              <a:t>sim: the left is milk, then blood, then a </a:t>
            </a:r>
            <a:r>
              <a:rPr lang="en-US" baseline="0" dirty="0" smtClean="0"/>
              <a:t>soup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45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D</a:t>
            </a:r>
            <a:r>
              <a:rPr lang="en-US" baseline="0" dirty="0" smtClean="0"/>
              <a:t> (</a:t>
            </a:r>
            <a:r>
              <a:rPr lang="en-US" dirty="0" smtClean="0"/>
              <a:t>B and C)  A milk, B blood  C. custom at pH =12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5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is C, but they may argue E    A. Custom pH</a:t>
            </a:r>
            <a:r>
              <a:rPr lang="en-US" baseline="0" dirty="0" smtClean="0"/>
              <a:t> =13  B. water pH =7  C. vomit pH=2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54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representation is not in the html5 sim</a:t>
            </a:r>
          </a:p>
          <a:p>
            <a:r>
              <a:rPr lang="en-US" dirty="0" smtClean="0"/>
              <a:t>Correct </a:t>
            </a:r>
            <a:r>
              <a:rPr lang="en-US" dirty="0" smtClean="0"/>
              <a:t>answer B   A.</a:t>
            </a:r>
            <a:r>
              <a:rPr lang="en-US" baseline="0" dirty="0" smtClean="0"/>
              <a:t> Water pH =7 </a:t>
            </a:r>
            <a:r>
              <a:rPr lang="en-US" dirty="0" smtClean="0"/>
              <a:t>B. pH =13  C. soda pop pH =2.5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97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replaced the representation on</a:t>
            </a:r>
            <a:r>
              <a:rPr lang="en-US" baseline="0" dirty="0" smtClean="0"/>
              <a:t> the hidden slide #5 from the legacy sim</a:t>
            </a:r>
          </a:p>
          <a:p>
            <a:r>
              <a:rPr lang="en-US" dirty="0" smtClean="0"/>
              <a:t>Correct </a:t>
            </a:r>
            <a:r>
              <a:rPr lang="en-US" dirty="0" smtClean="0"/>
              <a:t>answer B   A.</a:t>
            </a:r>
            <a:r>
              <a:rPr lang="en-US" baseline="0" dirty="0" smtClean="0"/>
              <a:t> </a:t>
            </a:r>
            <a:r>
              <a:rPr lang="en-US" baseline="0" dirty="0" smtClean="0"/>
              <a:t>pH </a:t>
            </a:r>
            <a:r>
              <a:rPr lang="en-US" baseline="0" dirty="0" smtClean="0"/>
              <a:t>=7 </a:t>
            </a:r>
            <a:r>
              <a:rPr lang="en-US" dirty="0" smtClean="0"/>
              <a:t>B. pH =</a:t>
            </a:r>
            <a:r>
              <a:rPr lang="en-US" dirty="0" smtClean="0"/>
              <a:t>10.91  </a:t>
            </a:r>
            <a:r>
              <a:rPr lang="en-US" dirty="0" smtClean="0"/>
              <a:t>C. </a:t>
            </a:r>
            <a:r>
              <a:rPr lang="en-US" dirty="0" smtClean="0"/>
              <a:t>pH </a:t>
            </a:r>
            <a:r>
              <a:rPr lang="en-US" dirty="0" smtClean="0"/>
              <a:t>=</a:t>
            </a:r>
            <a:r>
              <a:rPr lang="en-US" dirty="0" smtClean="0"/>
              <a:t>2.37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95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</a:t>
            </a:r>
            <a:r>
              <a:rPr lang="en-US" baseline="0" dirty="0" smtClean="0"/>
              <a:t> D (A and B) </a:t>
            </a:r>
            <a:r>
              <a:rPr lang="en-US" dirty="0" smtClean="0"/>
              <a:t>A. Coffee pH =5 B. soda pop pH =2.5 C. custom</a:t>
            </a:r>
            <a:r>
              <a:rPr lang="en-US" baseline="0" dirty="0" smtClean="0"/>
              <a:t> pH =13,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09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more water</a:t>
            </a:r>
            <a:r>
              <a:rPr lang="en-US" baseline="0" dirty="0" smtClean="0"/>
              <a:t> lessens the acidity, so pH goes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96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sim to show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B4221-9600-4FDC-AF97-6EBD178BE8B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5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BC9D9-CF52-412F-86E7-E90F3C6CA8D3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851F3-1971-4CB5-9320-864BA039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pH Scale: qualitative learning goals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447800"/>
            <a:ext cx="7467600" cy="1752600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Determine if a solution is acidic or basic using </a:t>
            </a:r>
          </a:p>
          <a:p>
            <a:pPr marL="1025525" lvl="2" indent="-333375" algn="l">
              <a:buFont typeface="+mj-lt"/>
              <a:buAutoNum type="alphaLcParenR"/>
              <a:tabLst>
                <a:tab pos="457200" algn="l"/>
              </a:tabLst>
            </a:pPr>
            <a:r>
              <a:rPr lang="en-US" sz="10800" dirty="0" smtClean="0"/>
              <a:t>pH  b) </a:t>
            </a:r>
            <a:r>
              <a:rPr lang="en-US" sz="10800" i="1" dirty="0"/>
              <a:t>H</a:t>
            </a:r>
            <a:r>
              <a:rPr lang="en-US" sz="10800" i="1" baseline="-25000" dirty="0"/>
              <a:t>3</a:t>
            </a:r>
            <a:r>
              <a:rPr lang="en-US" sz="10800" i="1" dirty="0"/>
              <a:t>O</a:t>
            </a:r>
            <a:r>
              <a:rPr lang="en-US" sz="10800" i="1" baseline="30000" dirty="0"/>
              <a:t>+</a:t>
            </a:r>
            <a:r>
              <a:rPr lang="en-US" sz="10800" i="1" dirty="0"/>
              <a:t>/OH</a:t>
            </a:r>
            <a:r>
              <a:rPr lang="en-US" sz="10800" i="1" baseline="30000" dirty="0"/>
              <a:t>-</a:t>
            </a:r>
            <a:r>
              <a:rPr lang="en-US" sz="10800" i="1" dirty="0"/>
              <a:t> ratio</a:t>
            </a:r>
            <a:r>
              <a:rPr lang="en-US" sz="10800" dirty="0"/>
              <a:t> </a:t>
            </a:r>
            <a:r>
              <a:rPr lang="en-US" sz="10800" dirty="0" smtClean="0"/>
              <a:t>molecular </a:t>
            </a:r>
            <a:r>
              <a:rPr lang="en-US" sz="10800" dirty="0"/>
              <a:t>size </a:t>
            </a:r>
            <a:r>
              <a:rPr lang="en-US" sz="10800" dirty="0" smtClean="0"/>
              <a:t>representation c) </a:t>
            </a:r>
            <a:r>
              <a:rPr lang="en-US" sz="10800" dirty="0" err="1" smtClean="0"/>
              <a:t>Hydronium</a:t>
            </a:r>
            <a:r>
              <a:rPr lang="en-US" sz="10800" dirty="0" smtClean="0"/>
              <a:t>/Hydroxide </a:t>
            </a:r>
            <a:r>
              <a:rPr lang="en-US" sz="10800" dirty="0"/>
              <a:t>concentration </a:t>
            </a:r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Relate liquid color to </a:t>
            </a:r>
            <a:r>
              <a:rPr lang="en-US" sz="11200" dirty="0" err="1"/>
              <a:t>pH</a:t>
            </a:r>
            <a:r>
              <a:rPr lang="en-US" sz="11200" dirty="0" err="1" smtClean="0"/>
              <a:t>.</a:t>
            </a:r>
            <a:endParaRPr lang="en-US" sz="11200" dirty="0"/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Predict if dilution and volume will increase, decrease or not change the </a:t>
            </a:r>
            <a:r>
              <a:rPr lang="en-US" sz="11200" dirty="0" smtClean="0"/>
              <a:t>pH</a:t>
            </a:r>
            <a:endParaRPr lang="en-US" sz="11200" dirty="0"/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Organize a list of liquids in terms of acid or base strength in relative order with supporting evidence</a:t>
            </a:r>
            <a:r>
              <a:rPr lang="en-US" sz="11200" dirty="0" smtClean="0"/>
              <a:t>.</a:t>
            </a:r>
            <a:r>
              <a:rPr lang="en-US" sz="11200" dirty="0"/>
              <a:t> </a:t>
            </a:r>
          </a:p>
          <a:p>
            <a:pPr marL="457200" lvl="0" indent="-457200" algn="l">
              <a:buFont typeface="+mj-lt"/>
              <a:buAutoNum type="arabicPeriod"/>
              <a:tabLst>
                <a:tab pos="457200" algn="l"/>
              </a:tabLst>
            </a:pPr>
            <a:r>
              <a:rPr lang="en-US" sz="11200" dirty="0"/>
              <a:t>Write the water equilibrium expression. Describe how the water equilibrium varies with </a:t>
            </a:r>
            <a:r>
              <a:rPr lang="en-US" sz="11200" dirty="0" err="1"/>
              <a:t>pH.</a:t>
            </a:r>
            <a:endParaRPr lang="en-US" sz="11200" dirty="0"/>
          </a:p>
          <a:p>
            <a:pPr marL="457200" indent="-457200">
              <a:buFont typeface="+mj-lt"/>
              <a:buAutoNum type="arabicPeriod"/>
              <a:tabLst>
                <a:tab pos="457200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7315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7</a:t>
            </a:r>
            <a:r>
              <a:rPr lang="en-US" dirty="0" smtClean="0"/>
              <a:t>. How will equal amount of water effect the pH?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710"/>
          <a:stretch/>
        </p:blipFill>
        <p:spPr>
          <a:xfrm>
            <a:off x="4038599" y="1417638"/>
            <a:ext cx="5129463" cy="497255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90" y="2133601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Decrease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 pH will be cut in half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pH change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3000"/>
            <a:ext cx="3733800" cy="3611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B</a:t>
            </a:r>
            <a:r>
              <a:rPr lang="en-US" dirty="0" smtClean="0"/>
              <a:t>: more water</a:t>
            </a:r>
            <a:r>
              <a:rPr lang="en-US" baseline="0" dirty="0" smtClean="0"/>
              <a:t> lessens the </a:t>
            </a:r>
            <a:r>
              <a:rPr lang="en-US" baseline="0" dirty="0" err="1" smtClean="0"/>
              <a:t>basicity</a:t>
            </a:r>
            <a:r>
              <a:rPr lang="en-US" baseline="0" dirty="0" smtClean="0"/>
              <a:t> , so pH goes down,</a:t>
            </a:r>
            <a:r>
              <a:rPr lang="en-US" dirty="0" smtClean="0"/>
              <a:t> from 10 to 9.7, </a:t>
            </a:r>
            <a:br>
              <a:rPr lang="en-US" dirty="0" smtClean="0"/>
            </a:br>
            <a:r>
              <a:rPr lang="en-US" dirty="0" smtClean="0"/>
              <a:t>but not by 2 (log scale)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1553" y="533400"/>
            <a:ext cx="5510415" cy="5276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8</a:t>
            </a:r>
            <a:r>
              <a:rPr lang="en-US" dirty="0" smtClean="0"/>
              <a:t>. What is the order from most acidic to most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40182"/>
            <a:ext cx="8229600" cy="685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             </a:t>
            </a:r>
            <a:r>
              <a:rPr lang="en-US" sz="4400" dirty="0" smtClean="0"/>
              <a:t>A			B			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7700" y="3674046"/>
            <a:ext cx="3009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B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C B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B A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B A 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A B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782" y="983673"/>
            <a:ext cx="2149617" cy="19873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6288" y="1117243"/>
            <a:ext cx="1879023" cy="166730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9982" y="1074056"/>
            <a:ext cx="1958838" cy="173830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3525982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9. What is the order from most acidic to most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5253410"/>
            <a:ext cx="6400800" cy="685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    </a:t>
            </a:r>
            <a:r>
              <a:rPr lang="en-US" sz="4400" dirty="0" smtClean="0"/>
              <a:t>A		</a:t>
            </a:r>
            <a:r>
              <a:rPr lang="en-US" sz="4400" dirty="0" smtClean="0"/>
              <a:t>      B</a:t>
            </a:r>
            <a:r>
              <a:rPr lang="en-US" sz="4400" dirty="0" smtClean="0"/>
              <a:t>	</a:t>
            </a:r>
            <a:r>
              <a:rPr lang="en-US" sz="4400" dirty="0"/>
              <a:t> </a:t>
            </a:r>
            <a:r>
              <a:rPr lang="en-US" sz="4400" dirty="0" smtClean="0"/>
              <a:t>        </a:t>
            </a:r>
            <a:r>
              <a:rPr lang="en-US" sz="4400" dirty="0" smtClean="0"/>
              <a:t> </a:t>
            </a:r>
            <a:r>
              <a:rPr lang="en-US" sz="4400" dirty="0" smtClean="0"/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276600"/>
            <a:ext cx="2133600" cy="31700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B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A C B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B A C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B A </a:t>
            </a:r>
          </a:p>
          <a:p>
            <a:pPr marL="514350" indent="-514350">
              <a:buClr>
                <a:schemeClr val="tx1"/>
              </a:buClr>
              <a:buFont typeface="+mj-lt"/>
              <a:buAutoNum type="alphaUcPeriod"/>
            </a:pPr>
            <a:r>
              <a:rPr lang="en-US" sz="4000" dirty="0" smtClean="0">
                <a:solidFill>
                  <a:srgbClr val="00B0F0"/>
                </a:solidFill>
              </a:rPr>
              <a:t>C A B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819400" y="990600"/>
            <a:ext cx="6324600" cy="4343399"/>
            <a:chOff x="3124200" y="1931301"/>
            <a:chExt cx="5572893" cy="3133929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3"/>
            <a:srcRect l="13158" r="11404"/>
            <a:stretch/>
          </p:blipFill>
          <p:spPr>
            <a:xfrm>
              <a:off x="3124200" y="1931457"/>
              <a:ext cx="1641480" cy="3065629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4"/>
            <a:srcRect l="5056" t="1943"/>
            <a:stretch/>
          </p:blipFill>
          <p:spPr>
            <a:xfrm>
              <a:off x="5036467" y="1931301"/>
              <a:ext cx="1639086" cy="3065784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5"/>
            <a:srcRect t="1414"/>
            <a:stretch/>
          </p:blipFill>
          <p:spPr>
            <a:xfrm>
              <a:off x="7003370" y="1980518"/>
              <a:ext cx="1693723" cy="3084712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450273" y="1208843"/>
            <a:ext cx="1636158" cy="651838"/>
            <a:chOff x="7280082" y="990600"/>
            <a:chExt cx="1636158" cy="651838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6"/>
            <a:srcRect l="44885" t="-3955" r="11051" b="16498"/>
            <a:stretch/>
          </p:blipFill>
          <p:spPr>
            <a:xfrm>
              <a:off x="7280082" y="990600"/>
              <a:ext cx="757844" cy="651838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7"/>
            <a:srcRect l="45802" b="9427"/>
            <a:stretch/>
          </p:blipFill>
          <p:spPr>
            <a:xfrm>
              <a:off x="8136003" y="1026599"/>
              <a:ext cx="780237" cy="61583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9154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10. If spit has a pH = 7.4, what does that  tell you about the water equilibrium?</a:t>
            </a:r>
            <a:br>
              <a:rPr lang="en-US" dirty="0" smtClean="0"/>
            </a:br>
            <a:r>
              <a:rPr lang="en-US" dirty="0" smtClean="0"/>
              <a:t>2H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dirty="0">
                <a:sym typeface="Symbol"/>
              </a:rPr>
              <a:t></a:t>
            </a:r>
            <a:r>
              <a:rPr lang="en-US" dirty="0"/>
              <a:t> OH</a:t>
            </a:r>
            <a:r>
              <a:rPr lang="en-US" baseline="30000" dirty="0"/>
              <a:t>-</a:t>
            </a:r>
            <a:r>
              <a:rPr lang="en-US" dirty="0"/>
              <a:t>  +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 smtClean="0"/>
              <a:t>+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362200"/>
            <a:ext cx="693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Something was added that made the equilibrium shift left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Something was added that made the equilibrium shift right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dirty="0" smtClean="0"/>
              <a:t>pH has nothing to do with the water equilibrium</a:t>
            </a:r>
          </a:p>
          <a:p>
            <a:pPr marL="742950" indent="-742950">
              <a:buFont typeface="+mj-lt"/>
              <a:buAutoNum type="alphaUcPeriod"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Answer to 10</a:t>
            </a:r>
            <a:br>
              <a:rPr lang="en-US" sz="4000" dirty="0" smtClean="0"/>
            </a:br>
            <a:r>
              <a:rPr lang="en-US" sz="3600" dirty="0" smtClean="0"/>
              <a:t>Since the pH is not 7, then something was added to make the equilibrium shift left. For example, if </a:t>
            </a:r>
            <a:r>
              <a:rPr lang="en-US" sz="3600" dirty="0" err="1" smtClean="0"/>
              <a:t>NaOH</a:t>
            </a:r>
            <a:r>
              <a:rPr lang="en-US" sz="3600" dirty="0" smtClean="0"/>
              <a:t> was added to water, OH</a:t>
            </a:r>
            <a:r>
              <a:rPr lang="en-US" sz="3600" baseline="30000" dirty="0" smtClean="0"/>
              <a:t>-</a:t>
            </a:r>
            <a:r>
              <a:rPr lang="en-US" sz="3600" dirty="0" smtClean="0"/>
              <a:t> is immediately in the solution and some of it will react with the </a:t>
            </a:r>
            <a:r>
              <a:rPr lang="en-US" sz="3600" dirty="0"/>
              <a:t>H</a:t>
            </a:r>
            <a:r>
              <a:rPr lang="en-US" sz="3600" baseline="-25000" dirty="0"/>
              <a:t>3</a:t>
            </a:r>
            <a:r>
              <a:rPr lang="en-US" sz="3600" dirty="0"/>
              <a:t>O</a:t>
            </a:r>
            <a:r>
              <a:rPr lang="en-US" sz="3600" baseline="30000" dirty="0"/>
              <a:t>+</a:t>
            </a:r>
            <a:r>
              <a:rPr lang="en-US" sz="3600" dirty="0"/>
              <a:t> </a:t>
            </a:r>
            <a:r>
              <a:rPr lang="en-US" sz="3600" dirty="0" smtClean="0"/>
              <a:t> , so the pH (which is inversely related to [H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O</a:t>
            </a:r>
            <a:r>
              <a:rPr lang="en-US" sz="3600" baseline="30000" dirty="0" smtClean="0"/>
              <a:t>+</a:t>
            </a:r>
            <a:r>
              <a:rPr lang="en-US" sz="3600" dirty="0" smtClean="0"/>
              <a:t> ]), goes up. </a:t>
            </a:r>
            <a:br>
              <a:rPr lang="en-US" sz="3600" dirty="0" smtClean="0"/>
            </a:br>
            <a:r>
              <a:rPr lang="en-US" sz="3600" dirty="0" smtClean="0"/>
              <a:t>If something like </a:t>
            </a:r>
            <a:r>
              <a:rPr lang="en-US" sz="3600" dirty="0" err="1" smtClean="0"/>
              <a:t>HCl</a:t>
            </a:r>
            <a:r>
              <a:rPr lang="en-US" sz="3600" dirty="0" smtClean="0"/>
              <a:t> were added there would be more H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O</a:t>
            </a:r>
            <a:r>
              <a:rPr lang="en-US" sz="3600" baseline="30000" dirty="0" smtClean="0"/>
              <a:t>+</a:t>
            </a:r>
            <a:r>
              <a:rPr lang="en-US" sz="3600" dirty="0" smtClean="0"/>
              <a:t> , which would also cause a shift left, but there would be less OH</a:t>
            </a:r>
            <a:r>
              <a:rPr lang="en-US" sz="3600" baseline="30000" dirty="0" smtClean="0"/>
              <a:t>-</a:t>
            </a:r>
            <a:r>
              <a:rPr lang="en-US" sz="3600" dirty="0" smtClean="0"/>
              <a:t> , (which is directly related to pH), so the pH is less than 7.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baseline="30000" dirty="0" smtClean="0"/>
              <a:t/>
            </a:r>
            <a:br>
              <a:rPr lang="en-US" baseline="30000" dirty="0" smtClean="0"/>
            </a:br>
            <a:r>
              <a:rPr lang="en-US" baseline="30000" dirty="0" smtClean="0"/>
              <a:t/>
            </a:r>
            <a:br>
              <a:rPr lang="en-US" baseline="30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The color of a solution identifies if it is an acid, base, or neutral solution.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5486400"/>
            <a:ext cx="8229600" cy="76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True   B. False C. </a:t>
            </a:r>
            <a:r>
              <a:rPr lang="en-US" b="1" dirty="0" smtClean="0"/>
              <a:t>red</a:t>
            </a:r>
            <a:r>
              <a:rPr lang="en-US" b="1" dirty="0" smtClean="0"/>
              <a:t> is acid &amp; clear is base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6549" r="8322"/>
          <a:stretch/>
        </p:blipFill>
        <p:spPr>
          <a:xfrm>
            <a:off x="1" y="1960977"/>
            <a:ext cx="2971800" cy="26050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1772" y="1960977"/>
            <a:ext cx="2900455" cy="2614559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/>
          <a:srcRect l="3975"/>
          <a:stretch/>
        </p:blipFill>
        <p:spPr>
          <a:xfrm>
            <a:off x="6172198" y="1960977"/>
            <a:ext cx="2841873" cy="26050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2. Which solution is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81000" y="1371600"/>
            <a:ext cx="8601075" cy="3276600"/>
            <a:chOff x="381000" y="1828800"/>
            <a:chExt cx="8601075" cy="3276600"/>
          </a:xfrm>
        </p:grpSpPr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12042"/>
            <a:stretch>
              <a:fillRect/>
            </a:stretch>
          </p:blipFill>
          <p:spPr bwMode="auto">
            <a:xfrm>
              <a:off x="6019800" y="1828800"/>
              <a:ext cx="2962275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1828800"/>
              <a:ext cx="2733675" cy="327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71825" y="1843088"/>
              <a:ext cx="2800350" cy="3171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162800" cy="990600"/>
          </a:xfrm>
        </p:spPr>
        <p:txBody>
          <a:bodyPr/>
          <a:lstStyle/>
          <a:p>
            <a:r>
              <a:rPr lang="en-US" dirty="0" smtClean="0"/>
              <a:t>3. Which solution is acidic?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Difficult to tell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5891" b="4762"/>
          <a:stretch>
            <a:fillRect/>
          </a:stretch>
        </p:blipFill>
        <p:spPr bwMode="auto">
          <a:xfrm>
            <a:off x="6781800" y="-1"/>
            <a:ext cx="2362200" cy="162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0" y="1676400"/>
            <a:ext cx="9144000" cy="2743200"/>
            <a:chOff x="0" y="1676400"/>
            <a:chExt cx="10134600" cy="2917584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1676400"/>
              <a:ext cx="3369879" cy="2895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429000" y="1676400"/>
              <a:ext cx="3293849" cy="2895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05600" y="1676400"/>
              <a:ext cx="3429000" cy="2917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066800" y="762000"/>
            <a:ext cx="6553200" cy="3810000"/>
            <a:chOff x="1371600" y="1371600"/>
            <a:chExt cx="5695950" cy="334816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926" t="13420"/>
            <a:stretch>
              <a:fillRect/>
            </a:stretch>
          </p:blipFill>
          <p:spPr bwMode="auto">
            <a:xfrm>
              <a:off x="3810000" y="1371600"/>
              <a:ext cx="1209675" cy="3348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5970" t="23587"/>
            <a:stretch>
              <a:fillRect/>
            </a:stretch>
          </p:blipFill>
          <p:spPr bwMode="auto">
            <a:xfrm>
              <a:off x="1371600" y="1752600"/>
              <a:ext cx="1200150" cy="296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 l="5970" t="14952"/>
            <a:stretch>
              <a:fillRect/>
            </a:stretch>
          </p:blipFill>
          <p:spPr bwMode="auto">
            <a:xfrm>
              <a:off x="5867400" y="1447800"/>
              <a:ext cx="1200150" cy="3256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162800" cy="990600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Which solution is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  B	        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9511" y="0"/>
            <a:ext cx="212448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533400" y="4714101"/>
            <a:ext cx="701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235226"/>
            <a:ext cx="7162800" cy="990600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Which solution is basic?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57" y="5185741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  B	        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E. None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96957" y="5105400"/>
            <a:ext cx="701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838201" y="76395"/>
            <a:ext cx="8078039" cy="4988835"/>
            <a:chOff x="838201" y="76395"/>
            <a:chExt cx="8078039" cy="498883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/>
            <a:srcRect l="13158" r="11404"/>
            <a:stretch/>
          </p:blipFill>
          <p:spPr>
            <a:xfrm>
              <a:off x="838201" y="1228348"/>
              <a:ext cx="2289338" cy="37534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4"/>
            <a:srcRect l="5056" t="1943"/>
            <a:stretch/>
          </p:blipFill>
          <p:spPr>
            <a:xfrm>
              <a:off x="3505200" y="1228157"/>
              <a:ext cx="2286000" cy="3753639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5"/>
            <a:srcRect t="1414"/>
            <a:stretch/>
          </p:blipFill>
          <p:spPr>
            <a:xfrm>
              <a:off x="6248400" y="1288416"/>
              <a:ext cx="2362200" cy="377681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6"/>
            <a:srcRect l="44885" t="-3955" r="11051" b="16498"/>
            <a:stretch/>
          </p:blipFill>
          <p:spPr>
            <a:xfrm>
              <a:off x="6634324" y="76395"/>
              <a:ext cx="1056950" cy="79808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7"/>
            <a:srcRect l="45802" b="9427"/>
            <a:stretch/>
          </p:blipFill>
          <p:spPr>
            <a:xfrm>
              <a:off x="7828060" y="120471"/>
              <a:ext cx="1088180" cy="7540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3455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06634" y="228600"/>
            <a:ext cx="6858000" cy="990600"/>
          </a:xfrm>
        </p:spPr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Which solution is acidic?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4400" dirty="0" smtClean="0"/>
              <a:t>A			B			C</a:t>
            </a:r>
          </a:p>
          <a:p>
            <a:pPr marL="514350" indent="-514350">
              <a:buNone/>
            </a:pPr>
            <a:r>
              <a:rPr lang="en-US" sz="4400" dirty="0" smtClean="0"/>
              <a:t>D. More than one      </a:t>
            </a:r>
            <a:r>
              <a:rPr lang="en-US" sz="4400" dirty="0" smtClean="0"/>
              <a:t>     E</a:t>
            </a:r>
            <a:r>
              <a:rPr lang="en-US" sz="4400" dirty="0" smtClean="0"/>
              <a:t>. None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10037"/>
          <a:stretch>
            <a:fillRect/>
          </a:stretch>
        </p:blipFill>
        <p:spPr bwMode="auto">
          <a:xfrm>
            <a:off x="6322020" y="0"/>
            <a:ext cx="2789758" cy="152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b="5714"/>
          <a:stretch/>
        </p:blipFill>
        <p:spPr>
          <a:xfrm>
            <a:off x="3124200" y="1724523"/>
            <a:ext cx="2712065" cy="26549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893466"/>
            <a:ext cx="2674011" cy="25060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1849574"/>
            <a:ext cx="2716019" cy="2586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1" y="1447801"/>
            <a:ext cx="5159792" cy="49171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How will adding water effect the 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474" y="2133601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Decrease the pH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pH change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685800"/>
            <a:ext cx="6286500" cy="56292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0"/>
            <a:ext cx="3733800" cy="3611562"/>
          </a:xfrm>
        </p:spPr>
        <p:txBody>
          <a:bodyPr>
            <a:normAutofit/>
          </a:bodyPr>
          <a:lstStyle/>
          <a:p>
            <a:r>
              <a:rPr lang="en-US" dirty="0" smtClean="0"/>
              <a:t>A: more water</a:t>
            </a:r>
            <a:r>
              <a:rPr lang="en-US" baseline="0" dirty="0" smtClean="0"/>
              <a:t> lessens the acidity, so pH goes up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589</Words>
  <Application>Microsoft Office PowerPoint</Application>
  <PresentationFormat>On-screen Show (4:3)</PresentationFormat>
  <Paragraphs>84</Paragraphs>
  <Slides>15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Symbol</vt:lpstr>
      <vt:lpstr>Office Theme</vt:lpstr>
      <vt:lpstr>pH Scale: qualitative learning goals </vt:lpstr>
      <vt:lpstr>1. The color of a solution identifies if it is an acid, base, or neutral solution.</vt:lpstr>
      <vt:lpstr>2. Which solution is basic?</vt:lpstr>
      <vt:lpstr>3. Which solution is acidic?</vt:lpstr>
      <vt:lpstr>4. Which solution is basic?</vt:lpstr>
      <vt:lpstr>4. Which solution is basic?</vt:lpstr>
      <vt:lpstr>5. Which solution is acidic?</vt:lpstr>
      <vt:lpstr>6. How will adding water effect the pH?</vt:lpstr>
      <vt:lpstr>A: more water lessens the acidity, so pH goes up </vt:lpstr>
      <vt:lpstr>7. How will equal amount of water effect the pH?</vt:lpstr>
      <vt:lpstr>B: more water lessens the basicity , so pH goes down, from 10 to 9.7,  but not by 2 (log scale) </vt:lpstr>
      <vt:lpstr>8. What is the order from most acidic to most basic?</vt:lpstr>
      <vt:lpstr>9. What is the order from most acidic to most basic?</vt:lpstr>
      <vt:lpstr>10. If spit has a pH = 7.4, what does that  tell you about the water equilibrium? 2H2O  OH-  + H3O+  </vt:lpstr>
      <vt:lpstr>Answer to 10 Since the pH is not 7, then something was added to make the equilibrium shift left. For example, if NaOH was added to water, OH- is immediately in the solution and some of it will react with the H3O+  , so the pH (which is inversely related to [H3O+ ]), goes up.  If something like HCl were added there would be more H3O+ , which would also cause a shift left, but there would be less OH- , (which is directly related to pH), so the pH is less than 7.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 Scale: qualitative learning goals</dc:title>
  <dc:creator>trish</dc:creator>
  <cp:lastModifiedBy>Patricia Loeblein</cp:lastModifiedBy>
  <cp:revision>28</cp:revision>
  <dcterms:created xsi:type="dcterms:W3CDTF">2010-04-05T13:39:45Z</dcterms:created>
  <dcterms:modified xsi:type="dcterms:W3CDTF">2015-04-09T22:42:13Z</dcterms:modified>
</cp:coreProperties>
</file>