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7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58" r:id="rId12"/>
    <p:sldId id="268" r:id="rId13"/>
    <p:sldId id="265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557" autoAdjust="0"/>
  </p:normalViewPr>
  <p:slideViewPr>
    <p:cSldViewPr>
      <p:cViewPr varScale="1">
        <p:scale>
          <a:sx n="49" d="100"/>
          <a:sy n="49" d="100"/>
        </p:scale>
        <p:origin x="-136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5C042D-C980-48A8-8DC8-34A57D5C21A2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EB4221-9600-4FDC-AF97-6EBD178BE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 </a:t>
            </a:r>
            <a:r>
              <a:rPr lang="en-US" baseline="0" dirty="0" smtClean="0"/>
              <a:t> Show </a:t>
            </a:r>
            <a:r>
              <a:rPr lang="en-US" baseline="0" dirty="0" err="1" smtClean="0"/>
              <a:t>sim</a:t>
            </a:r>
            <a:r>
              <a:rPr lang="en-US" baseline="0" dirty="0" smtClean="0"/>
              <a:t>: the left is milk, then blood, then a custom liquid like </a:t>
            </a:r>
            <a:r>
              <a:rPr lang="en-US" baseline="0" dirty="0" err="1" smtClean="0"/>
              <a:t>NaOH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Correct answer D</a:t>
            </a:r>
            <a:r>
              <a:rPr lang="en-US" baseline="0" dirty="0" smtClean="0"/>
              <a:t> (</a:t>
            </a:r>
            <a:r>
              <a:rPr lang="en-US" dirty="0" smtClean="0"/>
              <a:t>B and C)  A milk, B blood  C. custom at pH =12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Correct answer is C, but they may argue E    A. Custom pH</a:t>
            </a:r>
            <a:r>
              <a:rPr lang="en-US" baseline="0" dirty="0" smtClean="0"/>
              <a:t> =13  B. water pH =7  C. vomit pH=2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Correct answer B   A.</a:t>
            </a:r>
            <a:r>
              <a:rPr lang="en-US" baseline="0" dirty="0" smtClean="0"/>
              <a:t> Water pH =7 </a:t>
            </a:r>
            <a:r>
              <a:rPr lang="en-US" dirty="0" smtClean="0"/>
              <a:t>B. pH =13  C. soda pop pH =2.5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Correct answer</a:t>
            </a:r>
            <a:r>
              <a:rPr lang="en-US" baseline="0" dirty="0" smtClean="0"/>
              <a:t> D (A and B) </a:t>
            </a:r>
            <a:r>
              <a:rPr lang="en-US" dirty="0" smtClean="0"/>
              <a:t>A. Coffee pH =5 B. soda pop pH =2.5 C. custom</a:t>
            </a:r>
            <a:r>
              <a:rPr lang="en-US" baseline="0" dirty="0" smtClean="0"/>
              <a:t> pH =13,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more water</a:t>
            </a:r>
            <a:r>
              <a:rPr lang="en-US" baseline="0" dirty="0" smtClean="0"/>
              <a:t> lessens the acidity, so pH goes 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B: more water</a:t>
            </a:r>
            <a:r>
              <a:rPr lang="en-US" baseline="0" dirty="0" smtClean="0"/>
              <a:t> lessens the </a:t>
            </a:r>
            <a:r>
              <a:rPr lang="en-US" baseline="0" dirty="0" err="1" smtClean="0"/>
              <a:t>basicity</a:t>
            </a:r>
            <a:r>
              <a:rPr lang="en-US" baseline="0" dirty="0" smtClean="0"/>
              <a:t> , so pH goes down,</a:t>
            </a:r>
            <a:r>
              <a:rPr lang="en-US" dirty="0" smtClean="0"/>
              <a:t> but not by 2 (log scale)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Correct answer is A    </a:t>
            </a:r>
            <a:r>
              <a:rPr lang="en-US" dirty="0" smtClean="0"/>
              <a:t> A milk, B blood  C. custom at pH =12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Correct answer C   A.</a:t>
            </a:r>
            <a:r>
              <a:rPr lang="en-US" baseline="0" dirty="0" smtClean="0"/>
              <a:t> Water pH =7 </a:t>
            </a:r>
            <a:r>
              <a:rPr lang="en-US" dirty="0" smtClean="0"/>
              <a:t>B. pH =13  C. soda pop pH =2.5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C9D9-CF52-412F-86E7-E90F3C6CA8D3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C9D9-CF52-412F-86E7-E90F3C6CA8D3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C9D9-CF52-412F-86E7-E90F3C6CA8D3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C9D9-CF52-412F-86E7-E90F3C6CA8D3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C9D9-CF52-412F-86E7-E90F3C6CA8D3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C9D9-CF52-412F-86E7-E90F3C6CA8D3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C9D9-CF52-412F-86E7-E90F3C6CA8D3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C9D9-CF52-412F-86E7-E90F3C6CA8D3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C9D9-CF52-412F-86E7-E90F3C6CA8D3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C9D9-CF52-412F-86E7-E90F3C6CA8D3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C9D9-CF52-412F-86E7-E90F3C6CA8D3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BC9D9-CF52-412F-86E7-E90F3C6CA8D3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dirty="0" smtClean="0"/>
              <a:t>pH Scale: qualitative learning goals 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447800"/>
            <a:ext cx="7467600" cy="1752600"/>
          </a:xfrm>
        </p:spPr>
        <p:txBody>
          <a:bodyPr>
            <a:normAutofit fontScale="25000" lnSpcReduction="20000"/>
          </a:bodyPr>
          <a:lstStyle/>
          <a:p>
            <a:pPr marL="457200" lvl="0" indent="-457200" algn="l">
              <a:buFont typeface="+mj-lt"/>
              <a:buAutoNum type="arabicPeriod"/>
              <a:tabLst>
                <a:tab pos="457200" algn="l"/>
              </a:tabLst>
            </a:pPr>
            <a:r>
              <a:rPr lang="en-US" sz="11200" dirty="0"/>
              <a:t>Determine if a solution is acidic or basic using </a:t>
            </a:r>
          </a:p>
          <a:p>
            <a:pPr marL="1025525" lvl="2" indent="-333375" algn="l">
              <a:buFont typeface="+mj-lt"/>
              <a:buAutoNum type="alphaLcParenR"/>
              <a:tabLst>
                <a:tab pos="457200" algn="l"/>
              </a:tabLst>
            </a:pPr>
            <a:r>
              <a:rPr lang="en-US" sz="10800" dirty="0" smtClean="0"/>
              <a:t>pH  b) </a:t>
            </a:r>
            <a:r>
              <a:rPr lang="en-US" sz="10800" i="1" dirty="0"/>
              <a:t>H</a:t>
            </a:r>
            <a:r>
              <a:rPr lang="en-US" sz="10800" i="1" baseline="-25000" dirty="0"/>
              <a:t>3</a:t>
            </a:r>
            <a:r>
              <a:rPr lang="en-US" sz="10800" i="1" dirty="0"/>
              <a:t>O</a:t>
            </a:r>
            <a:r>
              <a:rPr lang="en-US" sz="10800" i="1" baseline="30000" dirty="0"/>
              <a:t>+</a:t>
            </a:r>
            <a:r>
              <a:rPr lang="en-US" sz="10800" i="1" dirty="0"/>
              <a:t>/OH</a:t>
            </a:r>
            <a:r>
              <a:rPr lang="en-US" sz="10800" i="1" baseline="30000" dirty="0"/>
              <a:t>-</a:t>
            </a:r>
            <a:r>
              <a:rPr lang="en-US" sz="10800" i="1" dirty="0"/>
              <a:t> ratio</a:t>
            </a:r>
            <a:r>
              <a:rPr lang="en-US" sz="10800" dirty="0"/>
              <a:t> </a:t>
            </a:r>
            <a:r>
              <a:rPr lang="en-US" sz="10800" dirty="0" smtClean="0"/>
              <a:t>molecular </a:t>
            </a:r>
            <a:r>
              <a:rPr lang="en-US" sz="10800" dirty="0"/>
              <a:t>size </a:t>
            </a:r>
            <a:r>
              <a:rPr lang="en-US" sz="10800" dirty="0" smtClean="0"/>
              <a:t>representation c</a:t>
            </a:r>
            <a:r>
              <a:rPr lang="en-US" sz="10800" dirty="0" smtClean="0"/>
              <a:t>) </a:t>
            </a:r>
            <a:r>
              <a:rPr lang="en-US" sz="10800" dirty="0" err="1" smtClean="0"/>
              <a:t>Hydronium</a:t>
            </a:r>
            <a:r>
              <a:rPr lang="en-US" sz="10800" dirty="0" smtClean="0"/>
              <a:t>/Hydroxide </a:t>
            </a:r>
            <a:r>
              <a:rPr lang="en-US" sz="10800" dirty="0"/>
              <a:t>concentration </a:t>
            </a:r>
          </a:p>
          <a:p>
            <a:pPr marL="457200" lvl="0" indent="-457200" algn="l">
              <a:buFont typeface="+mj-lt"/>
              <a:buAutoNum type="arabicPeriod"/>
              <a:tabLst>
                <a:tab pos="457200" algn="l"/>
              </a:tabLst>
            </a:pPr>
            <a:r>
              <a:rPr lang="en-US" sz="11200" dirty="0"/>
              <a:t>Relate liquid color to </a:t>
            </a:r>
            <a:r>
              <a:rPr lang="en-US" sz="11200" dirty="0" err="1"/>
              <a:t>pH</a:t>
            </a:r>
            <a:r>
              <a:rPr lang="en-US" sz="11200" dirty="0" err="1" smtClean="0"/>
              <a:t>.</a:t>
            </a:r>
            <a:endParaRPr lang="en-US" sz="11200" dirty="0"/>
          </a:p>
          <a:p>
            <a:pPr marL="457200" lvl="0" indent="-457200" algn="l">
              <a:buFont typeface="+mj-lt"/>
              <a:buAutoNum type="arabicPeriod"/>
              <a:tabLst>
                <a:tab pos="457200" algn="l"/>
              </a:tabLst>
            </a:pPr>
            <a:r>
              <a:rPr lang="en-US" sz="11200" dirty="0"/>
              <a:t>Predict if dilution and volume will increase, decrease or not change the </a:t>
            </a:r>
            <a:r>
              <a:rPr lang="en-US" sz="11200" dirty="0" smtClean="0"/>
              <a:t>pH</a:t>
            </a:r>
            <a:endParaRPr lang="en-US" sz="11200" dirty="0"/>
          </a:p>
          <a:p>
            <a:pPr marL="457200" lvl="0" indent="-457200" algn="l">
              <a:buFont typeface="+mj-lt"/>
              <a:buAutoNum type="arabicPeriod"/>
              <a:tabLst>
                <a:tab pos="457200" algn="l"/>
              </a:tabLst>
            </a:pPr>
            <a:r>
              <a:rPr lang="en-US" sz="11200" dirty="0"/>
              <a:t>Organize a list of liquids in terms of acid or base strength in relative order with supporting evidence</a:t>
            </a:r>
            <a:r>
              <a:rPr lang="en-US" sz="11200" dirty="0" smtClean="0"/>
              <a:t>.</a:t>
            </a:r>
            <a:r>
              <a:rPr lang="en-US" sz="11200" dirty="0"/>
              <a:t> </a:t>
            </a:r>
          </a:p>
          <a:p>
            <a:pPr marL="457200" lvl="0" indent="-457200" algn="l">
              <a:buFont typeface="+mj-lt"/>
              <a:buAutoNum type="arabicPeriod"/>
              <a:tabLst>
                <a:tab pos="457200" algn="l"/>
              </a:tabLst>
            </a:pPr>
            <a:r>
              <a:rPr lang="en-US" sz="11200" dirty="0"/>
              <a:t>Write the water equilibrium expression. Describe how the water equilibrium varies with </a:t>
            </a:r>
            <a:r>
              <a:rPr lang="en-US" sz="11200" dirty="0" err="1"/>
              <a:t>pH.</a:t>
            </a:r>
            <a:endParaRPr lang="en-US" sz="11200" dirty="0"/>
          </a:p>
          <a:p>
            <a:pPr marL="457200" indent="-457200">
              <a:buFont typeface="+mj-lt"/>
              <a:buAutoNum type="arabicPeriod"/>
              <a:tabLst>
                <a:tab pos="457200" algn="l"/>
              </a:tabLst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43000"/>
            <a:ext cx="3733800" cy="36115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B</a:t>
            </a:r>
            <a:r>
              <a:rPr lang="en-US" dirty="0" smtClean="0"/>
              <a:t>: more water</a:t>
            </a:r>
            <a:r>
              <a:rPr lang="en-US" baseline="0" dirty="0" smtClean="0"/>
              <a:t> lessens the </a:t>
            </a:r>
            <a:r>
              <a:rPr lang="en-US" baseline="0" dirty="0" err="1" smtClean="0"/>
              <a:t>basicity</a:t>
            </a:r>
            <a:r>
              <a:rPr lang="en-US" baseline="0" dirty="0" smtClean="0"/>
              <a:t> , so pH goes down,</a:t>
            </a:r>
            <a:r>
              <a:rPr lang="en-US" dirty="0" smtClean="0"/>
              <a:t> from 10 to 9.7, </a:t>
            </a:r>
            <a:br>
              <a:rPr lang="en-US" dirty="0" smtClean="0"/>
            </a:br>
            <a:r>
              <a:rPr lang="en-US" dirty="0" smtClean="0"/>
              <a:t>but not by 2 (log scale)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228600"/>
            <a:ext cx="5410200" cy="6135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/>
          <a:srcRect b="46352"/>
          <a:stretch>
            <a:fillRect/>
          </a:stretch>
        </p:blipFill>
        <p:spPr bwMode="auto">
          <a:xfrm>
            <a:off x="6019800" y="1371600"/>
            <a:ext cx="29622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4" cstate="print"/>
          <a:srcRect b="36170"/>
          <a:stretch>
            <a:fillRect/>
          </a:stretch>
        </p:blipFill>
        <p:spPr bwMode="auto">
          <a:xfrm>
            <a:off x="381000" y="1371600"/>
            <a:ext cx="27336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5" cstate="print"/>
          <a:srcRect b="36710"/>
          <a:stretch>
            <a:fillRect/>
          </a:stretch>
        </p:blipFill>
        <p:spPr bwMode="auto">
          <a:xfrm>
            <a:off x="3171825" y="1387217"/>
            <a:ext cx="2800350" cy="2194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8</a:t>
            </a:r>
            <a:r>
              <a:rPr lang="en-US" dirty="0" smtClean="0"/>
              <a:t>. What is the order from most acidic to most basic?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2200"/>
            <a:ext cx="8229600" cy="6858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dirty="0" smtClean="0"/>
              <a:t>             </a:t>
            </a:r>
            <a:r>
              <a:rPr lang="en-US" sz="4400" dirty="0" smtClean="0"/>
              <a:t>A			B			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2000" y="3810000"/>
            <a:ext cx="7848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chemeClr val="tx1"/>
              </a:buClr>
              <a:buFont typeface="+mj-lt"/>
              <a:buAutoNum type="alphaUcPeriod"/>
            </a:pPr>
            <a:r>
              <a:rPr lang="en-US" sz="4000" dirty="0" smtClean="0">
                <a:solidFill>
                  <a:srgbClr val="00B0F0"/>
                </a:solidFill>
              </a:rPr>
              <a:t>A B C</a:t>
            </a:r>
          </a:p>
          <a:p>
            <a:pPr marL="514350" indent="-514350">
              <a:buClr>
                <a:schemeClr val="tx1"/>
              </a:buClr>
              <a:buFont typeface="+mj-lt"/>
              <a:buAutoNum type="alphaUcPeriod"/>
            </a:pPr>
            <a:r>
              <a:rPr lang="en-US" sz="4000" dirty="0" smtClean="0">
                <a:solidFill>
                  <a:srgbClr val="00B0F0"/>
                </a:solidFill>
              </a:rPr>
              <a:t>A C B</a:t>
            </a:r>
          </a:p>
          <a:p>
            <a:pPr marL="514350" indent="-514350">
              <a:buClr>
                <a:schemeClr val="tx1"/>
              </a:buClr>
              <a:buFont typeface="+mj-lt"/>
              <a:buAutoNum type="alphaUcPeriod"/>
            </a:pPr>
            <a:r>
              <a:rPr lang="en-US" sz="4000" dirty="0" smtClean="0">
                <a:solidFill>
                  <a:srgbClr val="00B0F0"/>
                </a:solidFill>
              </a:rPr>
              <a:t>B A C</a:t>
            </a:r>
          </a:p>
          <a:p>
            <a:pPr marL="514350" indent="-514350">
              <a:buClr>
                <a:schemeClr val="tx1"/>
              </a:buClr>
              <a:buFont typeface="+mj-lt"/>
              <a:buAutoNum type="alphaUcPeriod"/>
            </a:pPr>
            <a:r>
              <a:rPr lang="en-US" sz="4000" dirty="0" smtClean="0">
                <a:solidFill>
                  <a:srgbClr val="00B0F0"/>
                </a:solidFill>
              </a:rPr>
              <a:t>C B A </a:t>
            </a:r>
          </a:p>
          <a:p>
            <a:pPr marL="514350" indent="-514350">
              <a:buClr>
                <a:schemeClr val="tx1"/>
              </a:buClr>
              <a:buFont typeface="+mj-lt"/>
              <a:buAutoNum type="alphaUcPeriod"/>
            </a:pPr>
            <a:r>
              <a:rPr lang="en-US" sz="4000" dirty="0" smtClean="0">
                <a:solidFill>
                  <a:srgbClr val="00B0F0"/>
                </a:solidFill>
              </a:rPr>
              <a:t>C A B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9. What is the order from most acidic to most basic?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0" y="5638800"/>
            <a:ext cx="6400800" cy="6858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dirty="0" smtClean="0"/>
              <a:t>    </a:t>
            </a:r>
            <a:r>
              <a:rPr lang="en-US" sz="4400" dirty="0" smtClean="0"/>
              <a:t>A			B	</a:t>
            </a:r>
            <a:r>
              <a:rPr lang="en-US" sz="4400" dirty="0"/>
              <a:t> </a:t>
            </a:r>
            <a:r>
              <a:rPr lang="en-US" sz="4400" dirty="0" smtClean="0"/>
              <a:t>           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" y="3276600"/>
            <a:ext cx="2743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chemeClr val="tx1"/>
              </a:buClr>
              <a:buFont typeface="+mj-lt"/>
              <a:buAutoNum type="alphaUcPeriod"/>
            </a:pPr>
            <a:r>
              <a:rPr lang="en-US" sz="4000" dirty="0" smtClean="0">
                <a:solidFill>
                  <a:srgbClr val="00B0F0"/>
                </a:solidFill>
              </a:rPr>
              <a:t>A B C</a:t>
            </a:r>
          </a:p>
          <a:p>
            <a:pPr marL="514350" indent="-514350">
              <a:buClr>
                <a:schemeClr val="tx1"/>
              </a:buClr>
              <a:buFont typeface="+mj-lt"/>
              <a:buAutoNum type="alphaUcPeriod"/>
            </a:pPr>
            <a:r>
              <a:rPr lang="en-US" sz="4000" dirty="0" smtClean="0">
                <a:solidFill>
                  <a:srgbClr val="00B0F0"/>
                </a:solidFill>
              </a:rPr>
              <a:t>A C B</a:t>
            </a:r>
          </a:p>
          <a:p>
            <a:pPr marL="514350" indent="-514350">
              <a:buClr>
                <a:schemeClr val="tx1"/>
              </a:buClr>
              <a:buFont typeface="+mj-lt"/>
              <a:buAutoNum type="alphaUcPeriod"/>
            </a:pPr>
            <a:r>
              <a:rPr lang="en-US" sz="4000" dirty="0" smtClean="0">
                <a:solidFill>
                  <a:srgbClr val="00B0F0"/>
                </a:solidFill>
              </a:rPr>
              <a:t>B A C</a:t>
            </a:r>
          </a:p>
          <a:p>
            <a:pPr marL="514350" indent="-514350">
              <a:buClr>
                <a:schemeClr val="tx1"/>
              </a:buClr>
              <a:buFont typeface="+mj-lt"/>
              <a:buAutoNum type="alphaUcPeriod"/>
            </a:pPr>
            <a:r>
              <a:rPr lang="en-US" sz="4000" dirty="0" smtClean="0">
                <a:solidFill>
                  <a:srgbClr val="00B0F0"/>
                </a:solidFill>
              </a:rPr>
              <a:t>C B A </a:t>
            </a:r>
          </a:p>
          <a:p>
            <a:pPr marL="514350" indent="-514350">
              <a:buClr>
                <a:schemeClr val="tx1"/>
              </a:buClr>
              <a:buFont typeface="+mj-lt"/>
              <a:buAutoNum type="alphaUcPeriod"/>
            </a:pPr>
            <a:r>
              <a:rPr lang="en-US" sz="4000" dirty="0" smtClean="0">
                <a:solidFill>
                  <a:srgbClr val="00B0F0"/>
                </a:solidFill>
              </a:rPr>
              <a:t>C A B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102234" y="457200"/>
            <a:ext cx="5929410" cy="5029200"/>
            <a:chOff x="3443190" y="457200"/>
            <a:chExt cx="5700810" cy="3810000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l="5926" t="13420"/>
            <a:stretch>
              <a:fillRect/>
            </a:stretch>
          </p:blipFill>
          <p:spPr bwMode="auto">
            <a:xfrm>
              <a:off x="5396183" y="457200"/>
              <a:ext cx="1391733" cy="381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 l="5970" t="23587"/>
            <a:stretch>
              <a:fillRect/>
            </a:stretch>
          </p:blipFill>
          <p:spPr bwMode="auto">
            <a:xfrm>
              <a:off x="3443190" y="890754"/>
              <a:ext cx="1380775" cy="33708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 l="5970" t="14952"/>
            <a:stretch>
              <a:fillRect/>
            </a:stretch>
          </p:blipFill>
          <p:spPr bwMode="auto">
            <a:xfrm>
              <a:off x="7763225" y="543911"/>
              <a:ext cx="1380775" cy="37057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" y="1219200"/>
            <a:ext cx="2124489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915400" cy="1858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10. If spit has a pH = 7.4, what does that  tell you about the water equilibrium?</a:t>
            </a:r>
            <a:br>
              <a:rPr lang="en-US" dirty="0" smtClean="0"/>
            </a:br>
            <a:r>
              <a:rPr lang="en-US" dirty="0" smtClean="0"/>
              <a:t>2H</a:t>
            </a:r>
            <a:r>
              <a:rPr lang="en-US" baseline="-25000" dirty="0" smtClean="0"/>
              <a:t>2</a:t>
            </a:r>
            <a:r>
              <a:rPr lang="en-US" dirty="0" smtClean="0"/>
              <a:t>O </a:t>
            </a:r>
            <a:r>
              <a:rPr lang="en-US" dirty="0">
                <a:sym typeface="Symbol"/>
              </a:rPr>
              <a:t></a:t>
            </a:r>
            <a:r>
              <a:rPr lang="en-US" dirty="0"/>
              <a:t> OH</a:t>
            </a:r>
            <a:r>
              <a:rPr lang="en-US" baseline="30000" dirty="0"/>
              <a:t>-</a:t>
            </a:r>
            <a:r>
              <a:rPr lang="en-US" dirty="0"/>
              <a:t>  + 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30000" dirty="0" smtClean="0"/>
              <a:t>+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2362200"/>
            <a:ext cx="6934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UcPeriod"/>
            </a:pPr>
            <a:r>
              <a:rPr lang="en-US" sz="3600" dirty="0" smtClean="0"/>
              <a:t>Something was added that made the equilibrium shift left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3600" dirty="0" smtClean="0"/>
              <a:t>Something was added that made the equilibrium shift right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3600" dirty="0" smtClean="0"/>
              <a:t>pH has nothing to do with the water equilibrium</a:t>
            </a:r>
          </a:p>
          <a:p>
            <a:pPr marL="742950" indent="-742950">
              <a:buFont typeface="+mj-lt"/>
              <a:buAutoNum type="alphaUcPeriod"/>
            </a:pPr>
            <a:endParaRPr lang="en-US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4290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 smtClean="0"/>
              <a:t>Answer to 10</a:t>
            </a:r>
            <a:br>
              <a:rPr lang="en-US" sz="4000" dirty="0" smtClean="0"/>
            </a:br>
            <a:r>
              <a:rPr lang="en-US" sz="3600" dirty="0" smtClean="0"/>
              <a:t>Since the pH is not 7, then something was added to make the equilibrium shift left. For example, if </a:t>
            </a:r>
            <a:r>
              <a:rPr lang="en-US" sz="3600" dirty="0" err="1" smtClean="0"/>
              <a:t>NaOH</a:t>
            </a:r>
            <a:r>
              <a:rPr lang="en-US" sz="3600" dirty="0" smtClean="0"/>
              <a:t> was added to water, OH</a:t>
            </a:r>
            <a:r>
              <a:rPr lang="en-US" sz="3600" baseline="30000" dirty="0" smtClean="0"/>
              <a:t>-</a:t>
            </a:r>
            <a:r>
              <a:rPr lang="en-US" sz="3600" dirty="0" smtClean="0"/>
              <a:t> is immediately in the solution and some of it will react with the </a:t>
            </a:r>
            <a:r>
              <a:rPr lang="en-US" sz="3600" dirty="0"/>
              <a:t>H</a:t>
            </a:r>
            <a:r>
              <a:rPr lang="en-US" sz="3600" baseline="-25000" dirty="0"/>
              <a:t>3</a:t>
            </a:r>
            <a:r>
              <a:rPr lang="en-US" sz="3600" dirty="0"/>
              <a:t>O</a:t>
            </a:r>
            <a:r>
              <a:rPr lang="en-US" sz="3600" baseline="30000" dirty="0"/>
              <a:t>+</a:t>
            </a:r>
            <a:r>
              <a:rPr lang="en-US" sz="3600" dirty="0"/>
              <a:t> </a:t>
            </a:r>
            <a:r>
              <a:rPr lang="en-US" sz="3600" dirty="0" smtClean="0"/>
              <a:t> , so the pH (which is inversely related to [H</a:t>
            </a:r>
            <a:r>
              <a:rPr lang="en-US" sz="3600" baseline="-25000" dirty="0" smtClean="0"/>
              <a:t>3</a:t>
            </a:r>
            <a:r>
              <a:rPr lang="en-US" sz="3600" dirty="0" smtClean="0"/>
              <a:t>O</a:t>
            </a:r>
            <a:r>
              <a:rPr lang="en-US" sz="3600" baseline="30000" dirty="0" smtClean="0"/>
              <a:t>+</a:t>
            </a:r>
            <a:r>
              <a:rPr lang="en-US" sz="3600" dirty="0" smtClean="0"/>
              <a:t> ]), goes up. </a:t>
            </a:r>
            <a:br>
              <a:rPr lang="en-US" sz="3600" dirty="0" smtClean="0"/>
            </a:br>
            <a:r>
              <a:rPr lang="en-US" sz="3600" dirty="0" smtClean="0"/>
              <a:t>If something like </a:t>
            </a:r>
            <a:r>
              <a:rPr lang="en-US" sz="3600" dirty="0" err="1" smtClean="0"/>
              <a:t>HCl</a:t>
            </a:r>
            <a:r>
              <a:rPr lang="en-US" sz="3600" dirty="0" smtClean="0"/>
              <a:t> were added there would be more H</a:t>
            </a:r>
            <a:r>
              <a:rPr lang="en-US" sz="3600" baseline="-25000" dirty="0" smtClean="0"/>
              <a:t>3</a:t>
            </a:r>
            <a:r>
              <a:rPr lang="en-US" sz="3600" dirty="0" smtClean="0"/>
              <a:t>O</a:t>
            </a:r>
            <a:r>
              <a:rPr lang="en-US" sz="3600" baseline="30000" dirty="0" smtClean="0"/>
              <a:t>+</a:t>
            </a:r>
            <a:r>
              <a:rPr lang="en-US" sz="3600" dirty="0" smtClean="0"/>
              <a:t> , which would also cause a shift left, but there would be less OH</a:t>
            </a:r>
            <a:r>
              <a:rPr lang="en-US" sz="3600" baseline="30000" dirty="0" smtClean="0"/>
              <a:t>-</a:t>
            </a:r>
            <a:r>
              <a:rPr lang="en-US" sz="3600" dirty="0" smtClean="0"/>
              <a:t> , (which is directly related to pH), so the pH is less than 7.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baseline="30000" dirty="0" smtClean="0"/>
              <a:t/>
            </a:r>
            <a:br>
              <a:rPr lang="en-US" baseline="30000" dirty="0" smtClean="0"/>
            </a:br>
            <a:r>
              <a:rPr lang="en-US" baseline="30000" dirty="0" smtClean="0"/>
              <a:t/>
            </a:r>
            <a:br>
              <a:rPr lang="en-US" baseline="300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The color of a solution identifies if it is an acid, base, or neutral solution.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14400" y="5486400"/>
            <a:ext cx="8229600" cy="7620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True   B. False C. Pink are base and clear are acid</a:t>
            </a:r>
            <a:endParaRPr lang="en-US" b="1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 b="12042"/>
          <a:stretch>
            <a:fillRect/>
          </a:stretch>
        </p:blipFill>
        <p:spPr bwMode="auto">
          <a:xfrm>
            <a:off x="6019800" y="1828800"/>
            <a:ext cx="296227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1828800"/>
            <a:ext cx="2733675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71825" y="1843088"/>
            <a:ext cx="2800350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 smtClean="0"/>
              <a:t>2. Which solution is basic?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48200"/>
            <a:ext cx="8229600" cy="1477963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r>
              <a:rPr lang="en-US" sz="4400" dirty="0" smtClean="0"/>
              <a:t>A			B			C</a:t>
            </a:r>
          </a:p>
          <a:p>
            <a:pPr marL="514350" indent="-514350">
              <a:buNone/>
            </a:pPr>
            <a:r>
              <a:rPr lang="en-US" sz="4400" dirty="0" smtClean="0"/>
              <a:t>D. More than one      E. None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381000" y="1371600"/>
            <a:ext cx="8601075" cy="3276600"/>
            <a:chOff x="381000" y="1828800"/>
            <a:chExt cx="8601075" cy="3276600"/>
          </a:xfrm>
        </p:grpSpPr>
        <p:pic>
          <p:nvPicPr>
            <p:cNvPr id="4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 b="12042"/>
            <a:stretch>
              <a:fillRect/>
            </a:stretch>
          </p:blipFill>
          <p:spPr bwMode="auto">
            <a:xfrm>
              <a:off x="6019800" y="1828800"/>
              <a:ext cx="2962275" cy="320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Picture 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1000" y="1828800"/>
              <a:ext cx="2733675" cy="3276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7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171825" y="1843088"/>
              <a:ext cx="2800350" cy="3171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7162800" cy="990600"/>
          </a:xfrm>
        </p:spPr>
        <p:txBody>
          <a:bodyPr/>
          <a:lstStyle/>
          <a:p>
            <a:r>
              <a:rPr lang="en-US" dirty="0" smtClean="0"/>
              <a:t>3. Which solution is acidic?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48200"/>
            <a:ext cx="8229600" cy="1477963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r>
              <a:rPr lang="en-US" sz="4400" dirty="0" smtClean="0"/>
              <a:t>A			B			C</a:t>
            </a:r>
          </a:p>
          <a:p>
            <a:pPr marL="514350" indent="-514350">
              <a:buNone/>
            </a:pPr>
            <a:r>
              <a:rPr lang="en-US" sz="4400" dirty="0" smtClean="0"/>
              <a:t>D. More than one      E. Difficult to tell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 l="5891" b="4762"/>
          <a:stretch>
            <a:fillRect/>
          </a:stretch>
        </p:blipFill>
        <p:spPr bwMode="auto">
          <a:xfrm>
            <a:off x="6781800" y="-1"/>
            <a:ext cx="2362200" cy="1629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Group 11"/>
          <p:cNvGrpSpPr/>
          <p:nvPr/>
        </p:nvGrpSpPr>
        <p:grpSpPr>
          <a:xfrm>
            <a:off x="0" y="1676400"/>
            <a:ext cx="9144000" cy="2743200"/>
            <a:chOff x="0" y="1676400"/>
            <a:chExt cx="10134600" cy="2917584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1676400"/>
              <a:ext cx="3369879" cy="2895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429000" y="1676400"/>
              <a:ext cx="3293849" cy="2895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705600" y="1676400"/>
              <a:ext cx="3429000" cy="29175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066800" y="762000"/>
            <a:ext cx="6553200" cy="3810000"/>
            <a:chOff x="1371600" y="1371600"/>
            <a:chExt cx="5695950" cy="3348165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l="5926" t="13420"/>
            <a:stretch>
              <a:fillRect/>
            </a:stretch>
          </p:blipFill>
          <p:spPr bwMode="auto">
            <a:xfrm>
              <a:off x="3810000" y="1371600"/>
              <a:ext cx="1209675" cy="3348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 l="5970" t="23587"/>
            <a:stretch>
              <a:fillRect/>
            </a:stretch>
          </p:blipFill>
          <p:spPr bwMode="auto">
            <a:xfrm>
              <a:off x="1371600" y="1752600"/>
              <a:ext cx="1200150" cy="2962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 l="5970" t="14952"/>
            <a:stretch>
              <a:fillRect/>
            </a:stretch>
          </p:blipFill>
          <p:spPr bwMode="auto">
            <a:xfrm>
              <a:off x="5867400" y="1447800"/>
              <a:ext cx="1200150" cy="3256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7162800" cy="990600"/>
          </a:xfrm>
        </p:spPr>
        <p:txBody>
          <a:bodyPr/>
          <a:lstStyle/>
          <a:p>
            <a:r>
              <a:rPr lang="en-US" dirty="0"/>
              <a:t>4</a:t>
            </a:r>
            <a:r>
              <a:rPr lang="en-US" dirty="0" smtClean="0"/>
              <a:t>. Which solution is basic?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48200"/>
            <a:ext cx="8229600" cy="1477963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r>
              <a:rPr lang="en-US" sz="4400" dirty="0" smtClean="0"/>
              <a:t>A			  B	        	C</a:t>
            </a:r>
          </a:p>
          <a:p>
            <a:pPr marL="514350" indent="-514350">
              <a:buNone/>
            </a:pPr>
            <a:r>
              <a:rPr lang="en-US" sz="4400" dirty="0" smtClean="0"/>
              <a:t>D. More than one      E. None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19511" y="0"/>
            <a:ext cx="2124489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Connector 9"/>
          <p:cNvCxnSpPr/>
          <p:nvPr/>
        </p:nvCxnSpPr>
        <p:spPr>
          <a:xfrm>
            <a:off x="533400" y="4714101"/>
            <a:ext cx="7010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06634" y="228600"/>
            <a:ext cx="6858000" cy="990600"/>
          </a:xfrm>
        </p:spPr>
        <p:txBody>
          <a:bodyPr/>
          <a:lstStyle/>
          <a:p>
            <a:r>
              <a:rPr lang="en-US" dirty="0"/>
              <a:t>5</a:t>
            </a:r>
            <a:r>
              <a:rPr lang="en-US" dirty="0" smtClean="0"/>
              <a:t>. Which solution is acidic?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48200"/>
            <a:ext cx="8229600" cy="1477963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r>
              <a:rPr lang="en-US" sz="4400" dirty="0" smtClean="0"/>
              <a:t>A			B			C</a:t>
            </a:r>
          </a:p>
          <a:p>
            <a:pPr marL="514350" indent="-514350">
              <a:buNone/>
            </a:pPr>
            <a:r>
              <a:rPr lang="en-US" sz="4400" dirty="0" smtClean="0"/>
              <a:t>D. More than one      E. None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 l="10037"/>
          <a:stretch>
            <a:fillRect/>
          </a:stretch>
        </p:blipFill>
        <p:spPr bwMode="auto">
          <a:xfrm>
            <a:off x="6322020" y="0"/>
            <a:ext cx="2789758" cy="1526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 9"/>
          <p:cNvGrpSpPr/>
          <p:nvPr/>
        </p:nvGrpSpPr>
        <p:grpSpPr>
          <a:xfrm>
            <a:off x="24546" y="1620858"/>
            <a:ext cx="9119454" cy="3048000"/>
            <a:chOff x="24546" y="1295400"/>
            <a:chExt cx="9119454" cy="3048000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 t="7180"/>
            <a:stretch>
              <a:fillRect/>
            </a:stretch>
          </p:blipFill>
          <p:spPr bwMode="auto">
            <a:xfrm>
              <a:off x="6078298" y="1295400"/>
              <a:ext cx="3065702" cy="2955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 t="2310" b="5277"/>
            <a:stretch>
              <a:fillRect/>
            </a:stretch>
          </p:blipFill>
          <p:spPr bwMode="auto">
            <a:xfrm>
              <a:off x="24546" y="1295400"/>
              <a:ext cx="3007728" cy="304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1" name="Picture 5"/>
            <p:cNvPicPr>
              <a:picLocks noChangeAspect="1" noChangeArrowheads="1"/>
            </p:cNvPicPr>
            <p:nvPr/>
          </p:nvPicPr>
          <p:blipFill>
            <a:blip r:embed="rId6" cstate="print"/>
            <a:srcRect b="6211"/>
            <a:stretch>
              <a:fillRect/>
            </a:stretch>
          </p:blipFill>
          <p:spPr bwMode="auto">
            <a:xfrm>
              <a:off x="3124200" y="1295400"/>
              <a:ext cx="2971800" cy="304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6. How will adding water effect the pH?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474" y="2133601"/>
            <a:ext cx="4724400" cy="28194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Increase the pH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Decrease the pH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No pH change</a:t>
            </a:r>
            <a:endParaRPr lang="en-US" sz="4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371600"/>
            <a:ext cx="4419600" cy="5592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3733800" cy="3611562"/>
          </a:xfrm>
        </p:spPr>
        <p:txBody>
          <a:bodyPr>
            <a:normAutofit/>
          </a:bodyPr>
          <a:lstStyle/>
          <a:p>
            <a:r>
              <a:rPr lang="en-US" dirty="0" smtClean="0"/>
              <a:t>A: more water</a:t>
            </a:r>
            <a:r>
              <a:rPr lang="en-US" baseline="0" dirty="0" smtClean="0"/>
              <a:t> lessens the acidity, so pH goes up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67225" y="762000"/>
            <a:ext cx="4676775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73152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7</a:t>
            </a:r>
            <a:r>
              <a:rPr lang="en-US" dirty="0" smtClean="0"/>
              <a:t>. How will equal amount of water effect the pH?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90" y="2133601"/>
            <a:ext cx="4724400" cy="28194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Increase the pH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Decrease the pH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The pH will be cut in half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No pH change</a:t>
            </a:r>
            <a:endParaRPr lang="en-US" sz="44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38650" y="990600"/>
            <a:ext cx="4705350" cy="511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517</Words>
  <Application>Microsoft Office PowerPoint</Application>
  <PresentationFormat>On-screen Show (4:3)</PresentationFormat>
  <Paragraphs>71</Paragraphs>
  <Slides>14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pH Scale: qualitative learning goals </vt:lpstr>
      <vt:lpstr>1. The color of a solution identifies if it is an acid, base, or neutral solution.</vt:lpstr>
      <vt:lpstr>2. Which solution is basic?</vt:lpstr>
      <vt:lpstr>3. Which solution is acidic?</vt:lpstr>
      <vt:lpstr>4. Which solution is basic?</vt:lpstr>
      <vt:lpstr>5. Which solution is acidic?</vt:lpstr>
      <vt:lpstr>6. How will adding water effect the pH?</vt:lpstr>
      <vt:lpstr>A: more water lessens the acidity, so pH goes up </vt:lpstr>
      <vt:lpstr>7. How will equal amount of water effect the pH?</vt:lpstr>
      <vt:lpstr>B: more water lessens the basicity , so pH goes down, from 10 to 9.7,  but not by 2 (log scale) </vt:lpstr>
      <vt:lpstr>8. What is the order from most acidic to most basic?</vt:lpstr>
      <vt:lpstr>9. What is the order from most acidic to most basic?</vt:lpstr>
      <vt:lpstr>10. If spit has a pH = 7.4, what does that  tell you about the water equilibrium? 2H2O  OH-  + H3O+  </vt:lpstr>
      <vt:lpstr>Answer to 10 Since the pH is not 7, then something was added to make the equilibrium shift left. For example, if NaOH was added to water, OH- is immediately in the solution and some of it will react with the H3O+  , so the pH (which is inversely related to [H3O+ ]), goes up.  If something like HCl were added there would be more H3O+ , which would also cause a shift left, but there would be less OH- , (which is directly related to pH), so the pH is less than 7.   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 Scale: qualitative learning goals </dc:title>
  <dc:creator>trish</dc:creator>
  <cp:lastModifiedBy>trish</cp:lastModifiedBy>
  <cp:revision>16</cp:revision>
  <dcterms:created xsi:type="dcterms:W3CDTF">2010-04-05T13:39:45Z</dcterms:created>
  <dcterms:modified xsi:type="dcterms:W3CDTF">2010-04-06T01:49:07Z</dcterms:modified>
</cp:coreProperties>
</file>