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937B8-B93E-4DA8-9E7C-B0ABFF32D494}" type="datetimeFigureOut">
              <a:rPr lang="en-US" smtClean="0"/>
              <a:t>7/3/2011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3CC0B5-493C-45DE-AA4F-2B297BED4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661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https://phet.colorado.edu/en/contributions/view/3102</a:t>
            </a:r>
          </a:p>
          <a:p>
            <a:r>
              <a:rPr lang="en-US" dirty="0" smtClean="0"/>
              <a:t>Discuss that many types</a:t>
            </a:r>
            <a:r>
              <a:rPr lang="en-US" baseline="0" dirty="0" smtClean="0"/>
              <a:t> of sandwiches can be made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 or C are actually</a:t>
            </a:r>
            <a:r>
              <a:rPr lang="en-US" baseline="0" dirty="0" smtClean="0"/>
              <a:t> accurate</a:t>
            </a:r>
            <a:r>
              <a:rPr lang="en-US" dirty="0" smtClean="0"/>
              <a:t>, but depending on whether</a:t>
            </a:r>
            <a:r>
              <a:rPr lang="en-US" baseline="0" dirty="0" smtClean="0"/>
              <a:t> the concept of mole has been introduced, you may get just 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is the best answer.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is the best answer.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is the best answer.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 33-2*12=9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B 33/2=16.5</a:t>
            </a:r>
            <a:r>
              <a:rPr lang="en-US" baseline="0" smtClean="0"/>
              <a:t>  15/2=7.5 so the max is 7.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CC0B5-493C-45DE-AA4F-2B297BED444A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9E73-1115-43B2-9B2D-B1D325AFED36}" type="datetimeFigureOut">
              <a:rPr lang="en-US" smtClean="0"/>
              <a:t>7/3/2011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2EBB-2524-4964-9972-2282FC9A0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9E73-1115-43B2-9B2D-B1D325AFED36}" type="datetimeFigureOut">
              <a:rPr lang="en-US" smtClean="0"/>
              <a:t>7/3/2011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2EBB-2524-4964-9972-2282FC9A0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9E73-1115-43B2-9B2D-B1D325AFED36}" type="datetimeFigureOut">
              <a:rPr lang="en-US" smtClean="0"/>
              <a:t>7/3/2011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2EBB-2524-4964-9972-2282FC9A0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9E73-1115-43B2-9B2D-B1D325AFED36}" type="datetimeFigureOut">
              <a:rPr lang="en-US" smtClean="0"/>
              <a:t>7/3/2011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2EBB-2524-4964-9972-2282FC9A0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9E73-1115-43B2-9B2D-B1D325AFED36}" type="datetimeFigureOut">
              <a:rPr lang="en-US" smtClean="0"/>
              <a:t>7/3/2011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2EBB-2524-4964-9972-2282FC9A0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9E73-1115-43B2-9B2D-B1D325AFED36}" type="datetimeFigureOut">
              <a:rPr lang="en-US" smtClean="0"/>
              <a:t>7/3/2011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2EBB-2524-4964-9972-2282FC9A0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9E73-1115-43B2-9B2D-B1D325AFED36}" type="datetimeFigureOut">
              <a:rPr lang="en-US" smtClean="0"/>
              <a:t>7/3/2011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2EBB-2524-4964-9972-2282FC9A0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9E73-1115-43B2-9B2D-B1D325AFED36}" type="datetimeFigureOut">
              <a:rPr lang="en-US" smtClean="0"/>
              <a:t>7/3/2011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2EBB-2524-4964-9972-2282FC9A0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9E73-1115-43B2-9B2D-B1D325AFED36}" type="datetimeFigureOut">
              <a:rPr lang="en-US" smtClean="0"/>
              <a:t>7/3/2011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2EBB-2524-4964-9972-2282FC9A0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9E73-1115-43B2-9B2D-B1D325AFED36}" type="datetimeFigureOut">
              <a:rPr lang="en-US" smtClean="0"/>
              <a:t>7/3/2011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2EBB-2524-4964-9972-2282FC9A0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9E73-1115-43B2-9B2D-B1D325AFED36}" type="datetimeFigureOut">
              <a:rPr lang="en-US" smtClean="0"/>
              <a:t>7/3/2011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2EBB-2524-4964-9972-2282FC9A0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19E73-1115-43B2-9B2D-B1D325AFED36}" type="datetimeFigureOut">
              <a:rPr lang="en-US" smtClean="0"/>
              <a:t>7/3/2011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22EBB-2524-4964-9972-2282FC9A056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en/contributions/view/310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olorado.edu/physics/phe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i="1" dirty="0"/>
              <a:t>Reactants, Products, and Leftovers </a:t>
            </a:r>
            <a:r>
              <a:rPr lang="en-US" sz="3600" dirty="0">
                <a:hlinkClick r:id="rId3"/>
              </a:rPr>
              <a:t>Activity 1</a:t>
            </a:r>
            <a:r>
              <a:rPr lang="en-US" sz="3600" dirty="0"/>
              <a:t>:</a:t>
            </a:r>
            <a:r>
              <a:rPr lang="en-US" sz="3600" b="1" dirty="0"/>
              <a:t> Introduction to Chemical reactions</a:t>
            </a: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by Trish Loeblein </a:t>
            </a:r>
            <a:r>
              <a:rPr lang="en-US" sz="3600" dirty="0" smtClean="0">
                <a:hlinkClick r:id="rId4"/>
              </a:rPr>
              <a:t> </a:t>
            </a:r>
            <a:r>
              <a:rPr lang="en-US" sz="3100" u="sng" dirty="0">
                <a:hlinkClick r:id="rId4"/>
              </a:rPr>
              <a:t>http://phet.colorado.edu</a:t>
            </a:r>
            <a:r>
              <a:rPr lang="en-US" sz="3100" dirty="0"/>
              <a:t/>
            </a:r>
            <a:br>
              <a:rPr lang="en-US" sz="3100" dirty="0"/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133600"/>
            <a:ext cx="8534400" cy="4267200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en-US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Learning Goals: </a:t>
            </a:r>
          </a:p>
          <a:p>
            <a:pPr algn="l"/>
            <a:r>
              <a:rPr lang="en-US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Students will be able to: </a:t>
            </a:r>
          </a:p>
          <a:p>
            <a:pPr marL="284163" lvl="0" indent="-284163" algn="l">
              <a:buFont typeface="Arial" pitchFamily="34" charset="0"/>
              <a:buChar char="•"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Relate the real-world example of making sandwiches to chemical reactions</a:t>
            </a:r>
            <a:endParaRPr lang="en-US" sz="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4163" lvl="0" indent="-284163" algn="l">
              <a:buFont typeface="Arial" pitchFamily="34" charset="0"/>
              <a:buChar char="•"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Describe what “limiting reactant” means using examples of sandwiches and chemicals at a particle level.</a:t>
            </a:r>
            <a:endParaRPr lang="en-US" sz="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4163" lvl="0" indent="-284163" algn="l">
              <a:buFont typeface="Arial" pitchFamily="34" charset="0"/>
              <a:buChar char="•"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Identify the limiting reactant in a chemical reaction</a:t>
            </a:r>
            <a:endParaRPr lang="en-US" sz="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4163" lvl="0" indent="-284163" algn="l">
              <a:buFont typeface="Arial" pitchFamily="34" charset="0"/>
              <a:buChar char="•"/>
            </a:pPr>
            <a:r>
              <a:rPr lang="ru-RU" sz="7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Use your own words to explain the Law of Conservation of Particles means using examples of sandwiches and chemical </a:t>
            </a:r>
            <a:r>
              <a:rPr lang="ru-RU" sz="7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reaction</a:t>
            </a:r>
            <a:endParaRPr lang="en-US" sz="7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143000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1. Making </a:t>
            </a:r>
            <a:r>
              <a:rPr lang="en-US" sz="3600" b="1" dirty="0"/>
              <a:t>a cheese sandwich can be represented by the chemical equation: 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            2 </a:t>
            </a:r>
            <a:r>
              <a:rPr lang="en-US" sz="3600" b="1" dirty="0" err="1"/>
              <a:t>Bd</a:t>
            </a:r>
            <a:r>
              <a:rPr lang="en-US" sz="3600" b="1" dirty="0"/>
              <a:t> + Ch → </a:t>
            </a:r>
            <a:r>
              <a:rPr lang="en-US" sz="3600" b="1" dirty="0" smtClean="0"/>
              <a:t>Bd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Ch</a:t>
            </a:r>
            <a:br>
              <a:rPr lang="en-US" sz="3600" b="1" dirty="0" smtClean="0"/>
            </a:br>
            <a:r>
              <a:rPr lang="en-US" sz="3600" b="1" dirty="0" smtClean="0">
                <a:solidFill>
                  <a:schemeClr val="accent1"/>
                </a:solidFill>
              </a:rPr>
              <a:t>What would you expect a sandwich to look like?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457200" y="3124200"/>
            <a:ext cx="8305801" cy="3093660"/>
            <a:chOff x="457200" y="3124200"/>
            <a:chExt cx="8305801" cy="309366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7200" y="3200400"/>
              <a:ext cx="1733909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90800" y="3124200"/>
              <a:ext cx="1752600" cy="152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029200" y="3276600"/>
              <a:ext cx="1676400" cy="13548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Box 14"/>
            <p:cNvSpPr txBox="1"/>
            <p:nvPr/>
          </p:nvSpPr>
          <p:spPr>
            <a:xfrm>
              <a:off x="762000" y="4648200"/>
              <a:ext cx="7848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/>
                <a:t>A		   B			 C               D         		</a:t>
              </a:r>
              <a:endParaRPr lang="en-US" sz="4800" dirty="0"/>
            </a:p>
          </p:txBody>
        </p:sp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 b="11244"/>
            <a:stretch>
              <a:fillRect/>
            </a:stretch>
          </p:blipFill>
          <p:spPr bwMode="auto">
            <a:xfrm>
              <a:off x="7010400" y="3350742"/>
              <a:ext cx="1752601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1143000"/>
            <a:ext cx="83820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2. Making </a:t>
            </a:r>
            <a:r>
              <a:rPr lang="en-US" sz="3600" b="1" dirty="0"/>
              <a:t>a cheese sandwich can be represented by the chemical equation: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              Bd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 </a:t>
            </a:r>
            <a:r>
              <a:rPr lang="en-US" sz="3600" b="1" dirty="0" smtClean="0"/>
              <a:t>+ 2Ch → 2BdCh </a:t>
            </a:r>
            <a:br>
              <a:rPr lang="en-US" sz="3600" b="1" dirty="0" smtClean="0"/>
            </a:br>
            <a:r>
              <a:rPr lang="en-US" sz="3600" b="1" dirty="0" smtClean="0">
                <a:solidFill>
                  <a:schemeClr val="accent1"/>
                </a:solidFill>
              </a:rPr>
              <a:t>What would you expect a sandwich to look like?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457200" y="3124200"/>
            <a:ext cx="8305801" cy="3093660"/>
            <a:chOff x="457200" y="3124200"/>
            <a:chExt cx="8305801" cy="3093660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7200" y="3200400"/>
              <a:ext cx="1733909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90800" y="3124200"/>
              <a:ext cx="1752600" cy="152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029200" y="3276600"/>
              <a:ext cx="1676400" cy="13548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11"/>
            <p:cNvSpPr txBox="1"/>
            <p:nvPr/>
          </p:nvSpPr>
          <p:spPr>
            <a:xfrm>
              <a:off x="762000" y="4648200"/>
              <a:ext cx="7848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/>
                <a:t>A		   B			 C               D         		</a:t>
              </a:r>
              <a:endParaRPr lang="en-US" sz="4800" dirty="0"/>
            </a:p>
          </p:txBody>
        </p:sp>
        <p:pic>
          <p:nvPicPr>
            <p:cNvPr id="13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 b="11244"/>
            <a:stretch>
              <a:fillRect/>
            </a:stretch>
          </p:blipFill>
          <p:spPr bwMode="auto">
            <a:xfrm>
              <a:off x="7010400" y="3350742"/>
              <a:ext cx="1752601" cy="121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95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3. Making </a:t>
            </a:r>
            <a:r>
              <a:rPr lang="en-US" sz="3600" b="1" dirty="0"/>
              <a:t>a cheese sandwich can be represented by the chemical equation: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          2 </a:t>
            </a:r>
            <a:r>
              <a:rPr lang="en-US" sz="3600" b="1" dirty="0" err="1"/>
              <a:t>Bd</a:t>
            </a:r>
            <a:r>
              <a:rPr lang="en-US" sz="3600" b="1" dirty="0"/>
              <a:t> + Ch → </a:t>
            </a:r>
            <a:r>
              <a:rPr lang="en-US" sz="3600" b="1" dirty="0" smtClean="0"/>
              <a:t>Bd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Ch</a:t>
            </a:r>
            <a:br>
              <a:rPr lang="en-US" sz="3600" b="1" dirty="0" smtClean="0"/>
            </a:br>
            <a:r>
              <a:rPr lang="en-US" sz="3600" b="1" dirty="0">
                <a:solidFill>
                  <a:schemeClr val="accent1"/>
                </a:solidFill>
              </a:rPr>
              <a:t>What does the “2” on the </a:t>
            </a:r>
            <a:r>
              <a:rPr lang="en-US" sz="3600" b="1" i="1" dirty="0">
                <a:solidFill>
                  <a:schemeClr val="accent1"/>
                </a:solidFill>
              </a:rPr>
              <a:t>left</a:t>
            </a:r>
            <a:r>
              <a:rPr lang="en-US" sz="3600" b="1" dirty="0">
                <a:solidFill>
                  <a:schemeClr val="accent1"/>
                </a:solidFill>
              </a:rPr>
              <a:t> side of the chemical equation represent?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895600"/>
            <a:ext cx="6010275" cy="32305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2 pieces of bread stuck together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2 separate pieces of bread 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2 loaves of bread 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4038600" y="2857500"/>
            <a:ext cx="3344103" cy="2705100"/>
            <a:chOff x="2904297" y="3048000"/>
            <a:chExt cx="3344103" cy="2705100"/>
          </a:xfrm>
        </p:grpSpPr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064938" y="4914900"/>
              <a:ext cx="1038639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2904297" y="4914900"/>
              <a:ext cx="1038639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36852" y="3705225"/>
              <a:ext cx="93345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34000" y="3048000"/>
              <a:ext cx="914400" cy="657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4. Making </a:t>
            </a:r>
            <a:r>
              <a:rPr lang="en-US" sz="3600" b="1" dirty="0"/>
              <a:t>a cheese sandwich can be represented by the chemical equation: 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           Bd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 </a:t>
            </a:r>
            <a:r>
              <a:rPr lang="en-US" sz="3600" b="1" dirty="0"/>
              <a:t>+ </a:t>
            </a:r>
            <a:r>
              <a:rPr lang="en-US" sz="3600" b="1" dirty="0" smtClean="0"/>
              <a:t>2Ch </a:t>
            </a:r>
            <a:r>
              <a:rPr lang="en-US" sz="3600" b="1" dirty="0"/>
              <a:t>→ </a:t>
            </a:r>
            <a:r>
              <a:rPr lang="en-US" sz="3600" b="1" dirty="0" smtClean="0"/>
              <a:t>2BdCh</a:t>
            </a:r>
            <a:br>
              <a:rPr lang="en-US" sz="3600" b="1" dirty="0" smtClean="0"/>
            </a:br>
            <a:r>
              <a:rPr lang="en-US" sz="3600" b="1" dirty="0">
                <a:solidFill>
                  <a:schemeClr val="accent1"/>
                </a:solidFill>
              </a:rPr>
              <a:t>What does the “2” on the </a:t>
            </a:r>
            <a:r>
              <a:rPr lang="en-US" sz="3600" b="1" i="1" dirty="0">
                <a:solidFill>
                  <a:schemeClr val="accent1"/>
                </a:solidFill>
              </a:rPr>
              <a:t>left</a:t>
            </a:r>
            <a:r>
              <a:rPr lang="en-US" sz="3600" b="1" dirty="0">
                <a:solidFill>
                  <a:schemeClr val="accent1"/>
                </a:solidFill>
              </a:rPr>
              <a:t> side of the chemical equation represent?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5257800" cy="32305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2 pieces of bread stuck together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2 separate pieces of bread </a:t>
            </a:r>
          </a:p>
          <a:p>
            <a:pPr marL="514350" indent="-514350">
              <a:buFont typeface="+mj-lt"/>
              <a:buAutoNum type="alphaUcPeriod"/>
            </a:pPr>
            <a:endParaRPr lang="en-US" b="1" dirty="0" smtClean="0"/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2 loaves of bread 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4191000" y="3048000"/>
            <a:ext cx="2305050" cy="2895600"/>
            <a:chOff x="4191000" y="3048000"/>
            <a:chExt cx="2305050" cy="2895600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191000" y="5105400"/>
              <a:ext cx="1038639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5334000" y="5105400"/>
              <a:ext cx="1038639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62600" y="4038600"/>
              <a:ext cx="93345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334000" y="3048000"/>
              <a:ext cx="914400" cy="657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5. A </a:t>
            </a:r>
            <a:r>
              <a:rPr lang="en-US" sz="3600" b="1" dirty="0" smtClean="0"/>
              <a:t>menu at the Chemistry Café shows a sandwich:     BdM</a:t>
            </a:r>
            <a:r>
              <a:rPr lang="en-US" sz="3600" b="1" baseline="-25000" dirty="0" smtClean="0"/>
              <a:t>2</a:t>
            </a:r>
            <a:r>
              <a:rPr lang="en-US" sz="3600" b="1" dirty="0" smtClean="0"/>
              <a:t>Ch</a:t>
            </a:r>
            <a:br>
              <a:rPr lang="en-US" sz="3600" b="1" dirty="0" smtClean="0"/>
            </a:br>
            <a:r>
              <a:rPr lang="en-US" sz="3600" b="1" dirty="0" smtClean="0">
                <a:solidFill>
                  <a:schemeClr val="accent1"/>
                </a:solidFill>
              </a:rPr>
              <a:t> What would you expect a sandwich to have?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438400"/>
            <a:ext cx="8153400" cy="3230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7030A0"/>
                </a:solidFill>
              </a:rPr>
              <a:t>2 pieces of bread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FF0000"/>
                </a:solidFill>
              </a:rPr>
              <a:t>2 pieces of meat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B050"/>
                </a:solidFill>
              </a:rPr>
              <a:t>1 piece of cheese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>
                <a:solidFill>
                  <a:srgbClr val="7030A0"/>
                </a:solidFill>
              </a:rPr>
              <a:t>1</a:t>
            </a:r>
            <a:r>
              <a:rPr lang="en-US" b="1" dirty="0" smtClean="0">
                <a:solidFill>
                  <a:srgbClr val="7030A0"/>
                </a:solidFill>
              </a:rPr>
              <a:t> piece of bread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FF0000"/>
                </a:solidFill>
              </a:rPr>
              <a:t>2 pieces of meat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B050"/>
                </a:solidFill>
              </a:rPr>
              <a:t>1 piece of cheese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7030A0"/>
                </a:solidFill>
              </a:rPr>
              <a:t>2 loaves of bread 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447800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6. A </a:t>
            </a:r>
            <a:r>
              <a:rPr lang="en-US" sz="3600" b="1" dirty="0" smtClean="0"/>
              <a:t>menu at the Chemistry Café describes  a sandwich as 3 pieces of bread, one meat and 2 cheeses.</a:t>
            </a:r>
            <a:br>
              <a:rPr lang="en-US" sz="3600" b="1" dirty="0" smtClean="0"/>
            </a:br>
            <a:r>
              <a:rPr lang="en-US" sz="3600" b="1" dirty="0" smtClean="0">
                <a:solidFill>
                  <a:schemeClr val="accent1"/>
                </a:solidFill>
              </a:rPr>
              <a:t> What would you expect a sandwich name to be?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153400" cy="3230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5400" b="1" dirty="0" smtClean="0">
                <a:solidFill>
                  <a:srgbClr val="C00000"/>
                </a:solidFill>
              </a:rPr>
              <a:t>  Bd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5400" b="1" dirty="0" smtClean="0">
                <a:solidFill>
                  <a:srgbClr val="C00000"/>
                </a:solidFill>
              </a:rPr>
              <a:t>MCh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5400" b="1" dirty="0" smtClean="0">
                <a:solidFill>
                  <a:srgbClr val="C00000"/>
                </a:solidFill>
              </a:rPr>
              <a:t>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5400" b="1" dirty="0" smtClean="0">
                <a:solidFill>
                  <a:srgbClr val="C00000"/>
                </a:solidFill>
              </a:rPr>
              <a:t>  Bd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3</a:t>
            </a:r>
            <a:r>
              <a:rPr lang="en-US" sz="5400" b="1" dirty="0" smtClean="0">
                <a:solidFill>
                  <a:srgbClr val="C00000"/>
                </a:solidFill>
              </a:rPr>
              <a:t>M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5400" b="1" dirty="0" smtClean="0">
                <a:solidFill>
                  <a:srgbClr val="C00000"/>
                </a:solidFill>
              </a:rPr>
              <a:t>Ch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5400" b="1" dirty="0" smtClean="0">
                <a:solidFill>
                  <a:srgbClr val="C00000"/>
                </a:solidFill>
              </a:rPr>
              <a:t>  Bd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3</a:t>
            </a:r>
            <a:r>
              <a:rPr lang="en-US" sz="5400" b="1" dirty="0" smtClean="0">
                <a:solidFill>
                  <a:srgbClr val="C00000"/>
                </a:solidFill>
              </a:rPr>
              <a:t>MCh</a:t>
            </a:r>
            <a:r>
              <a:rPr lang="en-US" sz="5400" b="1" baseline="-25000" dirty="0" smtClean="0">
                <a:solidFill>
                  <a:srgbClr val="C00000"/>
                </a:solidFill>
              </a:rPr>
              <a:t>2</a:t>
            </a:r>
            <a:endParaRPr lang="en-US" sz="5400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00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7. The </a:t>
            </a:r>
            <a:r>
              <a:rPr lang="en-US" dirty="0" smtClean="0"/>
              <a:t>Chemistry Café owner was out of bread. She went to the bakery next door and bought a loaf which had 33 slices. Then she sells 12 sandwiches, which need 2 pieces of bread each. How much bread did she have left?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114800"/>
            <a:ext cx="8382000" cy="21336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300" b="1" dirty="0" smtClean="0">
                <a:solidFill>
                  <a:srgbClr val="00B050"/>
                </a:solidFill>
              </a:rPr>
              <a:t>21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300" b="1" dirty="0" smtClean="0">
                <a:solidFill>
                  <a:srgbClr val="00B050"/>
                </a:solidFill>
              </a:rPr>
              <a:t>9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300" b="1" dirty="0" smtClean="0">
                <a:solidFill>
                  <a:srgbClr val="00B050"/>
                </a:solidFill>
              </a:rPr>
              <a:t>None, she gave the leftovers to the birds</a:t>
            </a:r>
          </a:p>
          <a:p>
            <a:pPr marL="514350" indent="-514350">
              <a:buFont typeface="+mj-lt"/>
              <a:buAutoNum type="alphaUcPeriod"/>
            </a:pPr>
            <a:endParaRPr lang="en-US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00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8. The </a:t>
            </a:r>
            <a:r>
              <a:rPr lang="en-US" dirty="0" smtClean="0"/>
              <a:t>Chemistry Café cook has a loaf which had 33 slices and a package of cheese that has 15 slices. He is making sandwiches that have 2 pieces of both bread and cheese. How many sandwiches can he make?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6600" y="4419600"/>
            <a:ext cx="1828800" cy="22098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5700" b="1" dirty="0" smtClean="0">
                <a:solidFill>
                  <a:srgbClr val="00B050"/>
                </a:solidFill>
              </a:rPr>
              <a:t>16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5700" b="1" dirty="0" smtClean="0">
                <a:solidFill>
                  <a:srgbClr val="00B050"/>
                </a:solidFill>
              </a:rPr>
              <a:t>15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5700" b="1" dirty="0" smtClean="0">
                <a:solidFill>
                  <a:srgbClr val="00B050"/>
                </a:solidFill>
              </a:rPr>
              <a:t>7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304800" y="4038600"/>
            <a:ext cx="4476750" cy="2638425"/>
            <a:chOff x="4114800" y="3962400"/>
            <a:chExt cx="4476750" cy="2638425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114800" y="4038600"/>
              <a:ext cx="742950" cy="2562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00600" y="4038600"/>
              <a:ext cx="742950" cy="2562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410200" y="4038600"/>
              <a:ext cx="742950" cy="2562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086600" y="3962400"/>
              <a:ext cx="790575" cy="2505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096000" y="5715000"/>
              <a:ext cx="67627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848600" y="5105400"/>
              <a:ext cx="742950" cy="1400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0400" y="2819400"/>
            <a:ext cx="173420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424</Words>
  <Application>Microsoft Office PowerPoint</Application>
  <PresentationFormat>On-screen Show (4:3)</PresentationFormat>
  <Paragraphs>56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Reactants, Products, and Leftovers Activity 1: Introduction to Chemical reactions by Trish Loeblein  http://phet.colorado.edu </vt:lpstr>
      <vt:lpstr>1. Making a cheese sandwich can be represented by the chemical equation:               2 Bd + Ch → Bd2Ch What would you expect a sandwich to look like? </vt:lpstr>
      <vt:lpstr>2. Making a cheese sandwich can be represented by the chemical equation:                Bd2 + 2Ch → 2BdCh  What would you expect a sandwich to look like? </vt:lpstr>
      <vt:lpstr>3. Making a cheese sandwich can be represented by the chemical equation:            2 Bd + Ch → Bd2Ch What does the “2” on the left side of the chemical equation represent? </vt:lpstr>
      <vt:lpstr>4. Making a cheese sandwich can be represented by the chemical equation:              Bd2 + 2Ch → 2BdCh What does the “2” on the left side of the chemical equation represent? </vt:lpstr>
      <vt:lpstr>5. A menu at the Chemistry Café shows a sandwich:     BdM2Ch  What would you expect a sandwich to have?  </vt:lpstr>
      <vt:lpstr>6. A menu at the Chemistry Café describes  a sandwich as 3 pieces of bread, one meat and 2 cheeses.  What would you expect a sandwich name to be?  </vt:lpstr>
      <vt:lpstr>7. The Chemistry Café owner was out of bread. She went to the bakery next door and bought a loaf which had 33 slices. Then she sells 12 sandwiches, which need 2 pieces of bread each. How much bread did she have left?</vt:lpstr>
      <vt:lpstr>8. The Chemistry Café cook has a loaf which had 33 slices and a package of cheese that has 15 slices. He is making sandwiches that have 2 pieces of both bread and cheese. How many sandwiches can he make?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Reactants, Products, and Leftovers Activity 1: Introduction to Chemical reactions by Trish Loeblein  http://phet.colorado.edu</dc:title>
  <dc:creator>trish</dc:creator>
  <cp:lastModifiedBy>Trish Loeblein</cp:lastModifiedBy>
  <cp:revision>11</cp:revision>
  <dcterms:created xsi:type="dcterms:W3CDTF">2010-06-13T17:14:32Z</dcterms:created>
  <dcterms:modified xsi:type="dcterms:W3CDTF">2011-07-04T03:53:40Z</dcterms:modified>
</cp:coreProperties>
</file>