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1" r:id="rId4"/>
    <p:sldId id="262" r:id="rId5"/>
    <p:sldId id="264" r:id="rId6"/>
    <p:sldId id="263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350" autoAdjust="0"/>
  </p:normalViewPr>
  <p:slideViewPr>
    <p:cSldViewPr>
      <p:cViewPr varScale="1">
        <p:scale>
          <a:sx n="65" d="100"/>
          <a:sy n="65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5B7E83B-23BD-4AE0-8284-DC4C56428930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F910EB-80E8-4306-B5C9-3DDF3B178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22015-B513-4FB7-BCE5-2F88B36806A5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12CC5-4910-4BD8-9C78-2BC4CDDB9445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baseline="0" dirty="0" smtClean="0"/>
              <a:t> not correct angle and no energy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baseline="0" dirty="0" smtClean="0"/>
              <a:t> reactions are reversible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3EDDC-9B73-453E-B387-298907DBDEC4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52ECC-5EF4-41D1-8726-D3A04D3442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het.colorado.edu/en/contributions/view/298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Reactions and </a:t>
            </a:r>
            <a:r>
              <a:rPr lang="en-US" sz="6000" dirty="0" smtClean="0"/>
              <a:t>Rates 1 </a:t>
            </a:r>
            <a:br>
              <a:rPr lang="en-US" sz="6000" dirty="0" smtClean="0"/>
            </a:br>
            <a:r>
              <a:rPr lang="en-US" sz="6000" dirty="0" smtClean="0"/>
              <a:t>Clicker Questions</a:t>
            </a:r>
            <a:endParaRPr lang="en-US" sz="6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667000"/>
            <a:ext cx="7162800" cy="1752600"/>
          </a:xfrm>
        </p:spPr>
        <p:txBody>
          <a:bodyPr>
            <a:normAutofit lnSpcReduction="10000"/>
          </a:bodyPr>
          <a:lstStyle/>
          <a:p>
            <a:r>
              <a:rPr lang="en-US" sz="5400"/>
              <a:t>Activity 1: </a:t>
            </a:r>
          </a:p>
          <a:p>
            <a:r>
              <a:rPr lang="en-US" sz="5400"/>
              <a:t>Introduction to reactions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43000" y="4648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Trish Loeblein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PhET Activity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8534400" cy="5943600"/>
          </a:xfrm>
        </p:spPr>
        <p:txBody>
          <a:bodyPr>
            <a:normAutofit fontScale="62500" lnSpcReduction="20000"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 dirty="0">
                <a:cs typeface="Times New Roman" pitchFamily="18" charset="0"/>
              </a:rPr>
              <a:t>Students will be able to: </a:t>
            </a:r>
          </a:p>
          <a:p>
            <a:pPr marL="742950" indent="-742950">
              <a:lnSpc>
                <a:spcPct val="90000"/>
              </a:lnSpc>
              <a:buFont typeface="+mj-lt"/>
              <a:buAutoNum type="arabicPeriod"/>
            </a:pPr>
            <a:r>
              <a:rPr lang="en-US" sz="5800" dirty="0" smtClean="0">
                <a:cs typeface="Times New Roman" pitchFamily="18" charset="0"/>
              </a:rPr>
              <a:t>Describe reactions in terms of a simple molecular model.</a:t>
            </a:r>
            <a:r>
              <a:rPr lang="en-US" sz="5800" dirty="0" smtClean="0"/>
              <a:t> </a:t>
            </a:r>
          </a:p>
          <a:p>
            <a:pPr marL="742950" indent="-742950">
              <a:lnSpc>
                <a:spcPct val="90000"/>
              </a:lnSpc>
              <a:buFont typeface="+mj-lt"/>
              <a:buAutoNum type="arabicPeriod"/>
            </a:pPr>
            <a:r>
              <a:rPr lang="en-US" sz="5800" dirty="0" smtClean="0">
                <a:solidFill>
                  <a:schemeClr val="accent2"/>
                </a:solidFill>
              </a:rPr>
              <a:t>Describe </a:t>
            </a:r>
            <a:r>
              <a:rPr lang="en-US" sz="5800" dirty="0">
                <a:solidFill>
                  <a:schemeClr val="accent2"/>
                </a:solidFill>
              </a:rPr>
              <a:t>reactions in terms of molecular models with illustrations.</a:t>
            </a:r>
          </a:p>
          <a:p>
            <a:pPr marL="742950" indent="-742950">
              <a:lnSpc>
                <a:spcPct val="90000"/>
              </a:lnSpc>
              <a:buFont typeface="+mj-lt"/>
              <a:buAutoNum type="arabicPeriod"/>
            </a:pPr>
            <a:r>
              <a:rPr lang="en-US" sz="5800" dirty="0">
                <a:solidFill>
                  <a:srgbClr val="CC0099"/>
                </a:solidFill>
                <a:cs typeface="Times New Roman" pitchFamily="18" charset="0"/>
              </a:rPr>
              <a:t>Differentiate between dissolving and reacting</a:t>
            </a:r>
          </a:p>
          <a:p>
            <a:pPr marL="742950" indent="-742950">
              <a:lnSpc>
                <a:spcPct val="90000"/>
              </a:lnSpc>
              <a:buFont typeface="+mj-lt"/>
              <a:buAutoNum type="arabicPeriod"/>
            </a:pPr>
            <a:r>
              <a:rPr lang="en-US" sz="5800" dirty="0">
                <a:solidFill>
                  <a:srgbClr val="009900"/>
                </a:solidFill>
                <a:cs typeface="Times New Roman" pitchFamily="18" charset="0"/>
              </a:rPr>
              <a:t>Use the molecular model to explain why reactions are not instantaneous. </a:t>
            </a:r>
          </a:p>
          <a:p>
            <a:pPr marL="742950" indent="-742950">
              <a:lnSpc>
                <a:spcPct val="90000"/>
              </a:lnSpc>
              <a:buFont typeface="+mj-lt"/>
              <a:buAutoNum type="arabicPeriod"/>
            </a:pPr>
            <a:r>
              <a:rPr lang="en-US" sz="5800" dirty="0">
                <a:solidFill>
                  <a:srgbClr val="FF0000"/>
                </a:solidFill>
                <a:cs typeface="Times New Roman" pitchFamily="18" charset="0"/>
              </a:rPr>
              <a:t>Use the molecular model to explain why reactions have less than 100% yields.</a:t>
            </a:r>
            <a:r>
              <a:rPr lang="en-US" sz="5800" dirty="0"/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5800" dirty="0">
              <a:solidFill>
                <a:srgbClr val="009900"/>
              </a:solidFill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6838" t="18072" r="19654"/>
          <a:stretch>
            <a:fillRect/>
          </a:stretch>
        </p:blipFill>
        <p:spPr bwMode="auto">
          <a:xfrm>
            <a:off x="5048250" y="381000"/>
            <a:ext cx="409575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14400" y="1905000"/>
            <a:ext cx="205740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 r="5376"/>
          <a:stretch>
            <a:fillRect/>
          </a:stretch>
        </p:blipFill>
        <p:spPr bwMode="auto">
          <a:xfrm>
            <a:off x="914400" y="3505200"/>
            <a:ext cx="1826614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2" name="Group 11"/>
          <p:cNvGrpSpPr/>
          <p:nvPr/>
        </p:nvGrpSpPr>
        <p:grpSpPr>
          <a:xfrm>
            <a:off x="381000" y="2209800"/>
            <a:ext cx="4876800" cy="4274641"/>
            <a:chOff x="381000" y="2209800"/>
            <a:chExt cx="4876800" cy="4274641"/>
          </a:xfrm>
        </p:grpSpPr>
        <p:sp>
          <p:nvSpPr>
            <p:cNvPr id="8" name="TextBox 7"/>
            <p:cNvSpPr txBox="1"/>
            <p:nvPr/>
          </p:nvSpPr>
          <p:spPr>
            <a:xfrm>
              <a:off x="381000" y="2209800"/>
              <a:ext cx="838200" cy="424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/>
                <a:t>A</a:t>
              </a:r>
            </a:p>
            <a:p>
              <a:endParaRPr lang="en-US" sz="5400" dirty="0" smtClean="0"/>
            </a:p>
            <a:p>
              <a:r>
                <a:rPr lang="en-US" sz="5400" dirty="0" smtClean="0"/>
                <a:t>B</a:t>
              </a:r>
            </a:p>
            <a:p>
              <a:endParaRPr lang="en-US" sz="5400" dirty="0" smtClean="0"/>
            </a:p>
            <a:p>
              <a:r>
                <a:rPr lang="en-US" sz="5400" dirty="0" smtClean="0"/>
                <a:t>C </a:t>
              </a:r>
              <a:endParaRPr lang="en-US" sz="5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1600" y="5715000"/>
              <a:ext cx="32004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/>
                <a:t>No reaction </a:t>
              </a:r>
              <a:endParaRPr lang="en-US" sz="4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971800" y="2438400"/>
              <a:ext cx="2286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w</a:t>
              </a:r>
              <a:r>
                <a:rPr lang="en-US" sz="4400" dirty="0" smtClean="0"/>
                <a:t>ill form</a:t>
              </a:r>
              <a:endParaRPr lang="en-US" sz="4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895600" y="3962400"/>
              <a:ext cx="2286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w</a:t>
              </a:r>
              <a:r>
                <a:rPr lang="en-US" sz="4400" dirty="0" smtClean="0"/>
                <a:t>ill form</a:t>
              </a:r>
              <a:endParaRPr lang="en-US" sz="44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019800" cy="22399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What will </a:t>
            </a:r>
            <a:r>
              <a:rPr lang="en-US" b="1" u="sng" dirty="0" smtClean="0"/>
              <a:t>probably</a:t>
            </a:r>
            <a:r>
              <a:rPr lang="en-US" b="1" dirty="0" smtClean="0"/>
              <a:t> immediately happen ?</a:t>
            </a:r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76800" y="6056546"/>
            <a:ext cx="4267200" cy="801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94271" y="1905000"/>
            <a:ext cx="18097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 r="5376"/>
          <a:stretch>
            <a:fillRect/>
          </a:stretch>
        </p:blipFill>
        <p:spPr bwMode="auto">
          <a:xfrm>
            <a:off x="474142" y="3505200"/>
            <a:ext cx="1730476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11"/>
          <p:cNvGrpSpPr/>
          <p:nvPr/>
        </p:nvGrpSpPr>
        <p:grpSpPr>
          <a:xfrm>
            <a:off x="228603" y="2209800"/>
            <a:ext cx="4495797" cy="4247317"/>
            <a:chOff x="381000" y="2209800"/>
            <a:chExt cx="4495797" cy="4247317"/>
          </a:xfrm>
        </p:grpSpPr>
        <p:sp>
          <p:nvSpPr>
            <p:cNvPr id="8" name="TextBox 7"/>
            <p:cNvSpPr txBox="1"/>
            <p:nvPr/>
          </p:nvSpPr>
          <p:spPr>
            <a:xfrm>
              <a:off x="381000" y="2209800"/>
              <a:ext cx="838200" cy="424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/>
                <a:t>A</a:t>
              </a:r>
            </a:p>
            <a:p>
              <a:endParaRPr lang="en-US" sz="5400" dirty="0" smtClean="0"/>
            </a:p>
            <a:p>
              <a:r>
                <a:rPr lang="en-US" sz="5400" dirty="0" smtClean="0"/>
                <a:t>B</a:t>
              </a:r>
            </a:p>
            <a:p>
              <a:endParaRPr lang="en-US" sz="5400" dirty="0" smtClean="0"/>
            </a:p>
            <a:p>
              <a:r>
                <a:rPr lang="en-US" sz="5400" dirty="0" smtClean="0"/>
                <a:t>C </a:t>
              </a:r>
              <a:endParaRPr lang="en-US" sz="5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66797" y="5562600"/>
              <a:ext cx="32004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/>
                <a:t>No reaction </a:t>
              </a:r>
              <a:endParaRPr lang="en-US" sz="4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90797" y="2438400"/>
              <a:ext cx="2286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w</a:t>
              </a:r>
              <a:r>
                <a:rPr lang="en-US" sz="4400" dirty="0" smtClean="0"/>
                <a:t>ill form</a:t>
              </a:r>
              <a:endParaRPr lang="en-US" sz="4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53735" y="3962400"/>
              <a:ext cx="2286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w</a:t>
              </a:r>
              <a:r>
                <a:rPr lang="en-US" sz="4400" dirty="0" smtClean="0"/>
                <a:t>ill form</a:t>
              </a:r>
              <a:endParaRPr lang="en-US" sz="44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4419600" cy="223996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/>
              <a:t>What will </a:t>
            </a:r>
            <a:r>
              <a:rPr lang="en-US" sz="4000" b="1" u="sng" dirty="0" smtClean="0"/>
              <a:t>probably </a:t>
            </a:r>
            <a:r>
              <a:rPr lang="en-US" sz="4000" b="1" dirty="0" smtClean="0"/>
              <a:t>happen ?</a:t>
            </a:r>
            <a:endParaRPr lang="en-US" sz="4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71087" y="5105400"/>
            <a:ext cx="4672913" cy="877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 l="3168"/>
          <a:stretch>
            <a:fillRect/>
          </a:stretch>
        </p:blipFill>
        <p:spPr bwMode="auto">
          <a:xfrm>
            <a:off x="4486195" y="0"/>
            <a:ext cx="4657805" cy="5235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6019800" cy="22399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What will </a:t>
            </a:r>
            <a:r>
              <a:rPr lang="en-US" b="1" u="sng" dirty="0" smtClean="0"/>
              <a:t>probably</a:t>
            </a:r>
            <a:r>
              <a:rPr lang="en-US" b="1" dirty="0" smtClean="0"/>
              <a:t> immediately happen ?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14400" y="1905000"/>
            <a:ext cx="205740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 r="5376"/>
          <a:stretch>
            <a:fillRect/>
          </a:stretch>
        </p:blipFill>
        <p:spPr bwMode="auto">
          <a:xfrm>
            <a:off x="914400" y="3505200"/>
            <a:ext cx="1826614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11"/>
          <p:cNvGrpSpPr/>
          <p:nvPr/>
        </p:nvGrpSpPr>
        <p:grpSpPr>
          <a:xfrm>
            <a:off x="381000" y="2209800"/>
            <a:ext cx="4876800" cy="4274641"/>
            <a:chOff x="381000" y="2209800"/>
            <a:chExt cx="4876800" cy="4274641"/>
          </a:xfrm>
        </p:grpSpPr>
        <p:sp>
          <p:nvSpPr>
            <p:cNvPr id="8" name="TextBox 7"/>
            <p:cNvSpPr txBox="1"/>
            <p:nvPr/>
          </p:nvSpPr>
          <p:spPr>
            <a:xfrm>
              <a:off x="381000" y="2209800"/>
              <a:ext cx="838200" cy="424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/>
                <a:t>A</a:t>
              </a:r>
            </a:p>
            <a:p>
              <a:endParaRPr lang="en-US" sz="5400" dirty="0" smtClean="0"/>
            </a:p>
            <a:p>
              <a:r>
                <a:rPr lang="en-US" sz="5400" dirty="0" smtClean="0"/>
                <a:t>B</a:t>
              </a:r>
            </a:p>
            <a:p>
              <a:endParaRPr lang="en-US" sz="5400" dirty="0" smtClean="0"/>
            </a:p>
            <a:p>
              <a:r>
                <a:rPr lang="en-US" sz="5400" dirty="0" smtClean="0"/>
                <a:t>C </a:t>
              </a:r>
              <a:endParaRPr lang="en-US" sz="5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1600" y="5715000"/>
              <a:ext cx="32004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/>
                <a:t>No reaction </a:t>
              </a:r>
              <a:endParaRPr lang="en-US" sz="4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971800" y="2438400"/>
              <a:ext cx="2286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w</a:t>
              </a:r>
              <a:r>
                <a:rPr lang="en-US" sz="4400" dirty="0" smtClean="0"/>
                <a:t>ill form</a:t>
              </a:r>
              <a:endParaRPr lang="en-US" sz="4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895600" y="3962400"/>
              <a:ext cx="2286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/>
                <a:t>w</a:t>
              </a:r>
              <a:r>
                <a:rPr lang="en-US" sz="4400" dirty="0" smtClean="0"/>
                <a:t>ill form</a:t>
              </a:r>
              <a:endParaRPr lang="en-US" sz="4400" dirty="0"/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43863" y="3733800"/>
            <a:ext cx="340013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/>
          <a:srcRect l="3834"/>
          <a:stretch>
            <a:fillRect/>
          </a:stretch>
        </p:blipFill>
        <p:spPr bwMode="auto">
          <a:xfrm>
            <a:off x="5715000" y="838200"/>
            <a:ext cx="3429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76800" y="0"/>
            <a:ext cx="4267200" cy="801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What will </a:t>
            </a:r>
            <a:r>
              <a:rPr lang="en-US" b="1" u="sng" dirty="0" smtClean="0"/>
              <a:t>most likely</a:t>
            </a:r>
            <a:r>
              <a:rPr lang="en-US" b="1" dirty="0" smtClean="0"/>
              <a:t> be in the container after several minutes have passed ?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4999" y="0"/>
            <a:ext cx="649141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200400"/>
            <a:ext cx="108667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3166534"/>
            <a:ext cx="533400" cy="61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3843869"/>
            <a:ext cx="685800" cy="79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4800" y="3920072"/>
            <a:ext cx="78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431802" y="3166534"/>
            <a:ext cx="8610600" cy="2590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only  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only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169</Words>
  <Application>Microsoft Office PowerPoint</Application>
  <PresentationFormat>On-screen Show (4:3)</PresentationFormat>
  <Paragraphs>53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Reactions and Rates 1  Clicker Questions</vt:lpstr>
      <vt:lpstr>Learning Goals</vt:lpstr>
      <vt:lpstr>What will probably immediately happen ?</vt:lpstr>
      <vt:lpstr>What will probably happen ?</vt:lpstr>
      <vt:lpstr>What will probably immediately happen ?</vt:lpstr>
      <vt:lpstr>What will most likely be in the container after several minutes have passed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Reactions and Rates 1  Clicker Questions</dc:title>
  <dc:creator>TL</dc:creator>
  <cp:lastModifiedBy>Trish</cp:lastModifiedBy>
  <cp:revision>9</cp:revision>
  <dcterms:created xsi:type="dcterms:W3CDTF">2009-07-27T18:43:29Z</dcterms:created>
  <dcterms:modified xsi:type="dcterms:W3CDTF">2013-07-07T14:34:35Z</dcterms:modified>
</cp:coreProperties>
</file>