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58" r:id="rId3"/>
    <p:sldId id="259" r:id="rId4"/>
    <p:sldId id="262" r:id="rId5"/>
    <p:sldId id="264" r:id="rId6"/>
    <p:sldId id="265" r:id="rId7"/>
    <p:sldId id="263" r:id="rId8"/>
    <p:sldId id="266" r:id="rId9"/>
    <p:sldId id="267" r:id="rId10"/>
    <p:sldId id="271" r:id="rId11"/>
    <p:sldId id="268" r:id="rId12"/>
    <p:sldId id="269" r:id="rId13"/>
    <p:sldId id="270" r:id="rId14"/>
    <p:sldId id="272" r:id="rId15"/>
    <p:sldId id="273" r:id="rId16"/>
    <p:sldId id="274" r:id="rId17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4896" autoAdjust="0"/>
  </p:normalViewPr>
  <p:slideViewPr>
    <p:cSldViewPr>
      <p:cViewPr varScale="1">
        <p:scale>
          <a:sx n="54" d="100"/>
          <a:sy n="54" d="100"/>
        </p:scale>
        <p:origin x="-9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4CE3A539-5D35-46DF-9E6B-DF46C4FB686E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093FBF8B-9D62-4EA2-A1E9-7CF1B158C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953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B22015-B513-4FB7-BCE5-2F88B36806A5}" type="slidenum">
              <a:rPr lang="en-US"/>
              <a:pPr/>
              <a:t>1</a:t>
            </a:fld>
            <a:endParaRPr lang="en-US"/>
          </a:p>
        </p:txBody>
      </p:sp>
      <p:sp>
        <p:nvSpPr>
          <p:cNvPr id="1536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Reactions and Rates</a:t>
            </a:r>
            <a:r>
              <a:rPr lang="en-US" baseline="0" dirty="0" smtClean="0"/>
              <a:t> activity 1 was done in September, #2 was done in December, 3 and 4 will be done in the same unit in March. </a:t>
            </a:r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Answer choices on next slide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F910EB-80E8-4306-B5C9-3DDF3B178407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 because they have lower potential</a:t>
            </a:r>
            <a:r>
              <a:rPr lang="en-US" baseline="0" dirty="0" smtClean="0"/>
              <a:t> energy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F910EB-80E8-4306-B5C9-3DDF3B178407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D12CC5-4910-4BD8-9C78-2BC4CDDB9445}" type="slidenum">
              <a:rPr lang="en-US"/>
              <a:pPr/>
              <a:t>2</a:t>
            </a:fld>
            <a:endParaRPr lang="en-US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z="1300" dirty="0"/>
              <a:t>These are the questions that the students were asked about the sim.</a:t>
            </a:r>
          </a:p>
          <a:p>
            <a:pPr lvl="0"/>
            <a:r>
              <a:rPr lang="en-US" sz="1300" dirty="0"/>
              <a:t>How do you know when equilibrium has been reached?</a:t>
            </a:r>
          </a:p>
          <a:p>
            <a:pPr lvl="0"/>
            <a:r>
              <a:rPr lang="en-US" sz="1300" dirty="0"/>
              <a:t>How does changing the initial amounts of the reactants affect the amount of product?</a:t>
            </a:r>
          </a:p>
          <a:p>
            <a:pPr lvl="0"/>
            <a:r>
              <a:rPr lang="en-US" sz="1300" dirty="0"/>
              <a:t>How does changing the initial temperature of the reactants affect the amount of product?</a:t>
            </a:r>
          </a:p>
          <a:p>
            <a:pPr lvl="0"/>
            <a:r>
              <a:rPr lang="en-US" sz="1300" dirty="0"/>
              <a:t>Then they were asked to test another reaction and we had a share.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000" b="1" dirty="0">
                <a:solidFill>
                  <a:srgbClr val="0070C0"/>
                </a:solidFill>
              </a:rPr>
              <a:t>A</a:t>
            </a:r>
            <a:r>
              <a:rPr lang="en-US" baseline="0" dirty="0" smtClean="0"/>
              <a:t> see next slide for correct Rate graph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F910EB-80E8-4306-B5C9-3DDF3B17840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000" b="1" dirty="0">
                <a:solidFill>
                  <a:srgbClr val="0070C0"/>
                </a:solidFill>
              </a:rPr>
              <a:t>C or D</a:t>
            </a:r>
            <a:r>
              <a:rPr lang="en-US" baseline="0" dirty="0" smtClean="0"/>
              <a:t> need more information like time graph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F910EB-80E8-4306-B5C9-3DDF3B17840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000" b="1" dirty="0">
                <a:solidFill>
                  <a:srgbClr val="0070C0"/>
                </a:solidFill>
              </a:rPr>
              <a:t>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F910EB-80E8-4306-B5C9-3DDF3B17840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14319">
              <a:defRPr/>
            </a:pPr>
            <a:r>
              <a:rPr lang="en-US" dirty="0" smtClean="0"/>
              <a:t>Answer choices on next slide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F910EB-80E8-4306-B5C9-3DDF3B17840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F910EB-80E8-4306-B5C9-3DDF3B17840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14319">
              <a:defRPr/>
            </a:pPr>
            <a:r>
              <a:rPr lang="en-US" dirty="0" smtClean="0"/>
              <a:t>Answer choices on next slide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F910EB-80E8-4306-B5C9-3DDF3B178407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</a:t>
            </a:r>
            <a:r>
              <a:rPr lang="en-US" baseline="0" dirty="0" smtClean="0"/>
              <a:t> see next slide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F910EB-80E8-4306-B5C9-3DDF3B178407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71558-8FBC-4037-B9B4-E76EA76B2C55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16E18-F949-4273-9F21-722DEC5F31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71558-8FBC-4037-B9B4-E76EA76B2C55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16E18-F949-4273-9F21-722DEC5F31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71558-8FBC-4037-B9B4-E76EA76B2C55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16E18-F949-4273-9F21-722DEC5F31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71558-8FBC-4037-B9B4-E76EA76B2C55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16E18-F949-4273-9F21-722DEC5F31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71558-8FBC-4037-B9B4-E76EA76B2C55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16E18-F949-4273-9F21-722DEC5F31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71558-8FBC-4037-B9B4-E76EA76B2C55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16E18-F949-4273-9F21-722DEC5F31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71558-8FBC-4037-B9B4-E76EA76B2C55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16E18-F949-4273-9F21-722DEC5F31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71558-8FBC-4037-B9B4-E76EA76B2C55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16E18-F949-4273-9F21-722DEC5F31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71558-8FBC-4037-B9B4-E76EA76B2C55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16E18-F949-4273-9F21-722DEC5F31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71558-8FBC-4037-B9B4-E76EA76B2C55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16E18-F949-4273-9F21-722DEC5F31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71558-8FBC-4037-B9B4-E76EA76B2C55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16E18-F949-4273-9F21-722DEC5F31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71558-8FBC-4037-B9B4-E76EA76B2C55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A16E18-F949-4273-9F21-722DEC5F313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4.png"/><Relationship Id="rId4" Type="http://schemas.openxmlformats.org/officeDocument/2006/relationships/image" Target="../media/image23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3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10" Type="http://schemas.openxmlformats.org/officeDocument/2006/relationships/image" Target="../media/image25.png"/><Relationship Id="rId4" Type="http://schemas.openxmlformats.org/officeDocument/2006/relationships/image" Target="../media/image15.png"/><Relationship Id="rId9" Type="http://schemas.openxmlformats.org/officeDocument/2006/relationships/image" Target="../media/image2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0.png"/><Relationship Id="rId4" Type="http://schemas.openxmlformats.org/officeDocument/2006/relationships/image" Target="../media/image2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8.png"/><Relationship Id="rId7" Type="http://schemas.openxmlformats.org/officeDocument/2006/relationships/image" Target="../media/image3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Relationship Id="rId9" Type="http://schemas.openxmlformats.org/officeDocument/2006/relationships/image" Target="../media/image30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3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Relationship Id="rId9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144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sz="6000" dirty="0"/>
              <a:t>Reactions and </a:t>
            </a:r>
            <a:r>
              <a:rPr lang="en-US" sz="6000" dirty="0" smtClean="0"/>
              <a:t>Rates 3 </a:t>
            </a:r>
            <a:br>
              <a:rPr lang="en-US" sz="6000" dirty="0" smtClean="0"/>
            </a:br>
            <a:r>
              <a:rPr lang="en-US" sz="6000" dirty="0" smtClean="0"/>
              <a:t>Clicker Questions</a:t>
            </a:r>
            <a:endParaRPr lang="en-US" sz="60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2667000"/>
            <a:ext cx="7162800" cy="1752600"/>
          </a:xfrm>
        </p:spPr>
        <p:txBody>
          <a:bodyPr>
            <a:normAutofit fontScale="85000" lnSpcReduction="10000"/>
          </a:bodyPr>
          <a:lstStyle/>
          <a:p>
            <a:r>
              <a:rPr lang="en-US" sz="5400" dirty="0"/>
              <a:t>Activity 3</a:t>
            </a:r>
            <a:r>
              <a:rPr lang="en-US" sz="5400" dirty="0" smtClean="0"/>
              <a:t>: </a:t>
            </a:r>
            <a:endParaRPr lang="en-US" sz="5400" dirty="0"/>
          </a:p>
          <a:p>
            <a:r>
              <a:rPr lang="en-US" sz="5400" dirty="0"/>
              <a:t>Introduction to </a:t>
            </a:r>
            <a:r>
              <a:rPr lang="en-US" sz="5400" b="1" dirty="0"/>
              <a:t>Equilibrium</a:t>
            </a:r>
            <a:endParaRPr lang="en-US" sz="54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143000" y="46482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Trish Loeblein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PhET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600"/>
            <a:ext cx="8229600" cy="1143000"/>
          </a:xfrm>
        </p:spPr>
        <p:txBody>
          <a:bodyPr/>
          <a:lstStyle/>
          <a:p>
            <a:r>
              <a:rPr lang="en-US" dirty="0" smtClean="0"/>
              <a:t>data</a:t>
            </a:r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 r="35110"/>
          <a:stretch>
            <a:fillRect/>
          </a:stretch>
        </p:blipFill>
        <p:spPr bwMode="auto">
          <a:xfrm>
            <a:off x="457200" y="2743200"/>
            <a:ext cx="3200400" cy="3574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0"/>
            <a:ext cx="3560682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43399" y="1295400"/>
            <a:ext cx="3902765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5867400" cy="21336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How will the equilibrium of second trial compare to the equilibrium of the first?</a:t>
            </a:r>
            <a:endParaRPr lang="en-US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9800" y="0"/>
            <a:ext cx="3124200" cy="2615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57800" y="3505200"/>
            <a:ext cx="3344985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5800" y="3581400"/>
            <a:ext cx="330708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228600" y="2743200"/>
            <a:ext cx="4038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7030A0"/>
                </a:solidFill>
              </a:rPr>
              <a:t>First experiment</a:t>
            </a:r>
            <a:endParaRPr lang="en-US" sz="4400" b="1" dirty="0">
              <a:solidFill>
                <a:srgbClr val="7030A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419600" y="2731824"/>
            <a:ext cx="47244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solidFill>
                  <a:srgbClr val="7030A0"/>
                </a:solidFill>
              </a:rPr>
              <a:t>Second experiment</a:t>
            </a:r>
            <a:endParaRPr lang="en-US" sz="44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15"/>
          <p:cNvSpPr>
            <a:spLocks noGrp="1"/>
          </p:cNvSpPr>
          <p:nvPr>
            <p:ph idx="1"/>
          </p:nvPr>
        </p:nvSpPr>
        <p:spPr>
          <a:xfrm>
            <a:off x="228600" y="2743200"/>
            <a:ext cx="8610600" cy="3886200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4400" dirty="0" smtClean="0"/>
              <a:t>There will be more           &amp;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400" dirty="0" smtClean="0"/>
              <a:t>There will be more               &amp;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400" dirty="0" smtClean="0"/>
              <a:t>There will be more        &amp;          &amp;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400" dirty="0" smtClean="0"/>
              <a:t>There will be more         &amp;          &amp;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400" dirty="0" smtClean="0"/>
              <a:t>The ratios will still be about the same </a:t>
            </a:r>
          </a:p>
          <a:p>
            <a:pPr marL="514350" indent="-514350">
              <a:buNone/>
            </a:pPr>
            <a:endParaRPr lang="en-US" sz="4400" dirty="0" smtClean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248400" y="6294438"/>
            <a:ext cx="2895600" cy="563562"/>
          </a:xfrm>
        </p:spPr>
        <p:txBody>
          <a:bodyPr>
            <a:normAutofit/>
          </a:bodyPr>
          <a:lstStyle/>
          <a:p>
            <a:r>
              <a:rPr lang="en-US" sz="800" dirty="0" smtClean="0">
                <a:solidFill>
                  <a:schemeClr val="bg1"/>
                </a:solidFill>
              </a:rPr>
              <a:t>Answer choices</a:t>
            </a:r>
            <a:endParaRPr lang="en-US" sz="800" dirty="0">
              <a:solidFill>
                <a:schemeClr val="bg1"/>
              </a:solidFill>
            </a:endParaRPr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/>
          <a:srcRect r="14435"/>
          <a:stretch>
            <a:fillRect/>
          </a:stretch>
        </p:blipFill>
        <p:spPr bwMode="auto">
          <a:xfrm>
            <a:off x="6885517" y="0"/>
            <a:ext cx="2258483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752" y="82061"/>
            <a:ext cx="5638800" cy="991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81600" y="2743200"/>
            <a:ext cx="714375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553200" y="2819400"/>
            <a:ext cx="8763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181600" y="3505200"/>
            <a:ext cx="12096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010400" y="3657600"/>
            <a:ext cx="5715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53000" y="4191000"/>
            <a:ext cx="714375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019800" y="4191000"/>
            <a:ext cx="12096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696200" y="4343400"/>
            <a:ext cx="5715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953000" y="5029200"/>
            <a:ext cx="8763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172200" y="5029200"/>
            <a:ext cx="12096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772400" y="5105400"/>
            <a:ext cx="5715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0" y="1600200"/>
            <a:ext cx="3152775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10"/>
          <a:srcRect t="19835"/>
          <a:stretch>
            <a:fillRect/>
          </a:stretch>
        </p:blipFill>
        <p:spPr bwMode="auto">
          <a:xfrm>
            <a:off x="3657600" y="1600200"/>
            <a:ext cx="32670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" name="TextBox 19"/>
          <p:cNvSpPr txBox="1"/>
          <p:nvPr/>
        </p:nvSpPr>
        <p:spPr>
          <a:xfrm>
            <a:off x="152400" y="990600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7030A0"/>
                </a:solidFill>
              </a:rPr>
              <a:t>First trial</a:t>
            </a:r>
            <a:endParaRPr lang="en-US" sz="3600" b="1" dirty="0">
              <a:solidFill>
                <a:srgbClr val="7030A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581400" y="1066800"/>
            <a:ext cx="3200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7030A0"/>
                </a:solidFill>
              </a:rPr>
              <a:t>Second trial</a:t>
            </a:r>
            <a:endParaRPr lang="en-US" sz="32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828800" cy="609600"/>
          </a:xfrm>
        </p:spPr>
        <p:txBody>
          <a:bodyPr>
            <a:normAutofit fontScale="90000"/>
          </a:bodyPr>
          <a:lstStyle/>
          <a:p>
            <a:r>
              <a:rPr lang="en-US" sz="1800" dirty="0" smtClean="0"/>
              <a:t>Data for reactions</a:t>
            </a:r>
            <a:endParaRPr lang="en-US" sz="18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581400"/>
            <a:ext cx="4014147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38600" y="3657600"/>
            <a:ext cx="4905829" cy="3030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381000"/>
            <a:ext cx="3581400" cy="2657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5"/>
          <a:srcRect r="35110" b="14728"/>
          <a:stretch>
            <a:fillRect/>
          </a:stretch>
        </p:blipFill>
        <p:spPr bwMode="auto">
          <a:xfrm>
            <a:off x="3886200" y="228600"/>
            <a:ext cx="3352800" cy="3193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38800" y="0"/>
            <a:ext cx="3505200" cy="801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257800" cy="3916362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/>
              <a:t>At equilibrium, what would you predict is in the container?</a:t>
            </a:r>
            <a:endParaRPr lang="en-US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/>
          <a:srcRect t="10435"/>
          <a:stretch>
            <a:fillRect/>
          </a:stretch>
        </p:blipFill>
        <p:spPr bwMode="auto">
          <a:xfrm>
            <a:off x="5638800" y="4038600"/>
            <a:ext cx="2983082" cy="241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86400" y="1143000"/>
            <a:ext cx="3555676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0"/>
            <a:ext cx="567998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48400" y="2590800"/>
            <a:ext cx="1086679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72400" y="2590800"/>
            <a:ext cx="533400" cy="613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477000" y="3200400"/>
            <a:ext cx="685800" cy="791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848600" y="3276600"/>
            <a:ext cx="787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0" y="1600200"/>
            <a:ext cx="2895600" cy="563562"/>
          </a:xfrm>
        </p:spPr>
        <p:txBody>
          <a:bodyPr>
            <a:normAutofit/>
          </a:bodyPr>
          <a:lstStyle/>
          <a:p>
            <a:r>
              <a:rPr lang="en-US" sz="2000" dirty="0" smtClean="0"/>
              <a:t>Answer choices</a:t>
            </a:r>
            <a:endParaRPr lang="en-US" sz="2000" dirty="0"/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19600" y="4572000"/>
            <a:ext cx="1086679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19800" y="4572000"/>
            <a:ext cx="533400" cy="613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572000" y="5638800"/>
            <a:ext cx="685800" cy="791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172200" y="5715000"/>
            <a:ext cx="787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Content Placeholder 15"/>
          <p:cNvSpPr>
            <a:spLocks noGrp="1"/>
          </p:cNvSpPr>
          <p:nvPr>
            <p:ph idx="1"/>
          </p:nvPr>
        </p:nvSpPr>
        <p:spPr>
          <a:xfrm>
            <a:off x="533400" y="2590800"/>
            <a:ext cx="8610600" cy="38862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4400" dirty="0" smtClean="0"/>
              <a:t>Container will have only          &amp;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400" dirty="0" smtClean="0"/>
              <a:t>Container will have only          &amp;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400" dirty="0" smtClean="0"/>
              <a:t>Container will have a mixture of all four with more           &amp;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400" dirty="0" smtClean="0"/>
              <a:t>Container will have a mixture of all four with more           &amp;</a:t>
            </a:r>
          </a:p>
          <a:p>
            <a:pPr marL="514350" indent="-514350">
              <a:buFont typeface="+mj-lt"/>
              <a:buAutoNum type="alphaUcPeriod"/>
            </a:pPr>
            <a:endParaRPr lang="en-US" sz="4400" dirty="0" smtClean="0"/>
          </a:p>
        </p:txBody>
      </p:sp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8"/>
          <a:srcRect t="10435"/>
          <a:stretch>
            <a:fillRect/>
          </a:stretch>
        </p:blipFill>
        <p:spPr bwMode="auto">
          <a:xfrm>
            <a:off x="5867400" y="0"/>
            <a:ext cx="2983082" cy="241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9"/>
          <a:srcRect t="50955"/>
          <a:stretch>
            <a:fillRect/>
          </a:stretch>
        </p:blipFill>
        <p:spPr bwMode="auto">
          <a:xfrm>
            <a:off x="0" y="914400"/>
            <a:ext cx="4191000" cy="1453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4478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data</a:t>
            </a:r>
            <a:endParaRPr lang="en-US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228600"/>
            <a:ext cx="6553200" cy="6631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14400"/>
            <a:ext cx="8534400" cy="5943600"/>
          </a:xfrm>
        </p:spPr>
        <p:txBody>
          <a:bodyPr>
            <a:normAutofit fontScale="62500" lnSpcReduction="20000"/>
          </a:bodyPr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400" dirty="0">
                <a:cs typeface="Times New Roman" pitchFamily="18" charset="0"/>
              </a:rPr>
              <a:t>Students will be able to: </a:t>
            </a:r>
            <a:r>
              <a:rPr lang="en-US" dirty="0" smtClean="0"/>
              <a:t> </a:t>
            </a:r>
            <a:endParaRPr lang="en-US" sz="3600" dirty="0" smtClean="0"/>
          </a:p>
          <a:p>
            <a:pPr lvl="0"/>
            <a:r>
              <a:rPr lang="en-US" sz="6000" dirty="0"/>
              <a:t>Use a physical experiment to model chemical equilibrium</a:t>
            </a:r>
          </a:p>
          <a:p>
            <a:pPr lvl="0"/>
            <a:r>
              <a:rPr lang="en-US" sz="6000" dirty="0"/>
              <a:t>Sketch how the number of reactants and products will change as a reaction proceeds </a:t>
            </a:r>
          </a:p>
          <a:p>
            <a:pPr lvl="0"/>
            <a:r>
              <a:rPr lang="en-US" sz="6000" dirty="0"/>
              <a:t>Predict how changing the initial conditions will affect the equilibrium amounts of reactants and products.</a:t>
            </a:r>
          </a:p>
          <a:p>
            <a:pPr lvl="0"/>
            <a:r>
              <a:rPr lang="en-US" sz="6000" dirty="0"/>
              <a:t>Predict how the shape of the reaction coordinate will affect the equilibrium amounts of reactants and products.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5800" dirty="0">
              <a:solidFill>
                <a:srgbClr val="009900"/>
              </a:solidFill>
              <a:cs typeface="Times New Roman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Learning Goals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382000" cy="2057400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/>
              <a:t>Which best shows that equilibrium has been reached?</a:t>
            </a:r>
            <a:endParaRPr lang="en-US" dirty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14400" y="3200400"/>
            <a:ext cx="3048000" cy="2362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3" name="Freeform 9"/>
          <p:cNvSpPr>
            <a:spLocks/>
          </p:cNvSpPr>
          <p:nvPr/>
        </p:nvSpPr>
        <p:spPr bwMode="auto">
          <a:xfrm>
            <a:off x="914400" y="3200400"/>
            <a:ext cx="2989545" cy="15813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70" y="370"/>
              </a:cxn>
              <a:cxn ang="0">
                <a:pos x="240" y="710"/>
              </a:cxn>
              <a:cxn ang="0">
                <a:pos x="460" y="970"/>
              </a:cxn>
              <a:cxn ang="0">
                <a:pos x="770" y="1230"/>
              </a:cxn>
              <a:cxn ang="0">
                <a:pos x="1290" y="1460"/>
              </a:cxn>
              <a:cxn ang="0">
                <a:pos x="2270" y="1750"/>
              </a:cxn>
              <a:cxn ang="0">
                <a:pos x="3540" y="1900"/>
              </a:cxn>
              <a:cxn ang="0">
                <a:pos x="4440" y="1920"/>
              </a:cxn>
            </a:cxnLst>
            <a:rect l="0" t="0" r="r" b="b"/>
            <a:pathLst>
              <a:path w="4440" h="1928">
                <a:moveTo>
                  <a:pt x="0" y="0"/>
                </a:moveTo>
                <a:cubicBezTo>
                  <a:pt x="15" y="126"/>
                  <a:pt x="30" y="252"/>
                  <a:pt x="70" y="370"/>
                </a:cubicBezTo>
                <a:cubicBezTo>
                  <a:pt x="110" y="488"/>
                  <a:pt x="175" y="610"/>
                  <a:pt x="240" y="710"/>
                </a:cubicBezTo>
                <a:cubicBezTo>
                  <a:pt x="305" y="810"/>
                  <a:pt x="372" y="883"/>
                  <a:pt x="460" y="970"/>
                </a:cubicBezTo>
                <a:cubicBezTo>
                  <a:pt x="548" y="1057"/>
                  <a:pt x="632" y="1148"/>
                  <a:pt x="770" y="1230"/>
                </a:cubicBezTo>
                <a:cubicBezTo>
                  <a:pt x="908" y="1312"/>
                  <a:pt x="1040" y="1373"/>
                  <a:pt x="1290" y="1460"/>
                </a:cubicBezTo>
                <a:cubicBezTo>
                  <a:pt x="1540" y="1547"/>
                  <a:pt x="1895" y="1677"/>
                  <a:pt x="2270" y="1750"/>
                </a:cubicBezTo>
                <a:cubicBezTo>
                  <a:pt x="2645" y="1823"/>
                  <a:pt x="3178" y="1872"/>
                  <a:pt x="3540" y="1900"/>
                </a:cubicBezTo>
                <a:cubicBezTo>
                  <a:pt x="3902" y="1928"/>
                  <a:pt x="4287" y="1918"/>
                  <a:pt x="4440" y="1920"/>
                </a:cubicBezTo>
              </a:path>
            </a:pathLst>
          </a:custGeom>
          <a:noFill/>
          <a:ln w="57150" cmpd="sng">
            <a:solidFill>
              <a:srgbClr val="0070C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4" name="Freeform 10"/>
          <p:cNvSpPr>
            <a:spLocks/>
          </p:cNvSpPr>
          <p:nvPr/>
        </p:nvSpPr>
        <p:spPr bwMode="auto">
          <a:xfrm flipV="1">
            <a:off x="914400" y="4191000"/>
            <a:ext cx="2989545" cy="139329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70" y="370"/>
              </a:cxn>
              <a:cxn ang="0">
                <a:pos x="240" y="710"/>
              </a:cxn>
              <a:cxn ang="0">
                <a:pos x="460" y="970"/>
              </a:cxn>
              <a:cxn ang="0">
                <a:pos x="770" y="1230"/>
              </a:cxn>
              <a:cxn ang="0">
                <a:pos x="1290" y="1460"/>
              </a:cxn>
              <a:cxn ang="0">
                <a:pos x="2270" y="1750"/>
              </a:cxn>
              <a:cxn ang="0">
                <a:pos x="3540" y="1900"/>
              </a:cxn>
              <a:cxn ang="0">
                <a:pos x="4440" y="1920"/>
              </a:cxn>
            </a:cxnLst>
            <a:rect l="0" t="0" r="r" b="b"/>
            <a:pathLst>
              <a:path w="4440" h="1928">
                <a:moveTo>
                  <a:pt x="0" y="0"/>
                </a:moveTo>
                <a:cubicBezTo>
                  <a:pt x="15" y="126"/>
                  <a:pt x="30" y="252"/>
                  <a:pt x="70" y="370"/>
                </a:cubicBezTo>
                <a:cubicBezTo>
                  <a:pt x="110" y="488"/>
                  <a:pt x="175" y="610"/>
                  <a:pt x="240" y="710"/>
                </a:cubicBezTo>
                <a:cubicBezTo>
                  <a:pt x="305" y="810"/>
                  <a:pt x="372" y="883"/>
                  <a:pt x="460" y="970"/>
                </a:cubicBezTo>
                <a:cubicBezTo>
                  <a:pt x="548" y="1057"/>
                  <a:pt x="632" y="1148"/>
                  <a:pt x="770" y="1230"/>
                </a:cubicBezTo>
                <a:cubicBezTo>
                  <a:pt x="908" y="1312"/>
                  <a:pt x="1040" y="1373"/>
                  <a:pt x="1290" y="1460"/>
                </a:cubicBezTo>
                <a:cubicBezTo>
                  <a:pt x="1540" y="1547"/>
                  <a:pt x="1895" y="1677"/>
                  <a:pt x="2270" y="1750"/>
                </a:cubicBezTo>
                <a:cubicBezTo>
                  <a:pt x="2645" y="1823"/>
                  <a:pt x="3178" y="1872"/>
                  <a:pt x="3540" y="1900"/>
                </a:cubicBezTo>
                <a:cubicBezTo>
                  <a:pt x="3902" y="1928"/>
                  <a:pt x="4287" y="1918"/>
                  <a:pt x="4440" y="1920"/>
                </a:cubicBezTo>
              </a:path>
            </a:pathLst>
          </a:custGeom>
          <a:noFill/>
          <a:ln w="57150" cmpd="sng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5" name="Text Box 11"/>
          <p:cNvSpPr txBox="1">
            <a:spLocks noChangeArrowheads="1"/>
          </p:cNvSpPr>
          <p:nvPr/>
        </p:nvSpPr>
        <p:spPr bwMode="auto">
          <a:xfrm>
            <a:off x="1143000" y="5486400"/>
            <a:ext cx="1981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zh-CN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</a:rPr>
              <a:t>time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6" name="Text Box 12"/>
          <p:cNvSpPr txBox="1">
            <a:spLocks noChangeArrowheads="1"/>
          </p:cNvSpPr>
          <p:nvPr/>
        </p:nvSpPr>
        <p:spPr bwMode="auto">
          <a:xfrm>
            <a:off x="381000" y="2971800"/>
            <a:ext cx="1524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</a:rPr>
              <a:t>Amount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" name="Rectangle 8"/>
          <p:cNvSpPr>
            <a:spLocks noChangeArrowheads="1"/>
          </p:cNvSpPr>
          <p:nvPr/>
        </p:nvSpPr>
        <p:spPr bwMode="auto">
          <a:xfrm>
            <a:off x="5562600" y="3124200"/>
            <a:ext cx="3200400" cy="2438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Freeform 9"/>
          <p:cNvSpPr>
            <a:spLocks/>
          </p:cNvSpPr>
          <p:nvPr/>
        </p:nvSpPr>
        <p:spPr bwMode="auto">
          <a:xfrm>
            <a:off x="5562600" y="3124200"/>
            <a:ext cx="3139022" cy="163237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70" y="370"/>
              </a:cxn>
              <a:cxn ang="0">
                <a:pos x="240" y="710"/>
              </a:cxn>
              <a:cxn ang="0">
                <a:pos x="460" y="970"/>
              </a:cxn>
              <a:cxn ang="0">
                <a:pos x="770" y="1230"/>
              </a:cxn>
              <a:cxn ang="0">
                <a:pos x="1290" y="1460"/>
              </a:cxn>
              <a:cxn ang="0">
                <a:pos x="2270" y="1750"/>
              </a:cxn>
              <a:cxn ang="0">
                <a:pos x="3540" y="1900"/>
              </a:cxn>
              <a:cxn ang="0">
                <a:pos x="4440" y="1920"/>
              </a:cxn>
            </a:cxnLst>
            <a:rect l="0" t="0" r="r" b="b"/>
            <a:pathLst>
              <a:path w="4440" h="1928">
                <a:moveTo>
                  <a:pt x="0" y="0"/>
                </a:moveTo>
                <a:cubicBezTo>
                  <a:pt x="15" y="126"/>
                  <a:pt x="30" y="252"/>
                  <a:pt x="70" y="370"/>
                </a:cubicBezTo>
                <a:cubicBezTo>
                  <a:pt x="110" y="488"/>
                  <a:pt x="175" y="610"/>
                  <a:pt x="240" y="710"/>
                </a:cubicBezTo>
                <a:cubicBezTo>
                  <a:pt x="305" y="810"/>
                  <a:pt x="372" y="883"/>
                  <a:pt x="460" y="970"/>
                </a:cubicBezTo>
                <a:cubicBezTo>
                  <a:pt x="548" y="1057"/>
                  <a:pt x="632" y="1148"/>
                  <a:pt x="770" y="1230"/>
                </a:cubicBezTo>
                <a:cubicBezTo>
                  <a:pt x="908" y="1312"/>
                  <a:pt x="1040" y="1373"/>
                  <a:pt x="1290" y="1460"/>
                </a:cubicBezTo>
                <a:cubicBezTo>
                  <a:pt x="1540" y="1547"/>
                  <a:pt x="1895" y="1677"/>
                  <a:pt x="2270" y="1750"/>
                </a:cubicBezTo>
                <a:cubicBezTo>
                  <a:pt x="2645" y="1823"/>
                  <a:pt x="3178" y="1872"/>
                  <a:pt x="3540" y="1900"/>
                </a:cubicBezTo>
                <a:cubicBezTo>
                  <a:pt x="3902" y="1928"/>
                  <a:pt x="4287" y="1918"/>
                  <a:pt x="4440" y="1920"/>
                </a:cubicBezTo>
              </a:path>
            </a:pathLst>
          </a:custGeom>
          <a:noFill/>
          <a:ln w="57150" cmpd="sng">
            <a:solidFill>
              <a:srgbClr val="0070C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Freeform 10"/>
          <p:cNvSpPr>
            <a:spLocks/>
          </p:cNvSpPr>
          <p:nvPr/>
        </p:nvSpPr>
        <p:spPr bwMode="auto">
          <a:xfrm flipV="1">
            <a:off x="5562600" y="4038599"/>
            <a:ext cx="3139022" cy="150706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70" y="370"/>
              </a:cxn>
              <a:cxn ang="0">
                <a:pos x="240" y="710"/>
              </a:cxn>
              <a:cxn ang="0">
                <a:pos x="460" y="970"/>
              </a:cxn>
              <a:cxn ang="0">
                <a:pos x="770" y="1230"/>
              </a:cxn>
              <a:cxn ang="0">
                <a:pos x="1290" y="1460"/>
              </a:cxn>
              <a:cxn ang="0">
                <a:pos x="2270" y="1750"/>
              </a:cxn>
              <a:cxn ang="0">
                <a:pos x="3540" y="1900"/>
              </a:cxn>
              <a:cxn ang="0">
                <a:pos x="4440" y="1920"/>
              </a:cxn>
            </a:cxnLst>
            <a:rect l="0" t="0" r="r" b="b"/>
            <a:pathLst>
              <a:path w="4440" h="1928">
                <a:moveTo>
                  <a:pt x="0" y="0"/>
                </a:moveTo>
                <a:cubicBezTo>
                  <a:pt x="15" y="126"/>
                  <a:pt x="30" y="252"/>
                  <a:pt x="70" y="370"/>
                </a:cubicBezTo>
                <a:cubicBezTo>
                  <a:pt x="110" y="488"/>
                  <a:pt x="175" y="610"/>
                  <a:pt x="240" y="710"/>
                </a:cubicBezTo>
                <a:cubicBezTo>
                  <a:pt x="305" y="810"/>
                  <a:pt x="372" y="883"/>
                  <a:pt x="460" y="970"/>
                </a:cubicBezTo>
                <a:cubicBezTo>
                  <a:pt x="548" y="1057"/>
                  <a:pt x="632" y="1148"/>
                  <a:pt x="770" y="1230"/>
                </a:cubicBezTo>
                <a:cubicBezTo>
                  <a:pt x="908" y="1312"/>
                  <a:pt x="1040" y="1373"/>
                  <a:pt x="1290" y="1460"/>
                </a:cubicBezTo>
                <a:cubicBezTo>
                  <a:pt x="1540" y="1547"/>
                  <a:pt x="1895" y="1677"/>
                  <a:pt x="2270" y="1750"/>
                </a:cubicBezTo>
                <a:cubicBezTo>
                  <a:pt x="2645" y="1823"/>
                  <a:pt x="3178" y="1872"/>
                  <a:pt x="3540" y="1900"/>
                </a:cubicBezTo>
                <a:cubicBezTo>
                  <a:pt x="3902" y="1928"/>
                  <a:pt x="4287" y="1918"/>
                  <a:pt x="4440" y="1920"/>
                </a:cubicBezTo>
              </a:path>
            </a:pathLst>
          </a:custGeom>
          <a:noFill/>
          <a:ln w="57150" cmpd="sng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 Box 12"/>
          <p:cNvSpPr txBox="1">
            <a:spLocks noChangeArrowheads="1"/>
          </p:cNvSpPr>
          <p:nvPr/>
        </p:nvSpPr>
        <p:spPr bwMode="auto">
          <a:xfrm>
            <a:off x="4953000" y="3124200"/>
            <a:ext cx="1524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</a:rPr>
              <a:t>Rate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28600" y="2438400"/>
            <a:ext cx="510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Amount of substance </a:t>
            </a:r>
            <a:r>
              <a:rPr lang="en-US" sz="2800" dirty="0" err="1" smtClean="0"/>
              <a:t>vs</a:t>
            </a:r>
            <a:r>
              <a:rPr lang="en-US" sz="2800" dirty="0" smtClean="0"/>
              <a:t> time</a:t>
            </a:r>
            <a:endParaRPr lang="en-US" sz="2800" dirty="0"/>
          </a:p>
        </p:txBody>
      </p:sp>
      <p:sp>
        <p:nvSpPr>
          <p:cNvPr id="32" name="TextBox 31"/>
          <p:cNvSpPr txBox="1"/>
          <p:nvPr/>
        </p:nvSpPr>
        <p:spPr>
          <a:xfrm>
            <a:off x="5257800" y="2416792"/>
            <a:ext cx="365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Reaction Rates </a:t>
            </a:r>
            <a:r>
              <a:rPr lang="en-US" sz="2800" dirty="0" err="1" smtClean="0"/>
              <a:t>vs</a:t>
            </a:r>
            <a:r>
              <a:rPr lang="en-US" sz="2800" dirty="0" smtClean="0"/>
              <a:t> time</a:t>
            </a:r>
            <a:endParaRPr lang="en-US" sz="2800" dirty="0"/>
          </a:p>
        </p:txBody>
      </p:sp>
      <p:sp>
        <p:nvSpPr>
          <p:cNvPr id="33" name="TextBox 32"/>
          <p:cNvSpPr txBox="1"/>
          <p:nvPr/>
        </p:nvSpPr>
        <p:spPr>
          <a:xfrm>
            <a:off x="5105400" y="5943600"/>
            <a:ext cx="403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-Forward   </a:t>
            </a:r>
            <a:r>
              <a:rPr lang="en-US" sz="2800" b="1" dirty="0" smtClean="0">
                <a:solidFill>
                  <a:srgbClr val="0070C0"/>
                </a:solidFill>
              </a:rPr>
              <a:t>-Reverse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81000" y="6019800"/>
            <a:ext cx="365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-Product   </a:t>
            </a:r>
            <a:r>
              <a:rPr lang="en-US" sz="2800" b="1" dirty="0" smtClean="0">
                <a:solidFill>
                  <a:srgbClr val="0070C0"/>
                </a:solidFill>
              </a:rPr>
              <a:t>-Reactants</a:t>
            </a:r>
          </a:p>
        </p:txBody>
      </p:sp>
      <p:sp>
        <p:nvSpPr>
          <p:cNvPr id="35" name="Text Box 11"/>
          <p:cNvSpPr txBox="1">
            <a:spLocks noChangeArrowheads="1"/>
          </p:cNvSpPr>
          <p:nvPr/>
        </p:nvSpPr>
        <p:spPr bwMode="auto">
          <a:xfrm>
            <a:off x="5715000" y="5410200"/>
            <a:ext cx="1981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zh-CN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</a:rPr>
              <a:t>time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828800" y="1905000"/>
            <a:ext cx="68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7030A0"/>
                </a:solidFill>
              </a:rPr>
              <a:t>A</a:t>
            </a:r>
            <a:endParaRPr lang="en-US" sz="4400" b="1" dirty="0">
              <a:solidFill>
                <a:srgbClr val="7030A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705600" y="1832216"/>
            <a:ext cx="68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B050"/>
                </a:solidFill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Correct rate graph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>
                <a:solidFill>
                  <a:srgbClr val="FF0000"/>
                </a:solidFill>
              </a:rPr>
              <a:t>F</a:t>
            </a:r>
            <a:r>
              <a:rPr lang="en-US" dirty="0" smtClean="0">
                <a:solidFill>
                  <a:srgbClr val="FF0000"/>
                </a:solidFill>
              </a:rPr>
              <a:t>orward reaction rate </a:t>
            </a:r>
            <a:r>
              <a:rPr lang="en-US" dirty="0" smtClean="0"/>
              <a:t>=</a:t>
            </a:r>
            <a:r>
              <a:rPr lang="en-US" dirty="0" smtClean="0">
                <a:solidFill>
                  <a:srgbClr val="0070C0"/>
                </a:solidFill>
              </a:rPr>
              <a:t>Reverse rate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371600" y="2362200"/>
            <a:ext cx="3733800" cy="2971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2" name="Arc 4"/>
          <p:cNvSpPr>
            <a:spLocks/>
          </p:cNvSpPr>
          <p:nvPr/>
        </p:nvSpPr>
        <p:spPr bwMode="auto">
          <a:xfrm rot="10800000">
            <a:off x="1447800" y="2514600"/>
            <a:ext cx="3810000" cy="2057400"/>
          </a:xfrm>
          <a:custGeom>
            <a:avLst/>
            <a:gdLst>
              <a:gd name="G0" fmla="+- 0 0 0"/>
              <a:gd name="G1" fmla="+- 21594 0 0"/>
              <a:gd name="G2" fmla="+- 21600 0 0"/>
              <a:gd name="T0" fmla="*/ 496 w 21600"/>
              <a:gd name="T1" fmla="*/ 0 h 21594"/>
              <a:gd name="T2" fmla="*/ 21600 w 21600"/>
              <a:gd name="T3" fmla="*/ 21594 h 21594"/>
              <a:gd name="T4" fmla="*/ 0 w 21600"/>
              <a:gd name="T5" fmla="*/ 21594 h 215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594" fill="none" extrusionOk="0">
                <a:moveTo>
                  <a:pt x="496" y="-1"/>
                </a:moveTo>
                <a:cubicBezTo>
                  <a:pt x="12229" y="269"/>
                  <a:pt x="21600" y="9857"/>
                  <a:pt x="21600" y="21594"/>
                </a:cubicBezTo>
              </a:path>
              <a:path w="21600" h="21594" stroke="0" extrusionOk="0">
                <a:moveTo>
                  <a:pt x="496" y="-1"/>
                </a:moveTo>
                <a:cubicBezTo>
                  <a:pt x="12229" y="269"/>
                  <a:pt x="21600" y="9857"/>
                  <a:pt x="21600" y="21594"/>
                </a:cubicBezTo>
                <a:lnTo>
                  <a:pt x="0" y="21594"/>
                </a:lnTo>
                <a:close/>
              </a:path>
            </a:pathLst>
          </a:custGeom>
          <a:noFill/>
          <a:ln w="57150">
            <a:solidFill>
              <a:srgbClr val="0070C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3" name="Freeform 5"/>
          <p:cNvSpPr>
            <a:spLocks/>
          </p:cNvSpPr>
          <p:nvPr/>
        </p:nvSpPr>
        <p:spPr bwMode="auto">
          <a:xfrm>
            <a:off x="1447800" y="4572000"/>
            <a:ext cx="3657600" cy="746362"/>
          </a:xfrm>
          <a:custGeom>
            <a:avLst/>
            <a:gdLst/>
            <a:ahLst/>
            <a:cxnLst>
              <a:cxn ang="0">
                <a:pos x="0" y="542"/>
              </a:cxn>
              <a:cxn ang="0">
                <a:pos x="428" y="272"/>
              </a:cxn>
              <a:cxn ang="0">
                <a:pos x="948" y="92"/>
              </a:cxn>
              <a:cxn ang="0">
                <a:pos x="1478" y="42"/>
              </a:cxn>
              <a:cxn ang="0">
                <a:pos x="2030" y="12"/>
              </a:cxn>
              <a:cxn ang="0">
                <a:pos x="2608" y="2"/>
              </a:cxn>
              <a:cxn ang="0">
                <a:pos x="3050" y="2"/>
              </a:cxn>
              <a:cxn ang="0">
                <a:pos x="3648" y="2"/>
              </a:cxn>
            </a:cxnLst>
            <a:rect l="0" t="0" r="r" b="b"/>
            <a:pathLst>
              <a:path w="3648" h="542">
                <a:moveTo>
                  <a:pt x="0" y="542"/>
                </a:moveTo>
                <a:cubicBezTo>
                  <a:pt x="135" y="444"/>
                  <a:pt x="270" y="347"/>
                  <a:pt x="428" y="272"/>
                </a:cubicBezTo>
                <a:cubicBezTo>
                  <a:pt x="586" y="197"/>
                  <a:pt x="773" y="130"/>
                  <a:pt x="948" y="92"/>
                </a:cubicBezTo>
                <a:cubicBezTo>
                  <a:pt x="1123" y="54"/>
                  <a:pt x="1298" y="55"/>
                  <a:pt x="1478" y="42"/>
                </a:cubicBezTo>
                <a:cubicBezTo>
                  <a:pt x="1658" y="29"/>
                  <a:pt x="1842" y="19"/>
                  <a:pt x="2030" y="12"/>
                </a:cubicBezTo>
                <a:cubicBezTo>
                  <a:pt x="2218" y="5"/>
                  <a:pt x="2438" y="4"/>
                  <a:pt x="2608" y="2"/>
                </a:cubicBezTo>
                <a:cubicBezTo>
                  <a:pt x="2778" y="0"/>
                  <a:pt x="2877" y="2"/>
                  <a:pt x="3050" y="2"/>
                </a:cubicBezTo>
                <a:cubicBezTo>
                  <a:pt x="3223" y="2"/>
                  <a:pt x="3435" y="2"/>
                  <a:pt x="3648" y="2"/>
                </a:cubicBezTo>
              </a:path>
            </a:pathLst>
          </a:custGeom>
          <a:noFill/>
          <a:ln w="57150" cmpd="sng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1981200" y="5410200"/>
            <a:ext cx="1981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zh-CN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</a:rPr>
              <a:t>time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838200" y="2667000"/>
            <a:ext cx="1524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</a:rPr>
              <a:t>Rate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4000" y="3810000"/>
            <a:ext cx="403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-Forward   </a:t>
            </a:r>
            <a:r>
              <a:rPr lang="en-US" sz="2800" b="1" dirty="0" smtClean="0">
                <a:solidFill>
                  <a:srgbClr val="0070C0"/>
                </a:solidFill>
              </a:rPr>
              <a:t>-Reverse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95400" y="1752600"/>
            <a:ext cx="365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Reaction Rates </a:t>
            </a:r>
            <a:r>
              <a:rPr lang="en-US" sz="2800" dirty="0" err="1" smtClean="0"/>
              <a:t>vs</a:t>
            </a:r>
            <a:r>
              <a:rPr lang="en-US" sz="2800" dirty="0" smtClean="0"/>
              <a:t> time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Which could show that equilibrium has been reached?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>
          <a:xfrm>
            <a:off x="457200" y="1600200"/>
            <a:ext cx="1219200" cy="4525963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1447800"/>
            <a:ext cx="2590800" cy="474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24200" y="1524000"/>
            <a:ext cx="2691365" cy="470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1066800" y="6088559"/>
            <a:ext cx="68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7030A0"/>
                </a:solidFill>
              </a:rPr>
              <a:t>A</a:t>
            </a:r>
            <a:endParaRPr lang="en-US" sz="4400" b="1" dirty="0">
              <a:solidFill>
                <a:srgbClr val="7030A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0" y="6088559"/>
            <a:ext cx="68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7030A0"/>
                </a:solidFill>
              </a:rPr>
              <a:t>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0" y="1600200"/>
            <a:ext cx="3505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7030A0"/>
                </a:solidFill>
              </a:rPr>
              <a:t>C neither</a:t>
            </a:r>
            <a:endParaRPr lang="en-US" sz="4400" b="1" dirty="0">
              <a:solidFill>
                <a:srgbClr val="7030A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43600" y="2667000"/>
            <a:ext cx="3505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7030A0"/>
                </a:solidFill>
              </a:rPr>
              <a:t>D</a:t>
            </a:r>
            <a:r>
              <a:rPr lang="en-US" sz="4400" b="1" dirty="0" smtClean="0">
                <a:solidFill>
                  <a:srgbClr val="7030A0"/>
                </a:solidFill>
              </a:rPr>
              <a:t> either</a:t>
            </a:r>
            <a:endParaRPr lang="en-US" sz="44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533400"/>
            <a:ext cx="2390775" cy="241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2971800"/>
            <a:ext cx="2297853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4876800"/>
            <a:ext cx="2486025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76600" y="2895600"/>
            <a:ext cx="2733811" cy="188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6"/>
          <a:srcRect t="10213"/>
          <a:stretch>
            <a:fillRect/>
          </a:stretch>
        </p:blipFill>
        <p:spPr bwMode="auto">
          <a:xfrm>
            <a:off x="3276600" y="762000"/>
            <a:ext cx="2505075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276600" y="4953000"/>
            <a:ext cx="253365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296400" cy="944562"/>
          </a:xfrm>
        </p:spPr>
        <p:txBody>
          <a:bodyPr>
            <a:noAutofit/>
          </a:bodyPr>
          <a:lstStyle/>
          <a:p>
            <a:r>
              <a:rPr lang="en-US" sz="4000" dirty="0" smtClean="0"/>
              <a:t>All are at equilibrium within limits</a:t>
            </a:r>
            <a:endParaRPr lang="en-US" sz="4000" dirty="0"/>
          </a:p>
        </p:txBody>
      </p:sp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8"/>
          <a:srcRect t="66835"/>
          <a:stretch>
            <a:fillRect/>
          </a:stretch>
        </p:blipFill>
        <p:spPr bwMode="auto">
          <a:xfrm>
            <a:off x="6324600" y="3048000"/>
            <a:ext cx="2668091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6" name="Picture 10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324600" y="914400"/>
            <a:ext cx="25146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8" name="Picture 12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324600" y="4758774"/>
            <a:ext cx="2819400" cy="17468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Which best shows that equilibrium has been reached?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The number of reactants is greater than the products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The number of products is greater than the reactants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The number of products is equal to the reactants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The number of products varies little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5257800" cy="3916362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A</a:t>
            </a:r>
            <a:r>
              <a:rPr lang="en-US" b="1" dirty="0" smtClean="0"/>
              <a:t>t equilibrium, what would you predict is in the container?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 b="10000"/>
          <a:stretch>
            <a:fillRect/>
          </a:stretch>
        </p:blipFill>
        <p:spPr bwMode="auto">
          <a:xfrm>
            <a:off x="4644390" y="228600"/>
            <a:ext cx="43815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67350" y="3352800"/>
            <a:ext cx="3676650" cy="3078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62600" y="1066800"/>
            <a:ext cx="330708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0" y="1600200"/>
            <a:ext cx="2895600" cy="563562"/>
          </a:xfrm>
        </p:spPr>
        <p:txBody>
          <a:bodyPr>
            <a:normAutofit/>
          </a:bodyPr>
          <a:lstStyle/>
          <a:p>
            <a:r>
              <a:rPr lang="en-US" sz="2000" dirty="0" smtClean="0"/>
              <a:t>Answer choices</a:t>
            </a:r>
            <a:endParaRPr lang="en-US" sz="2000" dirty="0"/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38800" y="0"/>
            <a:ext cx="3219450" cy="2695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752" y="82061"/>
            <a:ext cx="5638800" cy="991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943600" y="2743200"/>
            <a:ext cx="714375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086600" y="2743200"/>
            <a:ext cx="8763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943600" y="3352800"/>
            <a:ext cx="12096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543800" y="3429000"/>
            <a:ext cx="5715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Content Placeholder 15"/>
          <p:cNvSpPr>
            <a:spLocks noGrp="1"/>
          </p:cNvSpPr>
          <p:nvPr>
            <p:ph idx="1"/>
          </p:nvPr>
        </p:nvSpPr>
        <p:spPr>
          <a:xfrm>
            <a:off x="228600" y="2743200"/>
            <a:ext cx="8610600" cy="3886200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4400" dirty="0" smtClean="0"/>
              <a:t>Container will have mostly        &amp;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400" dirty="0" smtClean="0"/>
              <a:t>Container will have mostly            &amp;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400" dirty="0" smtClean="0"/>
              <a:t>Container will have a mixture of all four with nearly equal amounts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400" dirty="0" smtClean="0"/>
              <a:t>No reaction will occur since the products and reactants have the same energy</a:t>
            </a:r>
          </a:p>
        </p:txBody>
      </p: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9"/>
          <a:srcRect t="50000"/>
          <a:stretch>
            <a:fillRect/>
          </a:stretch>
        </p:blipFill>
        <p:spPr bwMode="auto">
          <a:xfrm>
            <a:off x="457200" y="1143000"/>
            <a:ext cx="3927158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</TotalTime>
  <Words>437</Words>
  <Application>Microsoft Office PowerPoint</Application>
  <PresentationFormat>On-screen Show (4:3)</PresentationFormat>
  <Paragraphs>90</Paragraphs>
  <Slides>16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Reactions and Rates 3  Clicker Questions</vt:lpstr>
      <vt:lpstr>Learning Goals</vt:lpstr>
      <vt:lpstr>Which best shows that equilibrium has been reached?</vt:lpstr>
      <vt:lpstr>Correct rate graph  Forward reaction rate =Reverse rate</vt:lpstr>
      <vt:lpstr>Which could show that equilibrium has been reached?</vt:lpstr>
      <vt:lpstr>All are at equilibrium within limits</vt:lpstr>
      <vt:lpstr>Which best shows that equilibrium has been reached?</vt:lpstr>
      <vt:lpstr>At equilibrium, what would you predict is in the container?</vt:lpstr>
      <vt:lpstr>Answer choices</vt:lpstr>
      <vt:lpstr>data</vt:lpstr>
      <vt:lpstr>How will the equilibrium of second trial compare to the equilibrium of the first?</vt:lpstr>
      <vt:lpstr>Answer choices</vt:lpstr>
      <vt:lpstr>Data for reactions</vt:lpstr>
      <vt:lpstr>At equilibrium, what would you predict is in the container?</vt:lpstr>
      <vt:lpstr>Answer choices</vt:lpstr>
      <vt:lpstr>data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Reactions and Rates 3  Clicker Questions</dc:title>
  <dc:creator>TL</dc:creator>
  <cp:lastModifiedBy>Trish</cp:lastModifiedBy>
  <cp:revision>13</cp:revision>
  <dcterms:created xsi:type="dcterms:W3CDTF">2009-07-28T20:36:16Z</dcterms:created>
  <dcterms:modified xsi:type="dcterms:W3CDTF">2013-07-07T19:38:58Z</dcterms:modified>
</cp:coreProperties>
</file>