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9" r:id="rId3"/>
    <p:sldId id="260" r:id="rId4"/>
    <p:sldId id="258" r:id="rId5"/>
    <p:sldId id="257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307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3588DA-BDD1-4822-8123-B9406A822DB5}" type="datetimeFigureOut">
              <a:rPr lang="en-US" smtClean="0"/>
              <a:t>9/28/2010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16F87F-4787-4898-8595-0561BC57E95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</a:t>
            </a:r>
            <a:r>
              <a:rPr lang="en-US" baseline="0" dirty="0" smtClean="0"/>
              <a:t> </a:t>
            </a:r>
            <a:r>
              <a:rPr lang="en-US" dirty="0" smtClean="0"/>
              <a:t>Only the electrons</a:t>
            </a:r>
            <a:r>
              <a:rPr lang="en-US" baseline="0" dirty="0" smtClean="0"/>
              <a:t> can transfer. </a:t>
            </a:r>
            <a:r>
              <a:rPr lang="en-US" dirty="0" smtClean="0"/>
              <a:t>The</a:t>
            </a:r>
            <a:r>
              <a:rPr lang="en-US" baseline="0" dirty="0" smtClean="0"/>
              <a:t> positive charges are protons which cannot move.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16F87F-4787-4898-8595-0561BC57E956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induction causes the electrons to move away. The</a:t>
            </a:r>
            <a:r>
              <a:rPr lang="en-US" baseline="0" dirty="0" smtClean="0"/>
              <a:t> positive charges are protons which cannot move.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16F87F-4787-4898-8595-0561BC57E956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B. The negative charged bodies will repel one another.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16F87F-4787-4898-8595-0561BC57E956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A. Some electrons</a:t>
            </a:r>
            <a:r>
              <a:rPr lang="en-US" baseline="0" dirty="0" smtClean="0"/>
              <a:t> will go into the earth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16F87F-4787-4898-8595-0561BC57E956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32A57-C094-44E7-AC44-2147F4D90ED3}" type="datetimeFigureOut">
              <a:rPr lang="en-US" smtClean="0"/>
              <a:t>9/28/2010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60B23-A872-4851-980E-B53FE9CDBD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32A57-C094-44E7-AC44-2147F4D90ED3}" type="datetimeFigureOut">
              <a:rPr lang="en-US" smtClean="0"/>
              <a:t>9/28/2010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60B23-A872-4851-980E-B53FE9CDBD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32A57-C094-44E7-AC44-2147F4D90ED3}" type="datetimeFigureOut">
              <a:rPr lang="en-US" smtClean="0"/>
              <a:t>9/28/2010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60B23-A872-4851-980E-B53FE9CDBD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32A57-C094-44E7-AC44-2147F4D90ED3}" type="datetimeFigureOut">
              <a:rPr lang="en-US" smtClean="0"/>
              <a:t>9/28/2010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60B23-A872-4851-980E-B53FE9CDBD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32A57-C094-44E7-AC44-2147F4D90ED3}" type="datetimeFigureOut">
              <a:rPr lang="en-US" smtClean="0"/>
              <a:t>9/28/2010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60B23-A872-4851-980E-B53FE9CDBD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32A57-C094-44E7-AC44-2147F4D90ED3}" type="datetimeFigureOut">
              <a:rPr lang="en-US" smtClean="0"/>
              <a:t>9/28/2010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60B23-A872-4851-980E-B53FE9CDBD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32A57-C094-44E7-AC44-2147F4D90ED3}" type="datetimeFigureOut">
              <a:rPr lang="en-US" smtClean="0"/>
              <a:t>9/28/2010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60B23-A872-4851-980E-B53FE9CDBD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32A57-C094-44E7-AC44-2147F4D90ED3}" type="datetimeFigureOut">
              <a:rPr lang="en-US" smtClean="0"/>
              <a:t>9/28/2010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60B23-A872-4851-980E-B53FE9CDBD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32A57-C094-44E7-AC44-2147F4D90ED3}" type="datetimeFigureOut">
              <a:rPr lang="en-US" smtClean="0"/>
              <a:t>9/28/2010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60B23-A872-4851-980E-B53FE9CDBD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32A57-C094-44E7-AC44-2147F4D90ED3}" type="datetimeFigureOut">
              <a:rPr lang="en-US" smtClean="0"/>
              <a:t>9/28/2010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60B23-A872-4851-980E-B53FE9CDBD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32A57-C094-44E7-AC44-2147F4D90ED3}" type="datetimeFigureOut">
              <a:rPr lang="en-US" smtClean="0"/>
              <a:t>9/28/2010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60B23-A872-4851-980E-B53FE9CDBD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932A57-C094-44E7-AC44-2147F4D90ED3}" type="datetimeFigureOut">
              <a:rPr lang="en-US" smtClean="0"/>
              <a:t>9/28/2010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760B23-A872-4851-980E-B53FE9CDBD2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olorado.edu/physics/phe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5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1430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i="1" dirty="0" smtClean="0"/>
              <a:t>Concept Questions for Balloons </a:t>
            </a:r>
            <a:r>
              <a:rPr lang="en-US" i="1" dirty="0"/>
              <a:t>and Static Electricity </a:t>
            </a:r>
            <a:r>
              <a:rPr lang="en-US" dirty="0"/>
              <a:t>and </a:t>
            </a:r>
            <a:r>
              <a:rPr lang="en-US" i="1" dirty="0"/>
              <a:t>John </a:t>
            </a:r>
            <a:r>
              <a:rPr lang="en-US" i="1" dirty="0" err="1"/>
              <a:t>Travoltage</a:t>
            </a:r>
            <a:r>
              <a:rPr lang="en-US" i="1" dirty="0"/>
              <a:t> </a:t>
            </a:r>
            <a:r>
              <a:rPr lang="en-US" dirty="0"/>
              <a:t/>
            </a:r>
            <a:br>
              <a:rPr lang="en-US" dirty="0"/>
            </a:br>
            <a:r>
              <a:rPr lang="en-US" sz="4000" u="sng" dirty="0">
                <a:hlinkClick r:id="rId2"/>
              </a:rPr>
              <a:t>http://www.colorado.edu/physics/phet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3733800"/>
            <a:ext cx="7162800" cy="2133600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US" dirty="0">
                <a:solidFill>
                  <a:srgbClr val="002060"/>
                </a:solidFill>
              </a:rPr>
              <a:t>Learning Goals: Students will be able to describe and draw models for common static electricity concepts. (transfer of charge, induction, attraction, repulsion, and grounding)</a:t>
            </a:r>
          </a:p>
          <a:p>
            <a:pPr algn="l"/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1. </a:t>
            </a:r>
            <a:r>
              <a:rPr lang="en-US" b="1" dirty="0" smtClean="0"/>
              <a:t>When the balloon is rubbed on the sweater, what might happen?</a:t>
            </a:r>
            <a:endParaRPr lang="en-US" b="1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62200" y="1752600"/>
            <a:ext cx="5486400" cy="4977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153400" cy="609600"/>
          </a:xfrm>
        </p:spPr>
        <p:txBody>
          <a:bodyPr>
            <a:normAutofit/>
          </a:bodyPr>
          <a:lstStyle/>
          <a:p>
            <a:pPr algn="l"/>
            <a:r>
              <a:rPr lang="en-US" sz="1600" dirty="0" smtClean="0"/>
              <a:t>1</a:t>
            </a:r>
            <a:r>
              <a:rPr lang="en-US" sz="2000" b="1" dirty="0" smtClean="0"/>
              <a:t>. </a:t>
            </a:r>
            <a:r>
              <a:rPr lang="en-US" sz="2000" b="1" dirty="0" smtClean="0"/>
              <a:t>When the balloon is rubbed on the sweater, what might happen?</a:t>
            </a:r>
            <a:endParaRPr lang="en-US" sz="2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4876800" cy="4191000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dirty="0" smtClean="0"/>
              <a:t>A. </a:t>
            </a:r>
            <a:r>
              <a:rPr lang="en-US" b="1" dirty="0"/>
              <a:t>S</a:t>
            </a:r>
            <a:r>
              <a:rPr lang="en-US" b="1" dirty="0" smtClean="0"/>
              <a:t>ome positive charges in the sweater will move onto the balloon</a:t>
            </a:r>
          </a:p>
          <a:p>
            <a:pPr marL="514350" indent="-514350">
              <a:buNone/>
            </a:pPr>
            <a:endParaRPr lang="en-US" b="1" dirty="0" smtClean="0"/>
          </a:p>
          <a:p>
            <a:pPr marL="514350" indent="-514350">
              <a:buNone/>
            </a:pPr>
            <a:r>
              <a:rPr lang="en-US" b="1" dirty="0" smtClean="0"/>
              <a:t>B. Some negative charges in the sweater will move onto the balloon</a:t>
            </a:r>
          </a:p>
          <a:p>
            <a:pPr marL="514350" indent="-514350">
              <a:buNone/>
            </a:pPr>
            <a:endParaRPr lang="en-US" dirty="0" smtClean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53000" y="685799"/>
            <a:ext cx="1752600" cy="2658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2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53000" y="3352800"/>
            <a:ext cx="1808629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58000" y="3276600"/>
            <a:ext cx="1331734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4" name="Picture 10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58000" y="838200"/>
            <a:ext cx="12192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2</a:t>
            </a:r>
            <a:r>
              <a:rPr lang="en-US" dirty="0" smtClean="0"/>
              <a:t>. </a:t>
            </a:r>
            <a:r>
              <a:rPr lang="en-US" sz="4000" b="1" dirty="0" smtClean="0"/>
              <a:t>What do you think will happen when the balloon is moved closer to the wall?</a:t>
            </a:r>
            <a:endParaRPr lang="en-US" sz="4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6629400" y="2971800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Neutral wall</a:t>
            </a:r>
            <a:endParaRPr lang="en-US" sz="2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838200" y="3048000"/>
            <a:ext cx="1752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Negatively charged balloon</a:t>
            </a:r>
            <a:endParaRPr lang="en-US" sz="2400" b="1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4572000" y="3429000"/>
            <a:ext cx="762000" cy="1588"/>
          </a:xfrm>
          <a:prstGeom prst="straightConnector1">
            <a:avLst/>
          </a:prstGeom>
          <a:ln w="508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1600200"/>
            <a:ext cx="857250" cy="3781425"/>
          </a:xfrm>
          <a:prstGeom prst="rect">
            <a:avLst/>
          </a:prstGeom>
          <a:noFill/>
          <a:ln w="9525">
            <a:solidFill>
              <a:schemeClr val="accent1">
                <a:shade val="50000"/>
              </a:schemeClr>
            </a:solidFill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0" y="1828800"/>
            <a:ext cx="1838325" cy="333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48400" y="5029200"/>
            <a:ext cx="362766" cy="1600200"/>
          </a:xfrm>
          <a:prstGeom prst="rect">
            <a:avLst/>
          </a:prstGeom>
          <a:blipFill dpi="0" rotWithShape="1">
            <a:blip r:embed="rId4" cstate="print">
              <a:alphaModFix amt="0"/>
            </a:blip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153400" cy="609600"/>
          </a:xfrm>
        </p:spPr>
        <p:txBody>
          <a:bodyPr>
            <a:normAutofit fontScale="90000"/>
          </a:bodyPr>
          <a:lstStyle/>
          <a:p>
            <a:pPr algn="l"/>
            <a:r>
              <a:rPr lang="en-US" sz="1600" dirty="0"/>
              <a:t>2</a:t>
            </a:r>
            <a:r>
              <a:rPr lang="en-US" sz="1600" dirty="0" smtClean="0"/>
              <a:t>. </a:t>
            </a:r>
            <a:r>
              <a:rPr lang="en-US" sz="2000" b="1" dirty="0" smtClean="0"/>
              <a:t>What do you think will happen when the balloon is moved closer to the wall?</a:t>
            </a:r>
            <a:endParaRPr lang="en-US" sz="2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838200"/>
            <a:ext cx="4572000" cy="6019800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b="1" dirty="0" smtClean="0"/>
              <a:t>Some positive charges in the wall will move towards the balloon</a:t>
            </a:r>
          </a:p>
          <a:p>
            <a:pPr marL="514350" indent="-514350">
              <a:buFont typeface="+mj-lt"/>
              <a:buAutoNum type="alphaUcPeriod"/>
            </a:pPr>
            <a:r>
              <a:rPr lang="en-US" b="1" dirty="0" smtClean="0"/>
              <a:t>Some negative charges in the wall will move towards the balloon</a:t>
            </a:r>
          </a:p>
          <a:p>
            <a:pPr marL="514350" indent="-514350">
              <a:buFont typeface="+mj-lt"/>
              <a:buAutoNum type="alphaUcPeriod"/>
            </a:pPr>
            <a:r>
              <a:rPr lang="en-US" b="1" dirty="0" smtClean="0"/>
              <a:t>Some positive charges in the wall will go onto the balloon</a:t>
            </a:r>
          </a:p>
          <a:p>
            <a:pPr marL="514350" indent="-514350">
              <a:buFont typeface="+mj-lt"/>
              <a:buAutoNum type="alphaUcPeriod"/>
            </a:pPr>
            <a:r>
              <a:rPr lang="en-US" b="1" dirty="0"/>
              <a:t>S</a:t>
            </a:r>
            <a:r>
              <a:rPr lang="en-US" b="1" dirty="0" smtClean="0"/>
              <a:t>ome negative charges on the balloon will go to the wall</a:t>
            </a:r>
          </a:p>
          <a:p>
            <a:pPr marL="514350" indent="-514350">
              <a:buFont typeface="+mj-lt"/>
              <a:buAutoNum type="alphaUcPeriod"/>
            </a:pPr>
            <a:endParaRPr lang="en-US" dirty="0" smtClean="0"/>
          </a:p>
          <a:p>
            <a:pPr marL="514350" indent="-514350">
              <a:buFont typeface="+mj-lt"/>
              <a:buAutoNum type="alphaUcPeriod"/>
            </a:pPr>
            <a:endParaRPr lang="en-US" dirty="0" smtClean="0"/>
          </a:p>
          <a:p>
            <a:pPr marL="514350" indent="-514350">
              <a:buFont typeface="+mj-lt"/>
              <a:buAutoNum type="alphaUcPeriod"/>
            </a:pPr>
            <a:endParaRPr lang="en-US" dirty="0"/>
          </a:p>
        </p:txBody>
      </p:sp>
      <p:grpSp>
        <p:nvGrpSpPr>
          <p:cNvPr id="47" name="Group 46"/>
          <p:cNvGrpSpPr/>
          <p:nvPr/>
        </p:nvGrpSpPr>
        <p:grpSpPr>
          <a:xfrm>
            <a:off x="6248400" y="838200"/>
            <a:ext cx="609600" cy="1304925"/>
            <a:chOff x="6324600" y="838200"/>
            <a:chExt cx="609600" cy="1304925"/>
          </a:xfrm>
        </p:grpSpPr>
        <p:pic>
          <p:nvPicPr>
            <p:cNvPr id="1030" name="Picture 6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324600" y="838200"/>
              <a:ext cx="371475" cy="13049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46" name="Group 45"/>
            <p:cNvGrpSpPr/>
            <p:nvPr/>
          </p:nvGrpSpPr>
          <p:grpSpPr>
            <a:xfrm>
              <a:off x="6553200" y="914400"/>
              <a:ext cx="381000" cy="1143000"/>
              <a:chOff x="7391400" y="2133600"/>
              <a:chExt cx="914400" cy="2133600"/>
            </a:xfrm>
          </p:grpSpPr>
          <p:grpSp>
            <p:nvGrpSpPr>
              <p:cNvPr id="27" name="Group 26"/>
              <p:cNvGrpSpPr/>
              <p:nvPr/>
            </p:nvGrpSpPr>
            <p:grpSpPr>
              <a:xfrm>
                <a:off x="7391400" y="2819400"/>
                <a:ext cx="685800" cy="685800"/>
                <a:chOff x="7467600" y="1981200"/>
                <a:chExt cx="685800" cy="685800"/>
              </a:xfrm>
            </p:grpSpPr>
            <p:cxnSp>
              <p:nvCxnSpPr>
                <p:cNvPr id="18" name="Straight Connector 17"/>
                <p:cNvCxnSpPr/>
                <p:nvPr/>
              </p:nvCxnSpPr>
              <p:spPr>
                <a:xfrm>
                  <a:off x="7467600" y="1981200"/>
                  <a:ext cx="228600" cy="0"/>
                </a:xfrm>
                <a:prstGeom prst="line">
                  <a:avLst/>
                </a:prstGeom>
                <a:ln w="4762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Connector 19"/>
                <p:cNvCxnSpPr/>
                <p:nvPr/>
              </p:nvCxnSpPr>
              <p:spPr>
                <a:xfrm>
                  <a:off x="7543800" y="2133600"/>
                  <a:ext cx="228600" cy="0"/>
                </a:xfrm>
                <a:prstGeom prst="line">
                  <a:avLst/>
                </a:prstGeom>
                <a:ln w="4762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/>
                <p:cNvCxnSpPr/>
                <p:nvPr/>
              </p:nvCxnSpPr>
              <p:spPr>
                <a:xfrm>
                  <a:off x="7696200" y="2286000"/>
                  <a:ext cx="228600" cy="0"/>
                </a:xfrm>
                <a:prstGeom prst="line">
                  <a:avLst/>
                </a:prstGeom>
                <a:ln w="4762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Straight Connector 21"/>
                <p:cNvCxnSpPr/>
                <p:nvPr/>
              </p:nvCxnSpPr>
              <p:spPr>
                <a:xfrm>
                  <a:off x="7543800" y="2438400"/>
                  <a:ext cx="228600" cy="0"/>
                </a:xfrm>
                <a:prstGeom prst="line">
                  <a:avLst/>
                </a:prstGeom>
                <a:ln w="4762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Straight Connector 22"/>
                <p:cNvCxnSpPr/>
                <p:nvPr/>
              </p:nvCxnSpPr>
              <p:spPr>
                <a:xfrm>
                  <a:off x="7924800" y="2057400"/>
                  <a:ext cx="228600" cy="0"/>
                </a:xfrm>
                <a:prstGeom prst="line">
                  <a:avLst/>
                </a:prstGeom>
                <a:ln w="4762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Straight Connector 23"/>
                <p:cNvCxnSpPr/>
                <p:nvPr/>
              </p:nvCxnSpPr>
              <p:spPr>
                <a:xfrm>
                  <a:off x="7924800" y="2438400"/>
                  <a:ext cx="228600" cy="0"/>
                </a:xfrm>
                <a:prstGeom prst="line">
                  <a:avLst/>
                </a:prstGeom>
                <a:ln w="4762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Straight Connector 24"/>
                <p:cNvCxnSpPr/>
                <p:nvPr/>
              </p:nvCxnSpPr>
              <p:spPr>
                <a:xfrm>
                  <a:off x="7543800" y="2667000"/>
                  <a:ext cx="228600" cy="0"/>
                </a:xfrm>
                <a:prstGeom prst="line">
                  <a:avLst/>
                </a:prstGeom>
                <a:ln w="4762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" name="Straight Connector 25"/>
                <p:cNvCxnSpPr/>
                <p:nvPr/>
              </p:nvCxnSpPr>
              <p:spPr>
                <a:xfrm>
                  <a:off x="7848600" y="2590800"/>
                  <a:ext cx="228600" cy="0"/>
                </a:xfrm>
                <a:prstGeom prst="line">
                  <a:avLst/>
                </a:prstGeom>
                <a:ln w="4762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8" name="Group 27"/>
              <p:cNvGrpSpPr/>
              <p:nvPr/>
            </p:nvGrpSpPr>
            <p:grpSpPr>
              <a:xfrm>
                <a:off x="7620000" y="2133600"/>
                <a:ext cx="685800" cy="685800"/>
                <a:chOff x="7467600" y="1981200"/>
                <a:chExt cx="685800" cy="685800"/>
              </a:xfrm>
            </p:grpSpPr>
            <p:cxnSp>
              <p:nvCxnSpPr>
                <p:cNvPr id="29" name="Straight Connector 28"/>
                <p:cNvCxnSpPr/>
                <p:nvPr/>
              </p:nvCxnSpPr>
              <p:spPr>
                <a:xfrm>
                  <a:off x="7467600" y="1981200"/>
                  <a:ext cx="228600" cy="0"/>
                </a:xfrm>
                <a:prstGeom prst="line">
                  <a:avLst/>
                </a:prstGeom>
                <a:ln w="4762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Straight Connector 29"/>
                <p:cNvCxnSpPr/>
                <p:nvPr/>
              </p:nvCxnSpPr>
              <p:spPr>
                <a:xfrm>
                  <a:off x="7543800" y="2133600"/>
                  <a:ext cx="228600" cy="0"/>
                </a:xfrm>
                <a:prstGeom prst="line">
                  <a:avLst/>
                </a:prstGeom>
                <a:ln w="4762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Straight Connector 30"/>
                <p:cNvCxnSpPr/>
                <p:nvPr/>
              </p:nvCxnSpPr>
              <p:spPr>
                <a:xfrm>
                  <a:off x="7696200" y="2286000"/>
                  <a:ext cx="228600" cy="0"/>
                </a:xfrm>
                <a:prstGeom prst="line">
                  <a:avLst/>
                </a:prstGeom>
                <a:ln w="4762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Straight Connector 31"/>
                <p:cNvCxnSpPr/>
                <p:nvPr/>
              </p:nvCxnSpPr>
              <p:spPr>
                <a:xfrm>
                  <a:off x="7543800" y="2438400"/>
                  <a:ext cx="228600" cy="0"/>
                </a:xfrm>
                <a:prstGeom prst="line">
                  <a:avLst/>
                </a:prstGeom>
                <a:ln w="4762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Straight Connector 32"/>
                <p:cNvCxnSpPr/>
                <p:nvPr/>
              </p:nvCxnSpPr>
              <p:spPr>
                <a:xfrm>
                  <a:off x="7924800" y="2057400"/>
                  <a:ext cx="228600" cy="0"/>
                </a:xfrm>
                <a:prstGeom prst="line">
                  <a:avLst/>
                </a:prstGeom>
                <a:ln w="4762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Straight Connector 33"/>
                <p:cNvCxnSpPr/>
                <p:nvPr/>
              </p:nvCxnSpPr>
              <p:spPr>
                <a:xfrm>
                  <a:off x="7924800" y="2438400"/>
                  <a:ext cx="228600" cy="0"/>
                </a:xfrm>
                <a:prstGeom prst="line">
                  <a:avLst/>
                </a:prstGeom>
                <a:ln w="4762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Straight Connector 34"/>
                <p:cNvCxnSpPr/>
                <p:nvPr/>
              </p:nvCxnSpPr>
              <p:spPr>
                <a:xfrm>
                  <a:off x="7543800" y="2667000"/>
                  <a:ext cx="228600" cy="0"/>
                </a:xfrm>
                <a:prstGeom prst="line">
                  <a:avLst/>
                </a:prstGeom>
                <a:ln w="4762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Straight Connector 35"/>
                <p:cNvCxnSpPr/>
                <p:nvPr/>
              </p:nvCxnSpPr>
              <p:spPr>
                <a:xfrm>
                  <a:off x="7848600" y="2590800"/>
                  <a:ext cx="228600" cy="0"/>
                </a:xfrm>
                <a:prstGeom prst="line">
                  <a:avLst/>
                </a:prstGeom>
                <a:ln w="4762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7" name="Group 36"/>
              <p:cNvGrpSpPr/>
              <p:nvPr/>
            </p:nvGrpSpPr>
            <p:grpSpPr>
              <a:xfrm>
                <a:off x="7391400" y="3581400"/>
                <a:ext cx="685800" cy="685800"/>
                <a:chOff x="7467600" y="1981200"/>
                <a:chExt cx="685800" cy="685800"/>
              </a:xfrm>
            </p:grpSpPr>
            <p:cxnSp>
              <p:nvCxnSpPr>
                <p:cNvPr id="38" name="Straight Connector 37"/>
                <p:cNvCxnSpPr/>
                <p:nvPr/>
              </p:nvCxnSpPr>
              <p:spPr>
                <a:xfrm>
                  <a:off x="7467600" y="1981200"/>
                  <a:ext cx="228600" cy="0"/>
                </a:xfrm>
                <a:prstGeom prst="line">
                  <a:avLst/>
                </a:prstGeom>
                <a:ln w="4762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/>
                <p:nvPr/>
              </p:nvCxnSpPr>
              <p:spPr>
                <a:xfrm>
                  <a:off x="7543800" y="2133600"/>
                  <a:ext cx="228600" cy="0"/>
                </a:xfrm>
                <a:prstGeom prst="line">
                  <a:avLst/>
                </a:prstGeom>
                <a:ln w="4762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>
                <a:xfrm>
                  <a:off x="7696200" y="2286000"/>
                  <a:ext cx="228600" cy="0"/>
                </a:xfrm>
                <a:prstGeom prst="line">
                  <a:avLst/>
                </a:prstGeom>
                <a:ln w="4762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/>
                <p:cNvCxnSpPr/>
                <p:nvPr/>
              </p:nvCxnSpPr>
              <p:spPr>
                <a:xfrm>
                  <a:off x="7543800" y="2438400"/>
                  <a:ext cx="228600" cy="0"/>
                </a:xfrm>
                <a:prstGeom prst="line">
                  <a:avLst/>
                </a:prstGeom>
                <a:ln w="4762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/>
                <p:cNvCxnSpPr/>
                <p:nvPr/>
              </p:nvCxnSpPr>
              <p:spPr>
                <a:xfrm>
                  <a:off x="7924800" y="2057400"/>
                  <a:ext cx="228600" cy="0"/>
                </a:xfrm>
                <a:prstGeom prst="line">
                  <a:avLst/>
                </a:prstGeom>
                <a:ln w="4762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/>
                <p:cNvCxnSpPr/>
                <p:nvPr/>
              </p:nvCxnSpPr>
              <p:spPr>
                <a:xfrm>
                  <a:off x="7924800" y="2438400"/>
                  <a:ext cx="228600" cy="0"/>
                </a:xfrm>
                <a:prstGeom prst="line">
                  <a:avLst/>
                </a:prstGeom>
                <a:ln w="4762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Straight Connector 43"/>
                <p:cNvCxnSpPr/>
                <p:nvPr/>
              </p:nvCxnSpPr>
              <p:spPr>
                <a:xfrm>
                  <a:off x="7543800" y="2667000"/>
                  <a:ext cx="228600" cy="0"/>
                </a:xfrm>
                <a:prstGeom prst="line">
                  <a:avLst/>
                </a:prstGeom>
                <a:ln w="4762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Straight Connector 44"/>
                <p:cNvCxnSpPr/>
                <p:nvPr/>
              </p:nvCxnSpPr>
              <p:spPr>
                <a:xfrm>
                  <a:off x="7848600" y="2590800"/>
                  <a:ext cx="228600" cy="0"/>
                </a:xfrm>
                <a:prstGeom prst="line">
                  <a:avLst/>
                </a:prstGeom>
                <a:ln w="4762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pic>
        <p:nvPicPr>
          <p:cNvPr id="49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6553200" y="2286000"/>
            <a:ext cx="371475" cy="130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0" name="Group 45"/>
          <p:cNvGrpSpPr/>
          <p:nvPr/>
        </p:nvGrpSpPr>
        <p:grpSpPr>
          <a:xfrm flipH="1">
            <a:off x="6324600" y="3733800"/>
            <a:ext cx="381000" cy="1066800"/>
            <a:chOff x="7391400" y="2133600"/>
            <a:chExt cx="914400" cy="2133600"/>
          </a:xfrm>
        </p:grpSpPr>
        <p:grpSp>
          <p:nvGrpSpPr>
            <p:cNvPr id="51" name="Group 26"/>
            <p:cNvGrpSpPr/>
            <p:nvPr/>
          </p:nvGrpSpPr>
          <p:grpSpPr>
            <a:xfrm>
              <a:off x="7391400" y="2819400"/>
              <a:ext cx="685800" cy="685800"/>
              <a:chOff x="7467600" y="1981200"/>
              <a:chExt cx="685800" cy="685800"/>
            </a:xfrm>
          </p:grpSpPr>
          <p:cxnSp>
            <p:nvCxnSpPr>
              <p:cNvPr id="70" name="Straight Connector 69"/>
              <p:cNvCxnSpPr/>
              <p:nvPr/>
            </p:nvCxnSpPr>
            <p:spPr>
              <a:xfrm>
                <a:off x="7467600" y="1981200"/>
                <a:ext cx="228600" cy="0"/>
              </a:xfrm>
              <a:prstGeom prst="line">
                <a:avLst/>
              </a:prstGeom>
              <a:ln w="476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/>
              <p:cNvCxnSpPr/>
              <p:nvPr/>
            </p:nvCxnSpPr>
            <p:spPr>
              <a:xfrm>
                <a:off x="7543800" y="2133600"/>
                <a:ext cx="228600" cy="0"/>
              </a:xfrm>
              <a:prstGeom prst="line">
                <a:avLst/>
              </a:prstGeom>
              <a:ln w="476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/>
              <p:nvPr/>
            </p:nvCxnSpPr>
            <p:spPr>
              <a:xfrm>
                <a:off x="7696200" y="2286000"/>
                <a:ext cx="228600" cy="0"/>
              </a:xfrm>
              <a:prstGeom prst="line">
                <a:avLst/>
              </a:prstGeom>
              <a:ln w="476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/>
              <p:nvPr/>
            </p:nvCxnSpPr>
            <p:spPr>
              <a:xfrm>
                <a:off x="7543800" y="2438400"/>
                <a:ext cx="228600" cy="0"/>
              </a:xfrm>
              <a:prstGeom prst="line">
                <a:avLst/>
              </a:prstGeom>
              <a:ln w="476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/>
              <p:nvPr/>
            </p:nvCxnSpPr>
            <p:spPr>
              <a:xfrm>
                <a:off x="7924800" y="2057400"/>
                <a:ext cx="228600" cy="0"/>
              </a:xfrm>
              <a:prstGeom prst="line">
                <a:avLst/>
              </a:prstGeom>
              <a:ln w="476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/>
              <p:cNvCxnSpPr/>
              <p:nvPr/>
            </p:nvCxnSpPr>
            <p:spPr>
              <a:xfrm>
                <a:off x="7924800" y="2438400"/>
                <a:ext cx="228600" cy="0"/>
              </a:xfrm>
              <a:prstGeom prst="line">
                <a:avLst/>
              </a:prstGeom>
              <a:ln w="476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/>
              <p:nvPr/>
            </p:nvCxnSpPr>
            <p:spPr>
              <a:xfrm>
                <a:off x="7543800" y="2667000"/>
                <a:ext cx="228600" cy="0"/>
              </a:xfrm>
              <a:prstGeom prst="line">
                <a:avLst/>
              </a:prstGeom>
              <a:ln w="476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/>
              <p:cNvCxnSpPr/>
              <p:nvPr/>
            </p:nvCxnSpPr>
            <p:spPr>
              <a:xfrm>
                <a:off x="7848600" y="2590800"/>
                <a:ext cx="228600" cy="0"/>
              </a:xfrm>
              <a:prstGeom prst="line">
                <a:avLst/>
              </a:prstGeom>
              <a:ln w="476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2" name="Group 27"/>
            <p:cNvGrpSpPr/>
            <p:nvPr/>
          </p:nvGrpSpPr>
          <p:grpSpPr>
            <a:xfrm>
              <a:off x="7620000" y="2133600"/>
              <a:ext cx="685800" cy="685800"/>
              <a:chOff x="7467600" y="1981200"/>
              <a:chExt cx="685800" cy="685800"/>
            </a:xfrm>
          </p:grpSpPr>
          <p:cxnSp>
            <p:nvCxnSpPr>
              <p:cNvPr id="62" name="Straight Connector 61"/>
              <p:cNvCxnSpPr/>
              <p:nvPr/>
            </p:nvCxnSpPr>
            <p:spPr>
              <a:xfrm>
                <a:off x="7467600" y="1981200"/>
                <a:ext cx="228600" cy="0"/>
              </a:xfrm>
              <a:prstGeom prst="line">
                <a:avLst/>
              </a:prstGeom>
              <a:ln w="476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/>
              <p:cNvCxnSpPr/>
              <p:nvPr/>
            </p:nvCxnSpPr>
            <p:spPr>
              <a:xfrm>
                <a:off x="7543800" y="2133600"/>
                <a:ext cx="228600" cy="0"/>
              </a:xfrm>
              <a:prstGeom prst="line">
                <a:avLst/>
              </a:prstGeom>
              <a:ln w="476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/>
              <p:nvPr/>
            </p:nvCxnSpPr>
            <p:spPr>
              <a:xfrm>
                <a:off x="7696200" y="2286000"/>
                <a:ext cx="228600" cy="0"/>
              </a:xfrm>
              <a:prstGeom prst="line">
                <a:avLst/>
              </a:prstGeom>
              <a:ln w="476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/>
              <p:cNvCxnSpPr/>
              <p:nvPr/>
            </p:nvCxnSpPr>
            <p:spPr>
              <a:xfrm>
                <a:off x="7543800" y="2438400"/>
                <a:ext cx="228600" cy="0"/>
              </a:xfrm>
              <a:prstGeom prst="line">
                <a:avLst/>
              </a:prstGeom>
              <a:ln w="476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/>
              <p:cNvCxnSpPr/>
              <p:nvPr/>
            </p:nvCxnSpPr>
            <p:spPr>
              <a:xfrm>
                <a:off x="7924800" y="2057400"/>
                <a:ext cx="228600" cy="0"/>
              </a:xfrm>
              <a:prstGeom prst="line">
                <a:avLst/>
              </a:prstGeom>
              <a:ln w="476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/>
              <p:cNvCxnSpPr/>
              <p:nvPr/>
            </p:nvCxnSpPr>
            <p:spPr>
              <a:xfrm>
                <a:off x="7924800" y="2438400"/>
                <a:ext cx="228600" cy="0"/>
              </a:xfrm>
              <a:prstGeom prst="line">
                <a:avLst/>
              </a:prstGeom>
              <a:ln w="476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/>
              <p:cNvCxnSpPr/>
              <p:nvPr/>
            </p:nvCxnSpPr>
            <p:spPr>
              <a:xfrm>
                <a:off x="7543800" y="2667000"/>
                <a:ext cx="228600" cy="0"/>
              </a:xfrm>
              <a:prstGeom prst="line">
                <a:avLst/>
              </a:prstGeom>
              <a:ln w="476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/>
              <p:nvPr/>
            </p:nvCxnSpPr>
            <p:spPr>
              <a:xfrm>
                <a:off x="7848600" y="2590800"/>
                <a:ext cx="228600" cy="0"/>
              </a:xfrm>
              <a:prstGeom prst="line">
                <a:avLst/>
              </a:prstGeom>
              <a:ln w="476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3" name="Group 36"/>
            <p:cNvGrpSpPr/>
            <p:nvPr/>
          </p:nvGrpSpPr>
          <p:grpSpPr>
            <a:xfrm>
              <a:off x="7391400" y="3581400"/>
              <a:ext cx="685800" cy="685800"/>
              <a:chOff x="7467600" y="1981200"/>
              <a:chExt cx="685800" cy="685800"/>
            </a:xfrm>
          </p:grpSpPr>
          <p:cxnSp>
            <p:nvCxnSpPr>
              <p:cNvPr id="54" name="Straight Connector 53"/>
              <p:cNvCxnSpPr/>
              <p:nvPr/>
            </p:nvCxnSpPr>
            <p:spPr>
              <a:xfrm>
                <a:off x="7467600" y="1981200"/>
                <a:ext cx="228600" cy="0"/>
              </a:xfrm>
              <a:prstGeom prst="line">
                <a:avLst/>
              </a:prstGeom>
              <a:ln w="476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/>
              <p:cNvCxnSpPr/>
              <p:nvPr/>
            </p:nvCxnSpPr>
            <p:spPr>
              <a:xfrm>
                <a:off x="7543800" y="2133600"/>
                <a:ext cx="228600" cy="0"/>
              </a:xfrm>
              <a:prstGeom prst="line">
                <a:avLst/>
              </a:prstGeom>
              <a:ln w="476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/>
              <p:nvPr/>
            </p:nvCxnSpPr>
            <p:spPr>
              <a:xfrm>
                <a:off x="7696200" y="2286000"/>
                <a:ext cx="228600" cy="0"/>
              </a:xfrm>
              <a:prstGeom prst="line">
                <a:avLst/>
              </a:prstGeom>
              <a:ln w="476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/>
              <p:cNvCxnSpPr/>
              <p:nvPr/>
            </p:nvCxnSpPr>
            <p:spPr>
              <a:xfrm>
                <a:off x="7543800" y="2438400"/>
                <a:ext cx="228600" cy="0"/>
              </a:xfrm>
              <a:prstGeom prst="line">
                <a:avLst/>
              </a:prstGeom>
              <a:ln w="476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/>
              <p:nvPr/>
            </p:nvCxnSpPr>
            <p:spPr>
              <a:xfrm>
                <a:off x="7924800" y="2057400"/>
                <a:ext cx="228600" cy="0"/>
              </a:xfrm>
              <a:prstGeom prst="line">
                <a:avLst/>
              </a:prstGeom>
              <a:ln w="476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/>
              <p:nvPr/>
            </p:nvCxnSpPr>
            <p:spPr>
              <a:xfrm>
                <a:off x="7924800" y="2438400"/>
                <a:ext cx="228600" cy="0"/>
              </a:xfrm>
              <a:prstGeom prst="line">
                <a:avLst/>
              </a:prstGeom>
              <a:ln w="476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/>
              <p:nvPr/>
            </p:nvCxnSpPr>
            <p:spPr>
              <a:xfrm>
                <a:off x="7543800" y="2667000"/>
                <a:ext cx="228600" cy="0"/>
              </a:xfrm>
              <a:prstGeom prst="line">
                <a:avLst/>
              </a:prstGeom>
              <a:ln w="476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/>
              <p:cNvCxnSpPr/>
              <p:nvPr/>
            </p:nvCxnSpPr>
            <p:spPr>
              <a:xfrm>
                <a:off x="7848600" y="2590800"/>
                <a:ext cx="228600" cy="0"/>
              </a:xfrm>
              <a:prstGeom prst="line">
                <a:avLst/>
              </a:prstGeom>
              <a:ln w="476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80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6019800" y="3657601"/>
            <a:ext cx="325380" cy="1143000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</p:pic>
      <p:grpSp>
        <p:nvGrpSpPr>
          <p:cNvPr id="83" name="Group 45"/>
          <p:cNvGrpSpPr/>
          <p:nvPr/>
        </p:nvGrpSpPr>
        <p:grpSpPr>
          <a:xfrm flipH="1">
            <a:off x="6096000" y="5181600"/>
            <a:ext cx="381000" cy="1143000"/>
            <a:chOff x="7391400" y="2133600"/>
            <a:chExt cx="914400" cy="2133600"/>
          </a:xfrm>
        </p:grpSpPr>
        <p:grpSp>
          <p:nvGrpSpPr>
            <p:cNvPr id="84" name="Group 26"/>
            <p:cNvGrpSpPr/>
            <p:nvPr/>
          </p:nvGrpSpPr>
          <p:grpSpPr>
            <a:xfrm>
              <a:off x="7391400" y="2819400"/>
              <a:ext cx="685800" cy="685800"/>
              <a:chOff x="7467600" y="1981200"/>
              <a:chExt cx="685800" cy="685800"/>
            </a:xfrm>
          </p:grpSpPr>
          <p:cxnSp>
            <p:nvCxnSpPr>
              <p:cNvPr id="103" name="Straight Connector 102"/>
              <p:cNvCxnSpPr/>
              <p:nvPr/>
            </p:nvCxnSpPr>
            <p:spPr>
              <a:xfrm>
                <a:off x="7467600" y="1981200"/>
                <a:ext cx="228600" cy="0"/>
              </a:xfrm>
              <a:prstGeom prst="line">
                <a:avLst/>
              </a:prstGeom>
              <a:ln w="476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Straight Connector 103"/>
              <p:cNvCxnSpPr/>
              <p:nvPr/>
            </p:nvCxnSpPr>
            <p:spPr>
              <a:xfrm>
                <a:off x="7543800" y="2133600"/>
                <a:ext cx="228600" cy="0"/>
              </a:xfrm>
              <a:prstGeom prst="line">
                <a:avLst/>
              </a:prstGeom>
              <a:ln w="476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/>
              <p:cNvCxnSpPr/>
              <p:nvPr/>
            </p:nvCxnSpPr>
            <p:spPr>
              <a:xfrm>
                <a:off x="7696200" y="2286000"/>
                <a:ext cx="228600" cy="0"/>
              </a:xfrm>
              <a:prstGeom prst="line">
                <a:avLst/>
              </a:prstGeom>
              <a:ln w="476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/>
              <p:cNvCxnSpPr/>
              <p:nvPr/>
            </p:nvCxnSpPr>
            <p:spPr>
              <a:xfrm>
                <a:off x="7543800" y="2438400"/>
                <a:ext cx="228600" cy="0"/>
              </a:xfrm>
              <a:prstGeom prst="line">
                <a:avLst/>
              </a:prstGeom>
              <a:ln w="476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Connector 106"/>
              <p:cNvCxnSpPr/>
              <p:nvPr/>
            </p:nvCxnSpPr>
            <p:spPr>
              <a:xfrm>
                <a:off x="7924800" y="2057400"/>
                <a:ext cx="228600" cy="0"/>
              </a:xfrm>
              <a:prstGeom prst="line">
                <a:avLst/>
              </a:prstGeom>
              <a:ln w="476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Connector 107"/>
              <p:cNvCxnSpPr/>
              <p:nvPr/>
            </p:nvCxnSpPr>
            <p:spPr>
              <a:xfrm>
                <a:off x="7924800" y="2438400"/>
                <a:ext cx="228600" cy="0"/>
              </a:xfrm>
              <a:prstGeom prst="line">
                <a:avLst/>
              </a:prstGeom>
              <a:ln w="476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Straight Connector 108"/>
              <p:cNvCxnSpPr/>
              <p:nvPr/>
            </p:nvCxnSpPr>
            <p:spPr>
              <a:xfrm>
                <a:off x="7543800" y="2667000"/>
                <a:ext cx="228600" cy="0"/>
              </a:xfrm>
              <a:prstGeom prst="line">
                <a:avLst/>
              </a:prstGeom>
              <a:ln w="476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Connector 109"/>
              <p:cNvCxnSpPr/>
              <p:nvPr/>
            </p:nvCxnSpPr>
            <p:spPr>
              <a:xfrm>
                <a:off x="7848600" y="2590800"/>
                <a:ext cx="228600" cy="0"/>
              </a:xfrm>
              <a:prstGeom prst="line">
                <a:avLst/>
              </a:prstGeom>
              <a:ln w="476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5" name="Group 27"/>
            <p:cNvGrpSpPr/>
            <p:nvPr/>
          </p:nvGrpSpPr>
          <p:grpSpPr>
            <a:xfrm>
              <a:off x="7620000" y="2133600"/>
              <a:ext cx="685800" cy="685800"/>
              <a:chOff x="7467600" y="1981200"/>
              <a:chExt cx="685800" cy="685800"/>
            </a:xfrm>
          </p:grpSpPr>
          <p:cxnSp>
            <p:nvCxnSpPr>
              <p:cNvPr id="95" name="Straight Connector 94"/>
              <p:cNvCxnSpPr/>
              <p:nvPr/>
            </p:nvCxnSpPr>
            <p:spPr>
              <a:xfrm>
                <a:off x="7467600" y="1981200"/>
                <a:ext cx="228600" cy="0"/>
              </a:xfrm>
              <a:prstGeom prst="line">
                <a:avLst/>
              </a:prstGeom>
              <a:ln w="476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Straight Connector 95"/>
              <p:cNvCxnSpPr/>
              <p:nvPr/>
            </p:nvCxnSpPr>
            <p:spPr>
              <a:xfrm>
                <a:off x="7543800" y="2133600"/>
                <a:ext cx="228600" cy="0"/>
              </a:xfrm>
              <a:prstGeom prst="line">
                <a:avLst/>
              </a:prstGeom>
              <a:ln w="476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/>
              <p:cNvCxnSpPr/>
              <p:nvPr/>
            </p:nvCxnSpPr>
            <p:spPr>
              <a:xfrm>
                <a:off x="7696200" y="2286000"/>
                <a:ext cx="228600" cy="0"/>
              </a:xfrm>
              <a:prstGeom prst="line">
                <a:avLst/>
              </a:prstGeom>
              <a:ln w="476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/>
              <p:cNvCxnSpPr/>
              <p:nvPr/>
            </p:nvCxnSpPr>
            <p:spPr>
              <a:xfrm>
                <a:off x="7543800" y="2438400"/>
                <a:ext cx="228600" cy="0"/>
              </a:xfrm>
              <a:prstGeom prst="line">
                <a:avLst/>
              </a:prstGeom>
              <a:ln w="476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/>
              <p:cNvCxnSpPr/>
              <p:nvPr/>
            </p:nvCxnSpPr>
            <p:spPr>
              <a:xfrm>
                <a:off x="7924800" y="2057400"/>
                <a:ext cx="228600" cy="0"/>
              </a:xfrm>
              <a:prstGeom prst="line">
                <a:avLst/>
              </a:prstGeom>
              <a:ln w="476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/>
              <p:cNvCxnSpPr/>
              <p:nvPr/>
            </p:nvCxnSpPr>
            <p:spPr>
              <a:xfrm>
                <a:off x="7924800" y="2438400"/>
                <a:ext cx="228600" cy="0"/>
              </a:xfrm>
              <a:prstGeom prst="line">
                <a:avLst/>
              </a:prstGeom>
              <a:ln w="476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/>
              <p:cNvCxnSpPr/>
              <p:nvPr/>
            </p:nvCxnSpPr>
            <p:spPr>
              <a:xfrm>
                <a:off x="7543800" y="2667000"/>
                <a:ext cx="228600" cy="0"/>
              </a:xfrm>
              <a:prstGeom prst="line">
                <a:avLst/>
              </a:prstGeom>
              <a:ln w="476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Straight Connector 101"/>
              <p:cNvCxnSpPr/>
              <p:nvPr/>
            </p:nvCxnSpPr>
            <p:spPr>
              <a:xfrm>
                <a:off x="7848600" y="2590800"/>
                <a:ext cx="228600" cy="0"/>
              </a:xfrm>
              <a:prstGeom prst="line">
                <a:avLst/>
              </a:prstGeom>
              <a:ln w="476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6" name="Group 36"/>
            <p:cNvGrpSpPr/>
            <p:nvPr/>
          </p:nvGrpSpPr>
          <p:grpSpPr>
            <a:xfrm>
              <a:off x="7391400" y="3581400"/>
              <a:ext cx="685800" cy="685800"/>
              <a:chOff x="7467600" y="1981200"/>
              <a:chExt cx="685800" cy="685800"/>
            </a:xfrm>
          </p:grpSpPr>
          <p:cxnSp>
            <p:nvCxnSpPr>
              <p:cNvPr id="87" name="Straight Connector 86"/>
              <p:cNvCxnSpPr/>
              <p:nvPr/>
            </p:nvCxnSpPr>
            <p:spPr>
              <a:xfrm>
                <a:off x="7467600" y="1981200"/>
                <a:ext cx="228600" cy="0"/>
              </a:xfrm>
              <a:prstGeom prst="line">
                <a:avLst/>
              </a:prstGeom>
              <a:ln w="476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/>
              <p:cNvCxnSpPr/>
              <p:nvPr/>
            </p:nvCxnSpPr>
            <p:spPr>
              <a:xfrm>
                <a:off x="7543800" y="2133600"/>
                <a:ext cx="228600" cy="0"/>
              </a:xfrm>
              <a:prstGeom prst="line">
                <a:avLst/>
              </a:prstGeom>
              <a:ln w="476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/>
              <p:cNvCxnSpPr/>
              <p:nvPr/>
            </p:nvCxnSpPr>
            <p:spPr>
              <a:xfrm>
                <a:off x="7696200" y="2286000"/>
                <a:ext cx="228600" cy="0"/>
              </a:xfrm>
              <a:prstGeom prst="line">
                <a:avLst/>
              </a:prstGeom>
              <a:ln w="476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/>
              <p:cNvCxnSpPr/>
              <p:nvPr/>
            </p:nvCxnSpPr>
            <p:spPr>
              <a:xfrm>
                <a:off x="7543800" y="2438400"/>
                <a:ext cx="228600" cy="0"/>
              </a:xfrm>
              <a:prstGeom prst="line">
                <a:avLst/>
              </a:prstGeom>
              <a:ln w="476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Straight Connector 90"/>
              <p:cNvCxnSpPr/>
              <p:nvPr/>
            </p:nvCxnSpPr>
            <p:spPr>
              <a:xfrm>
                <a:off x="7924800" y="2057400"/>
                <a:ext cx="228600" cy="0"/>
              </a:xfrm>
              <a:prstGeom prst="line">
                <a:avLst/>
              </a:prstGeom>
              <a:ln w="476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Straight Connector 91"/>
              <p:cNvCxnSpPr/>
              <p:nvPr/>
            </p:nvCxnSpPr>
            <p:spPr>
              <a:xfrm>
                <a:off x="7924800" y="2438400"/>
                <a:ext cx="228600" cy="0"/>
              </a:xfrm>
              <a:prstGeom prst="line">
                <a:avLst/>
              </a:prstGeom>
              <a:ln w="476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/>
              <p:cNvCxnSpPr/>
              <p:nvPr/>
            </p:nvCxnSpPr>
            <p:spPr>
              <a:xfrm>
                <a:off x="7543800" y="2667000"/>
                <a:ext cx="228600" cy="0"/>
              </a:xfrm>
              <a:prstGeom prst="line">
                <a:avLst/>
              </a:prstGeom>
              <a:ln w="476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Straight Connector 93"/>
              <p:cNvCxnSpPr/>
              <p:nvPr/>
            </p:nvCxnSpPr>
            <p:spPr>
              <a:xfrm>
                <a:off x="7848600" y="2590800"/>
                <a:ext cx="228600" cy="0"/>
              </a:xfrm>
              <a:prstGeom prst="line">
                <a:avLst/>
              </a:prstGeom>
              <a:ln w="476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181600" y="5105400"/>
            <a:ext cx="893532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13" name="Group 45"/>
          <p:cNvGrpSpPr/>
          <p:nvPr/>
        </p:nvGrpSpPr>
        <p:grpSpPr>
          <a:xfrm flipH="1">
            <a:off x="6324600" y="2438400"/>
            <a:ext cx="381000" cy="1143000"/>
            <a:chOff x="7391400" y="2133600"/>
            <a:chExt cx="914400" cy="2133600"/>
          </a:xfrm>
        </p:grpSpPr>
        <p:grpSp>
          <p:nvGrpSpPr>
            <p:cNvPr id="114" name="Group 26"/>
            <p:cNvGrpSpPr/>
            <p:nvPr/>
          </p:nvGrpSpPr>
          <p:grpSpPr>
            <a:xfrm>
              <a:off x="7391400" y="2819400"/>
              <a:ext cx="685800" cy="685800"/>
              <a:chOff x="7467600" y="1981200"/>
              <a:chExt cx="685800" cy="685800"/>
            </a:xfrm>
          </p:grpSpPr>
          <p:cxnSp>
            <p:nvCxnSpPr>
              <p:cNvPr id="133" name="Straight Connector 132"/>
              <p:cNvCxnSpPr/>
              <p:nvPr/>
            </p:nvCxnSpPr>
            <p:spPr>
              <a:xfrm>
                <a:off x="7467600" y="1981200"/>
                <a:ext cx="228600" cy="0"/>
              </a:xfrm>
              <a:prstGeom prst="line">
                <a:avLst/>
              </a:prstGeom>
              <a:ln w="476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Straight Connector 133"/>
              <p:cNvCxnSpPr/>
              <p:nvPr/>
            </p:nvCxnSpPr>
            <p:spPr>
              <a:xfrm>
                <a:off x="7543800" y="2133600"/>
                <a:ext cx="228600" cy="0"/>
              </a:xfrm>
              <a:prstGeom prst="line">
                <a:avLst/>
              </a:prstGeom>
              <a:ln w="476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Straight Connector 134"/>
              <p:cNvCxnSpPr/>
              <p:nvPr/>
            </p:nvCxnSpPr>
            <p:spPr>
              <a:xfrm>
                <a:off x="7696200" y="2286000"/>
                <a:ext cx="228600" cy="0"/>
              </a:xfrm>
              <a:prstGeom prst="line">
                <a:avLst/>
              </a:prstGeom>
              <a:ln w="476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Straight Connector 135"/>
              <p:cNvCxnSpPr/>
              <p:nvPr/>
            </p:nvCxnSpPr>
            <p:spPr>
              <a:xfrm>
                <a:off x="7543800" y="2438400"/>
                <a:ext cx="228600" cy="0"/>
              </a:xfrm>
              <a:prstGeom prst="line">
                <a:avLst/>
              </a:prstGeom>
              <a:ln w="476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Straight Connector 136"/>
              <p:cNvCxnSpPr/>
              <p:nvPr/>
            </p:nvCxnSpPr>
            <p:spPr>
              <a:xfrm>
                <a:off x="7924800" y="2057400"/>
                <a:ext cx="228600" cy="0"/>
              </a:xfrm>
              <a:prstGeom prst="line">
                <a:avLst/>
              </a:prstGeom>
              <a:ln w="476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Straight Connector 137"/>
              <p:cNvCxnSpPr/>
              <p:nvPr/>
            </p:nvCxnSpPr>
            <p:spPr>
              <a:xfrm>
                <a:off x="7924800" y="2438400"/>
                <a:ext cx="228600" cy="0"/>
              </a:xfrm>
              <a:prstGeom prst="line">
                <a:avLst/>
              </a:prstGeom>
              <a:ln w="476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/>
              <p:cNvCxnSpPr/>
              <p:nvPr/>
            </p:nvCxnSpPr>
            <p:spPr>
              <a:xfrm>
                <a:off x="7543800" y="2667000"/>
                <a:ext cx="228600" cy="0"/>
              </a:xfrm>
              <a:prstGeom prst="line">
                <a:avLst/>
              </a:prstGeom>
              <a:ln w="476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Straight Connector 139"/>
              <p:cNvCxnSpPr/>
              <p:nvPr/>
            </p:nvCxnSpPr>
            <p:spPr>
              <a:xfrm>
                <a:off x="7848600" y="2590800"/>
                <a:ext cx="228600" cy="0"/>
              </a:xfrm>
              <a:prstGeom prst="line">
                <a:avLst/>
              </a:prstGeom>
              <a:ln w="476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5" name="Group 27"/>
            <p:cNvGrpSpPr/>
            <p:nvPr/>
          </p:nvGrpSpPr>
          <p:grpSpPr>
            <a:xfrm>
              <a:off x="7620000" y="2133600"/>
              <a:ext cx="685800" cy="685800"/>
              <a:chOff x="7467600" y="1981200"/>
              <a:chExt cx="685800" cy="685800"/>
            </a:xfrm>
          </p:grpSpPr>
          <p:cxnSp>
            <p:nvCxnSpPr>
              <p:cNvPr id="125" name="Straight Connector 124"/>
              <p:cNvCxnSpPr/>
              <p:nvPr/>
            </p:nvCxnSpPr>
            <p:spPr>
              <a:xfrm>
                <a:off x="7467600" y="1981200"/>
                <a:ext cx="228600" cy="0"/>
              </a:xfrm>
              <a:prstGeom prst="line">
                <a:avLst/>
              </a:prstGeom>
              <a:ln w="476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Straight Connector 125"/>
              <p:cNvCxnSpPr/>
              <p:nvPr/>
            </p:nvCxnSpPr>
            <p:spPr>
              <a:xfrm>
                <a:off x="7543800" y="2133600"/>
                <a:ext cx="228600" cy="0"/>
              </a:xfrm>
              <a:prstGeom prst="line">
                <a:avLst/>
              </a:prstGeom>
              <a:ln w="476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Straight Connector 126"/>
              <p:cNvCxnSpPr/>
              <p:nvPr/>
            </p:nvCxnSpPr>
            <p:spPr>
              <a:xfrm>
                <a:off x="7696200" y="2286000"/>
                <a:ext cx="228600" cy="0"/>
              </a:xfrm>
              <a:prstGeom prst="line">
                <a:avLst/>
              </a:prstGeom>
              <a:ln w="476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" name="Straight Connector 127"/>
              <p:cNvCxnSpPr/>
              <p:nvPr/>
            </p:nvCxnSpPr>
            <p:spPr>
              <a:xfrm>
                <a:off x="7543800" y="2438400"/>
                <a:ext cx="228600" cy="0"/>
              </a:xfrm>
              <a:prstGeom prst="line">
                <a:avLst/>
              </a:prstGeom>
              <a:ln w="476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9" name="Straight Connector 128"/>
              <p:cNvCxnSpPr/>
              <p:nvPr/>
            </p:nvCxnSpPr>
            <p:spPr>
              <a:xfrm>
                <a:off x="7924800" y="2057400"/>
                <a:ext cx="228600" cy="0"/>
              </a:xfrm>
              <a:prstGeom prst="line">
                <a:avLst/>
              </a:prstGeom>
              <a:ln w="476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Straight Connector 129"/>
              <p:cNvCxnSpPr/>
              <p:nvPr/>
            </p:nvCxnSpPr>
            <p:spPr>
              <a:xfrm>
                <a:off x="7924800" y="2438400"/>
                <a:ext cx="228600" cy="0"/>
              </a:xfrm>
              <a:prstGeom prst="line">
                <a:avLst/>
              </a:prstGeom>
              <a:ln w="476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Straight Connector 130"/>
              <p:cNvCxnSpPr/>
              <p:nvPr/>
            </p:nvCxnSpPr>
            <p:spPr>
              <a:xfrm>
                <a:off x="7543800" y="2667000"/>
                <a:ext cx="228600" cy="0"/>
              </a:xfrm>
              <a:prstGeom prst="line">
                <a:avLst/>
              </a:prstGeom>
              <a:ln w="476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Straight Connector 131"/>
              <p:cNvCxnSpPr/>
              <p:nvPr/>
            </p:nvCxnSpPr>
            <p:spPr>
              <a:xfrm>
                <a:off x="7848600" y="2590800"/>
                <a:ext cx="228600" cy="0"/>
              </a:xfrm>
              <a:prstGeom prst="line">
                <a:avLst/>
              </a:prstGeom>
              <a:ln w="476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6" name="Group 36"/>
            <p:cNvGrpSpPr/>
            <p:nvPr/>
          </p:nvGrpSpPr>
          <p:grpSpPr>
            <a:xfrm>
              <a:off x="7391400" y="3581400"/>
              <a:ext cx="685800" cy="685800"/>
              <a:chOff x="7467600" y="1981200"/>
              <a:chExt cx="685800" cy="685800"/>
            </a:xfrm>
          </p:grpSpPr>
          <p:cxnSp>
            <p:nvCxnSpPr>
              <p:cNvPr id="117" name="Straight Connector 116"/>
              <p:cNvCxnSpPr/>
              <p:nvPr/>
            </p:nvCxnSpPr>
            <p:spPr>
              <a:xfrm>
                <a:off x="7467600" y="1981200"/>
                <a:ext cx="228600" cy="0"/>
              </a:xfrm>
              <a:prstGeom prst="line">
                <a:avLst/>
              </a:prstGeom>
              <a:ln w="476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Straight Connector 117"/>
              <p:cNvCxnSpPr/>
              <p:nvPr/>
            </p:nvCxnSpPr>
            <p:spPr>
              <a:xfrm>
                <a:off x="7543800" y="2133600"/>
                <a:ext cx="228600" cy="0"/>
              </a:xfrm>
              <a:prstGeom prst="line">
                <a:avLst/>
              </a:prstGeom>
              <a:ln w="476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Straight Connector 118"/>
              <p:cNvCxnSpPr/>
              <p:nvPr/>
            </p:nvCxnSpPr>
            <p:spPr>
              <a:xfrm>
                <a:off x="7696200" y="2286000"/>
                <a:ext cx="228600" cy="0"/>
              </a:xfrm>
              <a:prstGeom prst="line">
                <a:avLst/>
              </a:prstGeom>
              <a:ln w="476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0" name="Straight Connector 119"/>
              <p:cNvCxnSpPr/>
              <p:nvPr/>
            </p:nvCxnSpPr>
            <p:spPr>
              <a:xfrm>
                <a:off x="7543800" y="2438400"/>
                <a:ext cx="228600" cy="0"/>
              </a:xfrm>
              <a:prstGeom prst="line">
                <a:avLst/>
              </a:prstGeom>
              <a:ln w="476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" name="Straight Connector 120"/>
              <p:cNvCxnSpPr/>
              <p:nvPr/>
            </p:nvCxnSpPr>
            <p:spPr>
              <a:xfrm>
                <a:off x="7924800" y="2057400"/>
                <a:ext cx="228600" cy="0"/>
              </a:xfrm>
              <a:prstGeom prst="line">
                <a:avLst/>
              </a:prstGeom>
              <a:ln w="476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/>
              <p:cNvCxnSpPr/>
              <p:nvPr/>
            </p:nvCxnSpPr>
            <p:spPr>
              <a:xfrm>
                <a:off x="7924800" y="2438400"/>
                <a:ext cx="228600" cy="0"/>
              </a:xfrm>
              <a:prstGeom prst="line">
                <a:avLst/>
              </a:prstGeom>
              <a:ln w="476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Straight Connector 122"/>
              <p:cNvCxnSpPr/>
              <p:nvPr/>
            </p:nvCxnSpPr>
            <p:spPr>
              <a:xfrm>
                <a:off x="7543800" y="2667000"/>
                <a:ext cx="228600" cy="0"/>
              </a:xfrm>
              <a:prstGeom prst="line">
                <a:avLst/>
              </a:prstGeom>
              <a:ln w="476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/>
              <p:cNvCxnSpPr/>
              <p:nvPr/>
            </p:nvCxnSpPr>
            <p:spPr>
              <a:xfrm>
                <a:off x="7848600" y="2590800"/>
                <a:ext cx="228600" cy="0"/>
              </a:xfrm>
              <a:prstGeom prst="line">
                <a:avLst/>
              </a:prstGeom>
              <a:ln w="476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145" name="Picture 4"/>
          <p:cNvPicPr>
            <a:picLocks noChangeAspect="1" noChangeArrowheads="1"/>
          </p:cNvPicPr>
          <p:nvPr/>
        </p:nvPicPr>
        <p:blipFill>
          <a:blip r:embed="rId7" cstate="print"/>
          <a:srcRect b="13636"/>
          <a:stretch>
            <a:fillRect/>
          </a:stretch>
        </p:blipFill>
        <p:spPr bwMode="auto">
          <a:xfrm>
            <a:off x="5334000" y="838200"/>
            <a:ext cx="838200" cy="1312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6" name="Picture 4"/>
          <p:cNvPicPr>
            <a:picLocks noChangeAspect="1" noChangeArrowheads="1"/>
          </p:cNvPicPr>
          <p:nvPr/>
        </p:nvPicPr>
        <p:blipFill>
          <a:blip r:embed="rId7" cstate="print"/>
          <a:srcRect b="13636"/>
          <a:stretch>
            <a:fillRect/>
          </a:stretch>
        </p:blipFill>
        <p:spPr bwMode="auto">
          <a:xfrm>
            <a:off x="5410200" y="2286000"/>
            <a:ext cx="838200" cy="1312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334000" y="3581400"/>
            <a:ext cx="876300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344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3</a:t>
            </a:r>
            <a:r>
              <a:rPr lang="en-US" dirty="0" smtClean="0"/>
              <a:t>. </a:t>
            </a:r>
            <a:r>
              <a:rPr lang="en-US" sz="4000" b="1" dirty="0" smtClean="0"/>
              <a:t>What do you think the balloons will do?</a:t>
            </a:r>
            <a:endParaRPr lang="en-US" sz="40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304800" y="3048000"/>
            <a:ext cx="2286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Negatively charged balloon</a:t>
            </a:r>
            <a:endParaRPr lang="en-US" sz="3200" b="1" dirty="0"/>
          </a:p>
        </p:txBody>
      </p:sp>
      <p:grpSp>
        <p:nvGrpSpPr>
          <p:cNvPr id="19" name="Group 18"/>
          <p:cNvGrpSpPr/>
          <p:nvPr/>
        </p:nvGrpSpPr>
        <p:grpSpPr>
          <a:xfrm>
            <a:off x="2286000" y="1828800"/>
            <a:ext cx="4200525" cy="4419600"/>
            <a:chOff x="2286000" y="1828800"/>
            <a:chExt cx="4200525" cy="4419600"/>
          </a:xfrm>
        </p:grpSpPr>
        <p:pic>
          <p:nvPicPr>
            <p:cNvPr id="2052" name="Picture 4"/>
            <p:cNvPicPr>
              <a:picLocks noChangeAspect="1" noChangeArrowheads="1"/>
            </p:cNvPicPr>
            <p:nvPr/>
          </p:nvPicPr>
          <p:blipFill>
            <a:blip r:embed="rId2" cstate="print"/>
            <a:srcRect b="15429"/>
            <a:stretch>
              <a:fillRect/>
            </a:stretch>
          </p:blipFill>
          <p:spPr bwMode="auto">
            <a:xfrm>
              <a:off x="2286000" y="1828800"/>
              <a:ext cx="1838325" cy="2819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" name="Picture 4"/>
            <p:cNvPicPr>
              <a:picLocks noChangeAspect="1" noChangeArrowheads="1"/>
            </p:cNvPicPr>
            <p:nvPr/>
          </p:nvPicPr>
          <p:blipFill>
            <a:blip r:embed="rId2" cstate="print"/>
            <a:srcRect b="15429"/>
            <a:stretch>
              <a:fillRect/>
            </a:stretch>
          </p:blipFill>
          <p:spPr bwMode="auto">
            <a:xfrm flipH="1">
              <a:off x="4648200" y="1905000"/>
              <a:ext cx="1838325" cy="2819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15" name="Straight Connector 14"/>
            <p:cNvCxnSpPr/>
            <p:nvPr/>
          </p:nvCxnSpPr>
          <p:spPr>
            <a:xfrm rot="16200000" flipH="1">
              <a:off x="3083718" y="4841082"/>
              <a:ext cx="1524000" cy="1138236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>
              <a:off x="4150518" y="4917282"/>
              <a:ext cx="1524000" cy="1138236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TextBox 19"/>
          <p:cNvSpPr txBox="1"/>
          <p:nvPr/>
        </p:nvSpPr>
        <p:spPr>
          <a:xfrm>
            <a:off x="6553200" y="3048000"/>
            <a:ext cx="2286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Negatively charged balloon</a:t>
            </a:r>
            <a:endParaRPr lang="en-US" sz="32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305800" cy="609600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>
                <a:latin typeface="+mn-lt"/>
              </a:rPr>
              <a:t>3</a:t>
            </a:r>
            <a:r>
              <a:rPr lang="en-US" sz="1800" dirty="0" smtClean="0">
                <a:latin typeface="+mn-lt"/>
              </a:rPr>
              <a:t>. </a:t>
            </a:r>
            <a:r>
              <a:rPr lang="en-US" sz="3200" b="1" dirty="0" smtClean="0"/>
              <a:t>What do you think the balloons will do?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838200"/>
            <a:ext cx="6324600" cy="60198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b="1" dirty="0" smtClean="0"/>
              <a:t>The balloons will move towards each other</a:t>
            </a:r>
          </a:p>
          <a:p>
            <a:pPr marL="514350" indent="-514350">
              <a:buNone/>
            </a:pPr>
            <a:endParaRPr lang="en-US" b="1" dirty="0" smtClean="0"/>
          </a:p>
          <a:p>
            <a:pPr marL="514350" indent="-514350">
              <a:buNone/>
            </a:pPr>
            <a:r>
              <a:rPr lang="en-US" b="1" dirty="0" smtClean="0"/>
              <a:t>B. The balloons will move away from each other</a:t>
            </a:r>
          </a:p>
          <a:p>
            <a:pPr marL="514350" indent="-514350">
              <a:buFont typeface="+mj-lt"/>
              <a:buAutoNum type="alphaUcPeriod"/>
            </a:pPr>
            <a:endParaRPr lang="en-US" b="1" dirty="0"/>
          </a:p>
          <a:p>
            <a:pPr marL="514350" indent="-514350">
              <a:buFont typeface="+mj-lt"/>
              <a:buAutoNum type="alphaUcPeriod"/>
            </a:pPr>
            <a:endParaRPr lang="en-US" b="1" dirty="0" smtClean="0"/>
          </a:p>
          <a:p>
            <a:pPr marL="514350" indent="-514350">
              <a:buNone/>
            </a:pPr>
            <a:r>
              <a:rPr lang="en-US" b="1" dirty="0" smtClean="0"/>
              <a:t>C. The balloons will not move.</a:t>
            </a:r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Font typeface="+mj-lt"/>
              <a:buAutoNum type="alphaUcPeriod"/>
            </a:pPr>
            <a:endParaRPr lang="en-US" dirty="0" smtClean="0"/>
          </a:p>
          <a:p>
            <a:pPr marL="514350" indent="-514350">
              <a:buFont typeface="+mj-lt"/>
              <a:buAutoNum type="alphaUcPeriod"/>
            </a:pPr>
            <a:endParaRPr lang="en-US" dirty="0"/>
          </a:p>
        </p:txBody>
      </p:sp>
      <p:grpSp>
        <p:nvGrpSpPr>
          <p:cNvPr id="161" name="Group 160"/>
          <p:cNvGrpSpPr/>
          <p:nvPr/>
        </p:nvGrpSpPr>
        <p:grpSpPr>
          <a:xfrm>
            <a:off x="6553200" y="685800"/>
            <a:ext cx="1752600" cy="1981200"/>
            <a:chOff x="5334000" y="762000"/>
            <a:chExt cx="1948197" cy="2667001"/>
          </a:xfrm>
        </p:grpSpPr>
        <p:pic>
          <p:nvPicPr>
            <p:cNvPr id="142" name="Picture 4"/>
            <p:cNvPicPr>
              <a:picLocks noChangeAspect="1" noChangeArrowheads="1"/>
            </p:cNvPicPr>
            <p:nvPr/>
          </p:nvPicPr>
          <p:blipFill>
            <a:blip r:embed="rId3" cstate="print"/>
            <a:srcRect b="15429"/>
            <a:stretch>
              <a:fillRect/>
            </a:stretch>
          </p:blipFill>
          <p:spPr bwMode="auto">
            <a:xfrm>
              <a:off x="5334000" y="762000"/>
              <a:ext cx="1033797" cy="17013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3" name="Picture 4"/>
            <p:cNvPicPr>
              <a:picLocks noChangeAspect="1" noChangeArrowheads="1"/>
            </p:cNvPicPr>
            <p:nvPr/>
          </p:nvPicPr>
          <p:blipFill>
            <a:blip r:embed="rId3" cstate="print"/>
            <a:srcRect b="15429"/>
            <a:stretch>
              <a:fillRect/>
            </a:stretch>
          </p:blipFill>
          <p:spPr bwMode="auto">
            <a:xfrm flipH="1">
              <a:off x="6248400" y="762000"/>
              <a:ext cx="1033797" cy="17013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144" name="Straight Connector 143"/>
            <p:cNvCxnSpPr/>
            <p:nvPr/>
          </p:nvCxnSpPr>
          <p:spPr>
            <a:xfrm rot="16200000" flipH="1">
              <a:off x="5663116" y="2691317"/>
              <a:ext cx="965641" cy="509727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Straight Connector 146"/>
            <p:cNvCxnSpPr>
              <a:stCxn id="143" idx="2"/>
            </p:cNvCxnSpPr>
            <p:nvPr/>
          </p:nvCxnSpPr>
          <p:spPr>
            <a:xfrm rot="5400000">
              <a:off x="6100230" y="2763932"/>
              <a:ext cx="965638" cy="364498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5" name="Group 164"/>
          <p:cNvGrpSpPr/>
          <p:nvPr/>
        </p:nvGrpSpPr>
        <p:grpSpPr>
          <a:xfrm>
            <a:off x="6553200" y="2500185"/>
            <a:ext cx="2590800" cy="2209800"/>
            <a:chOff x="6172200" y="2209800"/>
            <a:chExt cx="2971800" cy="2667003"/>
          </a:xfrm>
        </p:grpSpPr>
        <p:pic>
          <p:nvPicPr>
            <p:cNvPr id="149" name="Picture 4"/>
            <p:cNvPicPr>
              <a:picLocks noChangeAspect="1" noChangeArrowheads="1"/>
            </p:cNvPicPr>
            <p:nvPr/>
          </p:nvPicPr>
          <p:blipFill>
            <a:blip r:embed="rId3" cstate="print"/>
            <a:srcRect b="15429"/>
            <a:stretch>
              <a:fillRect/>
            </a:stretch>
          </p:blipFill>
          <p:spPr bwMode="auto">
            <a:xfrm>
              <a:off x="6172200" y="2209800"/>
              <a:ext cx="1033797" cy="17013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0" name="Picture 4"/>
            <p:cNvPicPr>
              <a:picLocks noChangeAspect="1" noChangeArrowheads="1"/>
            </p:cNvPicPr>
            <p:nvPr/>
          </p:nvPicPr>
          <p:blipFill>
            <a:blip r:embed="rId3" cstate="print"/>
            <a:srcRect b="15429"/>
            <a:stretch>
              <a:fillRect/>
            </a:stretch>
          </p:blipFill>
          <p:spPr bwMode="auto">
            <a:xfrm flipH="1">
              <a:off x="8110203" y="2286000"/>
              <a:ext cx="1033797" cy="17013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151" name="Straight Connector 150"/>
            <p:cNvCxnSpPr/>
            <p:nvPr/>
          </p:nvCxnSpPr>
          <p:spPr>
            <a:xfrm>
              <a:off x="6729273" y="3911161"/>
              <a:ext cx="1043129" cy="965641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Straight Connector 151"/>
            <p:cNvCxnSpPr>
              <a:stCxn id="150" idx="2"/>
            </p:cNvCxnSpPr>
            <p:nvPr/>
          </p:nvCxnSpPr>
          <p:spPr>
            <a:xfrm rot="5400000">
              <a:off x="7755031" y="4004732"/>
              <a:ext cx="889440" cy="854701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3" name="Group 152"/>
          <p:cNvGrpSpPr/>
          <p:nvPr/>
        </p:nvGrpSpPr>
        <p:grpSpPr>
          <a:xfrm>
            <a:off x="5943600" y="4876800"/>
            <a:ext cx="2209800" cy="1752600"/>
            <a:chOff x="2286000" y="1828800"/>
            <a:chExt cx="4200525" cy="4419600"/>
          </a:xfrm>
        </p:grpSpPr>
        <p:pic>
          <p:nvPicPr>
            <p:cNvPr id="154" name="Picture 4"/>
            <p:cNvPicPr>
              <a:picLocks noChangeAspect="1" noChangeArrowheads="1"/>
            </p:cNvPicPr>
            <p:nvPr/>
          </p:nvPicPr>
          <p:blipFill>
            <a:blip r:embed="rId3" cstate="print"/>
            <a:srcRect b="15429"/>
            <a:stretch>
              <a:fillRect/>
            </a:stretch>
          </p:blipFill>
          <p:spPr bwMode="auto">
            <a:xfrm>
              <a:off x="2286000" y="1828800"/>
              <a:ext cx="1838325" cy="2819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5" name="Picture 4"/>
            <p:cNvPicPr>
              <a:picLocks noChangeAspect="1" noChangeArrowheads="1"/>
            </p:cNvPicPr>
            <p:nvPr/>
          </p:nvPicPr>
          <p:blipFill>
            <a:blip r:embed="rId3" cstate="print"/>
            <a:srcRect b="15429"/>
            <a:stretch>
              <a:fillRect/>
            </a:stretch>
          </p:blipFill>
          <p:spPr bwMode="auto">
            <a:xfrm flipH="1">
              <a:off x="4648200" y="1905000"/>
              <a:ext cx="1838325" cy="2819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156" name="Straight Connector 155"/>
            <p:cNvCxnSpPr/>
            <p:nvPr/>
          </p:nvCxnSpPr>
          <p:spPr>
            <a:xfrm rot="16200000" flipH="1">
              <a:off x="3083718" y="4841082"/>
              <a:ext cx="1524000" cy="1138236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Straight Connector 156"/>
            <p:cNvCxnSpPr/>
            <p:nvPr/>
          </p:nvCxnSpPr>
          <p:spPr>
            <a:xfrm rot="5400000">
              <a:off x="4150518" y="4917282"/>
              <a:ext cx="1524000" cy="1138236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344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4. </a:t>
            </a:r>
            <a:r>
              <a:rPr lang="en-US" sz="4000" b="1" dirty="0" smtClean="0"/>
              <a:t>What might happen to the charge on the man when he touches the door knob?</a:t>
            </a:r>
            <a:endParaRPr lang="en-US" sz="4000" b="1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71800" y="1676400"/>
            <a:ext cx="4105275" cy="46645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305800" cy="609600"/>
          </a:xfrm>
        </p:spPr>
        <p:txBody>
          <a:bodyPr>
            <a:normAutofit fontScale="90000"/>
          </a:bodyPr>
          <a:lstStyle/>
          <a:p>
            <a:pPr algn="l"/>
            <a:r>
              <a:rPr lang="en-US" sz="3200" dirty="0">
                <a:latin typeface="+mn-lt"/>
              </a:rPr>
              <a:t>4</a:t>
            </a:r>
            <a:r>
              <a:rPr lang="en-US" sz="1800" dirty="0" smtClean="0">
                <a:latin typeface="+mn-lt"/>
              </a:rPr>
              <a:t>. </a:t>
            </a:r>
            <a:r>
              <a:rPr lang="en-US" sz="3200" b="1" dirty="0" smtClean="0"/>
              <a:t>What might happen to the charge on the man when he touches the door knob?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4419600" cy="4648200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b="1" dirty="0" smtClean="0"/>
              <a:t>Most electrons will go into the knob and down to the earth.</a:t>
            </a:r>
          </a:p>
          <a:p>
            <a:pPr marL="514350" indent="-514350">
              <a:buNone/>
            </a:pPr>
            <a:endParaRPr lang="en-US" b="1" dirty="0" smtClean="0"/>
          </a:p>
          <a:p>
            <a:pPr marL="514350" indent="-514350">
              <a:buNone/>
            </a:pPr>
            <a:endParaRPr lang="en-US" b="1" dirty="0" smtClean="0"/>
          </a:p>
          <a:p>
            <a:pPr marL="514350" indent="-514350">
              <a:buNone/>
            </a:pPr>
            <a:r>
              <a:rPr lang="en-US" b="1" dirty="0" smtClean="0"/>
              <a:t>B. Some electrons will go from the earth through the knob and into the man. </a:t>
            </a:r>
          </a:p>
          <a:p>
            <a:pPr marL="514350" indent="-514350">
              <a:buNone/>
            </a:pPr>
            <a:endParaRPr lang="en-US" b="1" dirty="0"/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Font typeface="+mj-lt"/>
              <a:buAutoNum type="alphaUcPeriod"/>
            </a:pPr>
            <a:endParaRPr lang="en-US" dirty="0" smtClean="0"/>
          </a:p>
          <a:p>
            <a:pPr marL="514350" indent="-514350">
              <a:buFont typeface="+mj-lt"/>
              <a:buAutoNum type="alphaUcPeriod"/>
            </a:pPr>
            <a:endParaRPr lang="en-US" dirty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0" y="3581400"/>
            <a:ext cx="1925207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 cstate="print"/>
          <a:srcRect t="5402"/>
          <a:stretch>
            <a:fillRect/>
          </a:stretch>
        </p:blipFill>
        <p:spPr bwMode="auto">
          <a:xfrm>
            <a:off x="5410200" y="914400"/>
            <a:ext cx="1905000" cy="26688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360</Words>
  <Application>Microsoft Office PowerPoint</Application>
  <PresentationFormat>On-screen Show (4:3)</PresentationFormat>
  <Paragraphs>43</Paragraphs>
  <Slides>9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Concept Questions for Balloons and Static Electricity and John Travoltage  http://www.colorado.edu/physics/phet </vt:lpstr>
      <vt:lpstr>1. When the balloon is rubbed on the sweater, what might happen?</vt:lpstr>
      <vt:lpstr>1. When the balloon is rubbed on the sweater, what might happen?</vt:lpstr>
      <vt:lpstr>2. What do you think will happen when the balloon is moved closer to the wall?</vt:lpstr>
      <vt:lpstr>2. What do you think will happen when the balloon is moved closer to the wall?</vt:lpstr>
      <vt:lpstr>3. What do you think the balloons will do?</vt:lpstr>
      <vt:lpstr>3. What do you think the balloons will do?</vt:lpstr>
      <vt:lpstr>4. What might happen to the charge on the man when he touches the door knob?</vt:lpstr>
      <vt:lpstr>4. What might happen to the charge on the man when he touches the door knob?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Concept Questions for Balloons and Static Electricity and John Travoltage  http://www.colorado.edu/physics/phet </dc:title>
  <dc:creator>trish</dc:creator>
  <cp:lastModifiedBy>trish</cp:lastModifiedBy>
  <cp:revision>14</cp:revision>
  <dcterms:created xsi:type="dcterms:W3CDTF">2010-09-29T00:46:55Z</dcterms:created>
  <dcterms:modified xsi:type="dcterms:W3CDTF">2010-09-29T02:08:52Z</dcterms:modified>
</cp:coreProperties>
</file>