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66" r:id="rId2"/>
    <p:sldId id="256" r:id="rId3"/>
    <p:sldId id="257" r:id="rId4"/>
    <p:sldId id="280" r:id="rId5"/>
    <p:sldId id="258" r:id="rId6"/>
    <p:sldId id="259" r:id="rId7"/>
    <p:sldId id="279" r:id="rId8"/>
    <p:sldId id="260" r:id="rId9"/>
    <p:sldId id="281" r:id="rId10"/>
    <p:sldId id="261" r:id="rId11"/>
    <p:sldId id="262" r:id="rId12"/>
    <p:sldId id="264" r:id="rId13"/>
    <p:sldId id="283" r:id="rId14"/>
    <p:sldId id="274" r:id="rId15"/>
    <p:sldId id="267" r:id="rId16"/>
    <p:sldId id="268" r:id="rId17"/>
    <p:sldId id="269" r:id="rId18"/>
    <p:sldId id="270" r:id="rId19"/>
    <p:sldId id="271" r:id="rId20"/>
    <p:sldId id="272" r:id="rId21"/>
    <p:sldId id="273" r:id="rId22"/>
    <p:sldId id="275" r:id="rId23"/>
    <p:sldId id="278" r:id="rId24"/>
    <p:sldId id="284" r:id="rId25"/>
    <p:sldId id="276" r:id="rId26"/>
    <p:sldId id="277" r:id="rId2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8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5" y="58"/>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defTabSz="966788">
              <a:defRPr sz="1200"/>
            </a:lvl1pPr>
          </a:lstStyle>
          <a:p>
            <a:endParaRPr lang="en-US"/>
          </a:p>
        </p:txBody>
      </p:sp>
      <p:sp>
        <p:nvSpPr>
          <p:cNvPr id="22531"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defTabSz="966788">
              <a:defRPr sz="1200"/>
            </a:lvl1pPr>
          </a:lstStyle>
          <a:p>
            <a:endParaRPr lang="en-US"/>
          </a:p>
        </p:txBody>
      </p:sp>
      <p:sp>
        <p:nvSpPr>
          <p:cNvPr id="22532"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defTabSz="966788">
              <a:defRPr sz="1200"/>
            </a:lvl1pPr>
          </a:lstStyle>
          <a:p>
            <a:endParaRPr lang="en-US"/>
          </a:p>
        </p:txBody>
      </p:sp>
      <p:sp>
        <p:nvSpPr>
          <p:cNvPr id="22533"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defTabSz="966788">
              <a:defRPr sz="1200"/>
            </a:lvl1pPr>
          </a:lstStyle>
          <a:p>
            <a:fld id="{A10F2E2E-CAB0-426D-A431-05694314CBE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defTabSz="966788">
              <a:defRPr sz="1200"/>
            </a:lvl1pPr>
          </a:lstStyle>
          <a:p>
            <a:endParaRPr lang="en-US"/>
          </a:p>
        </p:txBody>
      </p:sp>
      <p:sp>
        <p:nvSpPr>
          <p:cNvPr id="16387" name="Rectangle 3"/>
          <p:cNvSpPr>
            <a:spLocks noGrp="1" noChangeArrowheads="1"/>
          </p:cNvSpPr>
          <p:nvPr>
            <p:ph type="dt" idx="1"/>
          </p:nvPr>
        </p:nvSpPr>
        <p:spPr bwMode="auto">
          <a:xfrm>
            <a:off x="4143375" y="0"/>
            <a:ext cx="3170238"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defTabSz="966788">
              <a:defRPr sz="1200"/>
            </a:lvl1pPr>
          </a:lstStyle>
          <a:p>
            <a:endParaRPr lang="en-US"/>
          </a:p>
        </p:txBody>
      </p:sp>
      <p:sp>
        <p:nvSpPr>
          <p:cNvPr id="16388" name="Rectangle 4"/>
          <p:cNvSpPr>
            <a:spLocks noRo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731838" y="4560888"/>
            <a:ext cx="5851525" cy="4321175"/>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9118600"/>
            <a:ext cx="3170238" cy="481013"/>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defTabSz="966788">
              <a:defRPr sz="1200"/>
            </a:lvl1pPr>
          </a:lstStyle>
          <a:p>
            <a:endParaRPr lang="en-US"/>
          </a:p>
        </p:txBody>
      </p:sp>
      <p:sp>
        <p:nvSpPr>
          <p:cNvPr id="16391" name="Rectangle 7"/>
          <p:cNvSpPr>
            <a:spLocks noGrp="1" noChangeArrowheads="1"/>
          </p:cNvSpPr>
          <p:nvPr>
            <p:ph type="sldNum" sz="quarter" idx="5"/>
          </p:nvPr>
        </p:nvSpPr>
        <p:spPr bwMode="auto">
          <a:xfrm>
            <a:off x="4143375" y="9118600"/>
            <a:ext cx="3170238" cy="481013"/>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defTabSz="966788">
              <a:defRPr sz="1200"/>
            </a:lvl1pPr>
          </a:lstStyle>
          <a:p>
            <a:fld id="{7F18E485-4167-4F88-A4E4-C0EAEF7D65C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03099D-CECE-41B6-85A8-06130FE63756}" type="slidenum">
              <a:rPr lang="en-US"/>
              <a:pPr/>
              <a:t>3</a:t>
            </a:fld>
            <a:endParaRPr 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a:t>b</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not enough</a:t>
            </a:r>
            <a:r>
              <a:rPr lang="en-US" baseline="0" dirty="0" smtClean="0"/>
              <a:t> change in gravity. </a:t>
            </a:r>
            <a:endParaRPr lang="en-US" dirty="0"/>
          </a:p>
        </p:txBody>
      </p:sp>
      <p:sp>
        <p:nvSpPr>
          <p:cNvPr id="4" name="Slide Number Placeholder 3"/>
          <p:cNvSpPr>
            <a:spLocks noGrp="1"/>
          </p:cNvSpPr>
          <p:nvPr>
            <p:ph type="sldNum" sz="quarter" idx="10"/>
          </p:nvPr>
        </p:nvSpPr>
        <p:spPr/>
        <p:txBody>
          <a:bodyPr/>
          <a:lstStyle/>
          <a:p>
            <a:fld id="{7F18E485-4167-4F88-A4E4-C0EAEF7D65CD}"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A85E46-FAD6-4FC0-A232-A6A6078DFF1A}" type="slidenum">
              <a:rPr lang="en-US"/>
              <a:pPr/>
              <a:t>5</a:t>
            </a:fld>
            <a:endParaRPr lang="en-US"/>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dirty="0"/>
              <a:t>b</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09A239-5DAB-42D0-967E-ED082388A5F1}" type="slidenum">
              <a:rPr lang="en-US"/>
              <a:pPr/>
              <a:t>6</a:t>
            </a:fld>
            <a:endParaRPr 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US"/>
              <a:t>b</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09C806-716A-4D8D-8DFA-0CE2963A8307}" type="slidenum">
              <a:rPr lang="en-US"/>
              <a:pPr/>
              <a:t>8</a:t>
            </a:fld>
            <a:endParaRPr lang="en-US"/>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t>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830F89-8AB4-4451-845B-2D7634C88764}" type="slidenum">
              <a:rPr lang="en-US"/>
              <a:pPr/>
              <a:t>17</a:t>
            </a:fld>
            <a:endParaRPr lang="en-US"/>
          </a:p>
        </p:txBody>
      </p:sp>
      <p:sp>
        <p:nvSpPr>
          <p:cNvPr id="31746" name="Rectangle 2"/>
          <p:cNvSpPr>
            <a:spLocks noChangeArrowheads="1" noTextEdit="1"/>
          </p:cNvSpPr>
          <p:nvPr>
            <p:ph type="sldImg"/>
          </p:nvPr>
        </p:nvSpPr>
        <p:spPr bwMode="auto">
          <a:xfrm>
            <a:off x="1257300" y="719138"/>
            <a:ext cx="4800600" cy="3600450"/>
          </a:xfrm>
          <a:prstGeom prst="rect">
            <a:avLst/>
          </a:prstGeom>
          <a:solidFill>
            <a:srgbClr val="FFFFFF"/>
          </a:solidFill>
          <a:ln>
            <a:solidFill>
              <a:srgbClr val="000000"/>
            </a:solidFill>
            <a:miter lim="800000"/>
            <a:headEnd/>
            <a:tailEnd/>
          </a:ln>
        </p:spPr>
      </p:sp>
      <p:sp>
        <p:nvSpPr>
          <p:cNvPr id="31747" name="Rectangle 3"/>
          <p:cNvSpPr>
            <a:spLocks noChangeArrowheads="1"/>
          </p:cNvSpPr>
          <p:nvPr>
            <p:ph type="body" idx="1"/>
          </p:nvPr>
        </p:nvSpPr>
        <p:spPr bwMode="auto">
          <a:xfrm>
            <a:off x="731838" y="4560888"/>
            <a:ext cx="5851525" cy="4321175"/>
          </a:xfrm>
          <a:prstGeom prst="rect">
            <a:avLst/>
          </a:prstGeom>
          <a:solidFill>
            <a:srgbClr val="FFFFFF"/>
          </a:solidFill>
          <a:ln>
            <a:solidFill>
              <a:srgbClr val="000000"/>
            </a:solidFill>
            <a:miter lim="800000"/>
            <a:headEnd/>
            <a:tailEnd/>
          </a:ln>
        </p:spPr>
        <p:txBody>
          <a:bodyPr lIns="94851" tIns="47425" rIns="94851" bIns="47425"/>
          <a:lstStyle/>
          <a:p>
            <a:r>
              <a:rPr lang="en-US"/>
              <a:t>b</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EAC082-6F0C-4334-B88D-818580C336D1}" type="slidenum">
              <a:rPr lang="en-US"/>
              <a:pPr/>
              <a:t>18</a:t>
            </a:fld>
            <a:endParaRPr lang="en-US"/>
          </a:p>
        </p:txBody>
      </p:sp>
      <p:sp>
        <p:nvSpPr>
          <p:cNvPr id="33794" name="Rectangle 2"/>
          <p:cNvSpPr>
            <a:spLocks noChangeArrowheads="1" noTextEdit="1"/>
          </p:cNvSpPr>
          <p:nvPr>
            <p:ph type="sldImg"/>
          </p:nvPr>
        </p:nvSpPr>
        <p:spPr bwMode="auto">
          <a:xfrm>
            <a:off x="1257300" y="719138"/>
            <a:ext cx="4800600" cy="3600450"/>
          </a:xfrm>
          <a:prstGeom prst="rect">
            <a:avLst/>
          </a:prstGeom>
          <a:solidFill>
            <a:srgbClr val="FFFFFF"/>
          </a:solidFill>
          <a:ln>
            <a:solidFill>
              <a:srgbClr val="000000"/>
            </a:solidFill>
            <a:miter lim="800000"/>
            <a:headEnd/>
            <a:tailEnd/>
          </a:ln>
        </p:spPr>
      </p:sp>
      <p:sp>
        <p:nvSpPr>
          <p:cNvPr id="33795" name="Rectangle 3"/>
          <p:cNvSpPr>
            <a:spLocks noChangeArrowheads="1"/>
          </p:cNvSpPr>
          <p:nvPr>
            <p:ph type="body" idx="1"/>
          </p:nvPr>
        </p:nvSpPr>
        <p:spPr bwMode="auto">
          <a:xfrm>
            <a:off x="731838" y="4560888"/>
            <a:ext cx="5851525" cy="4321175"/>
          </a:xfrm>
          <a:prstGeom prst="rect">
            <a:avLst/>
          </a:prstGeom>
          <a:solidFill>
            <a:srgbClr val="FFFFFF"/>
          </a:solidFill>
          <a:ln>
            <a:solidFill>
              <a:srgbClr val="000000"/>
            </a:solidFill>
            <a:miter lim="800000"/>
            <a:headEnd/>
            <a:tailEnd/>
          </a:ln>
        </p:spPr>
        <p:txBody>
          <a:bodyPr lIns="94851" tIns="47425" rIns="94851" bIns="47425"/>
          <a:lstStyle/>
          <a:p>
            <a:r>
              <a:rPr lang="en-US"/>
              <a:t>b</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49BD19-4516-4127-AB1F-E8CB4535D60F}" type="slidenum">
              <a:rPr lang="en-US"/>
              <a:pPr/>
              <a:t>19</a:t>
            </a:fld>
            <a:endParaRPr lang="en-US"/>
          </a:p>
        </p:txBody>
      </p:sp>
      <p:sp>
        <p:nvSpPr>
          <p:cNvPr id="35842" name="Rectangle 2"/>
          <p:cNvSpPr>
            <a:spLocks noChangeArrowheads="1" noTextEdit="1"/>
          </p:cNvSpPr>
          <p:nvPr>
            <p:ph type="sldImg"/>
          </p:nvPr>
        </p:nvSpPr>
        <p:spPr bwMode="auto">
          <a:xfrm>
            <a:off x="1257300" y="719138"/>
            <a:ext cx="4800600" cy="3600450"/>
          </a:xfrm>
          <a:prstGeom prst="rect">
            <a:avLst/>
          </a:prstGeom>
          <a:solidFill>
            <a:srgbClr val="FFFFFF"/>
          </a:solidFill>
          <a:ln>
            <a:solidFill>
              <a:srgbClr val="000000"/>
            </a:solidFill>
            <a:miter lim="800000"/>
            <a:headEnd/>
            <a:tailEnd/>
          </a:ln>
        </p:spPr>
      </p:sp>
      <p:sp>
        <p:nvSpPr>
          <p:cNvPr id="35843" name="Rectangle 3"/>
          <p:cNvSpPr>
            <a:spLocks noChangeArrowheads="1"/>
          </p:cNvSpPr>
          <p:nvPr>
            <p:ph type="body" idx="1"/>
          </p:nvPr>
        </p:nvSpPr>
        <p:spPr bwMode="auto">
          <a:xfrm>
            <a:off x="731838" y="4560888"/>
            <a:ext cx="5851525" cy="4321175"/>
          </a:xfrm>
          <a:prstGeom prst="rect">
            <a:avLst/>
          </a:prstGeom>
          <a:solidFill>
            <a:srgbClr val="FFFFFF"/>
          </a:solidFill>
          <a:ln>
            <a:solidFill>
              <a:srgbClr val="000000"/>
            </a:solidFill>
            <a:miter lim="800000"/>
            <a:headEnd/>
            <a:tailEnd/>
          </a:ln>
        </p:spPr>
        <p:txBody>
          <a:bodyPr lIns="94851" tIns="47425" rIns="94851" bIns="47425"/>
          <a:lstStyle/>
          <a:p>
            <a:r>
              <a:rPr lang="en-US"/>
              <a:t>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6F79B5-763E-4AB9-8B59-C9A846B0363F}" type="slidenum">
              <a:rPr lang="en-US"/>
              <a:pPr/>
              <a:t>20</a:t>
            </a:fld>
            <a:endParaRPr lang="en-US"/>
          </a:p>
        </p:txBody>
      </p:sp>
      <p:sp>
        <p:nvSpPr>
          <p:cNvPr id="37890" name="Rectangle 2"/>
          <p:cNvSpPr>
            <a:spLocks noChangeArrowheads="1" noTextEdit="1"/>
          </p:cNvSpPr>
          <p:nvPr>
            <p:ph type="sldImg"/>
          </p:nvPr>
        </p:nvSpPr>
        <p:spPr bwMode="auto">
          <a:xfrm>
            <a:off x="1257300" y="719138"/>
            <a:ext cx="4800600" cy="3600450"/>
          </a:xfrm>
          <a:prstGeom prst="rect">
            <a:avLst/>
          </a:prstGeom>
          <a:solidFill>
            <a:srgbClr val="FFFFFF"/>
          </a:solidFill>
          <a:ln>
            <a:solidFill>
              <a:srgbClr val="000000"/>
            </a:solidFill>
            <a:miter lim="800000"/>
            <a:headEnd/>
            <a:tailEnd/>
          </a:ln>
        </p:spPr>
      </p:sp>
      <p:sp>
        <p:nvSpPr>
          <p:cNvPr id="37891" name="Rectangle 3"/>
          <p:cNvSpPr>
            <a:spLocks noChangeArrowheads="1"/>
          </p:cNvSpPr>
          <p:nvPr>
            <p:ph type="body" idx="1"/>
          </p:nvPr>
        </p:nvSpPr>
        <p:spPr bwMode="auto">
          <a:xfrm>
            <a:off x="731838" y="4560888"/>
            <a:ext cx="5851525" cy="4321175"/>
          </a:xfrm>
          <a:prstGeom prst="rect">
            <a:avLst/>
          </a:prstGeom>
          <a:solidFill>
            <a:srgbClr val="FFFFFF"/>
          </a:solidFill>
          <a:ln>
            <a:solidFill>
              <a:srgbClr val="000000"/>
            </a:solidFill>
            <a:miter lim="800000"/>
            <a:headEnd/>
            <a:tailEnd/>
          </a:ln>
        </p:spPr>
        <p:txBody>
          <a:bodyPr lIns="94851" tIns="47425" rIns="94851" bIns="47425"/>
          <a:lstStyle/>
          <a:p>
            <a:r>
              <a:rPr lang="en-US"/>
              <a:t>a</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Hot air rises and takes smoke, fresh air is more</a:t>
            </a:r>
            <a:r>
              <a:rPr lang="en-US" baseline="0" dirty="0" smtClean="0"/>
              <a:t> likely on floor. This has nothing to do with gravity</a:t>
            </a:r>
            <a:endParaRPr lang="en-US" dirty="0"/>
          </a:p>
        </p:txBody>
      </p:sp>
      <p:sp>
        <p:nvSpPr>
          <p:cNvPr id="4" name="Slide Number Placeholder 3"/>
          <p:cNvSpPr>
            <a:spLocks noGrp="1"/>
          </p:cNvSpPr>
          <p:nvPr>
            <p:ph type="sldNum" sz="quarter" idx="10"/>
          </p:nvPr>
        </p:nvSpPr>
        <p:spPr/>
        <p:txBody>
          <a:bodyPr/>
          <a:lstStyle/>
          <a:p>
            <a:fld id="{7F18E485-4167-4F88-A4E4-C0EAEF7D65CD}"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C3044F-20E8-4253-B333-F1E09366C62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88789E-79CB-4BD4-A340-DD3D8636387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5DD447-21F4-47E3-A978-B7A30CA85F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66AE12C-5066-48A6-A6DD-3A776F9DD27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D35A47-54F7-44A1-A4CA-C29A32A526E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B7F864-C774-4C00-8B9B-94C4AE9270F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BF964F5-26D2-4155-973B-E22E1429E04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AA8B797-BF7F-4DC8-9C0F-49E2C280C4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03D75A9-CDC7-41F6-8AFE-C1DFE634F3D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5D48F8A-FB02-45A4-BE51-EF05A5E47FE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00CC30-0D3C-4F25-87FC-DDB99F52FE0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6BF1107-1B70-4F9F-8D54-EE2B555137B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0"/>
            <a:ext cx="8229600" cy="1143000"/>
          </a:xfrm>
        </p:spPr>
        <p:txBody>
          <a:bodyPr/>
          <a:lstStyle/>
          <a:p>
            <a:r>
              <a:rPr lang="en-US" i="1"/>
              <a:t>Gas Properties Review</a:t>
            </a:r>
            <a:r>
              <a:rPr lang="en-US"/>
              <a:t> </a:t>
            </a:r>
          </a:p>
        </p:txBody>
      </p:sp>
      <p:sp>
        <p:nvSpPr>
          <p:cNvPr id="24579" name="Rectangle 3"/>
          <p:cNvSpPr>
            <a:spLocks noGrp="1" noChangeArrowheads="1"/>
          </p:cNvSpPr>
          <p:nvPr>
            <p:ph type="body" idx="1"/>
          </p:nvPr>
        </p:nvSpPr>
        <p:spPr>
          <a:xfrm>
            <a:off x="381000" y="990600"/>
            <a:ext cx="8534400" cy="5257800"/>
          </a:xfrm>
        </p:spPr>
        <p:txBody>
          <a:bodyPr/>
          <a:lstStyle/>
          <a:p>
            <a:pPr marL="609600" indent="-609600">
              <a:buFontTx/>
              <a:buNone/>
            </a:pPr>
            <a:r>
              <a:rPr lang="en-US" b="1">
                <a:solidFill>
                  <a:schemeClr val="accent2"/>
                </a:solidFill>
                <a:cs typeface="Times New Roman" pitchFamily="18" charset="0"/>
              </a:rPr>
              <a:t>Describe image of gases using words and diagrams</a:t>
            </a:r>
            <a:r>
              <a:rPr lang="en-US" b="1">
                <a:cs typeface="Times New Roman" pitchFamily="18" charset="0"/>
              </a:rPr>
              <a:t> </a:t>
            </a:r>
          </a:p>
          <a:p>
            <a:pPr marL="609600" indent="-609600">
              <a:buFontTx/>
              <a:buAutoNum type="arabicPeriod"/>
            </a:pPr>
            <a:r>
              <a:rPr lang="en-US" b="1">
                <a:solidFill>
                  <a:srgbClr val="008000"/>
                </a:solidFill>
                <a:cs typeface="Times New Roman" pitchFamily="18" charset="0"/>
              </a:rPr>
              <a:t>How gases are distinguishable from a solid or liquid</a:t>
            </a:r>
            <a:r>
              <a:rPr lang="en-US" b="1">
                <a:cs typeface="Times New Roman" pitchFamily="18" charset="0"/>
              </a:rPr>
              <a:t> </a:t>
            </a:r>
          </a:p>
          <a:p>
            <a:pPr marL="609600" indent="-609600">
              <a:buFontTx/>
              <a:buAutoNum type="arabicPeriod"/>
            </a:pPr>
            <a:r>
              <a:rPr lang="en-US" b="1">
                <a:solidFill>
                  <a:srgbClr val="CC0000"/>
                </a:solidFill>
                <a:cs typeface="Times New Roman" pitchFamily="18" charset="0"/>
              </a:rPr>
              <a:t>How the particle mass and gas temperature affect the image.</a:t>
            </a:r>
          </a:p>
          <a:p>
            <a:pPr marL="609600" indent="-609600">
              <a:buFontTx/>
              <a:buAutoNum type="arabicPeriod"/>
            </a:pPr>
            <a:r>
              <a:rPr lang="en-US" b="1">
                <a:cs typeface="Times New Roman" pitchFamily="18" charset="0"/>
              </a:rPr>
              <a:t>How the size and speed of gas molecules relate to everyday objects</a:t>
            </a:r>
          </a:p>
          <a:p>
            <a:pPr marL="609600" indent="-609600">
              <a:buFontTx/>
              <a:buNone/>
            </a:pPr>
            <a:r>
              <a:rPr lang="en-US"/>
              <a:t>See also “Physics Topics for Gases handout”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2209800"/>
            <a:ext cx="8229600" cy="1143000"/>
          </a:xfrm>
        </p:spPr>
        <p:txBody>
          <a:bodyPr/>
          <a:lstStyle/>
          <a:p>
            <a:pPr algn="l"/>
            <a:r>
              <a:rPr lang="en-US" sz="4000"/>
              <a:t>Look at the animation of the particles bouncing around in the volume. Describe what visual information you can use to get a sense of the pressure that the gas particles are exerting on the walls.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457200" y="2286000"/>
            <a:ext cx="7239000" cy="1143000"/>
          </a:xfrm>
        </p:spPr>
        <p:txBody>
          <a:bodyPr/>
          <a:lstStyle/>
          <a:p>
            <a:pPr algn="l"/>
            <a:r>
              <a:rPr lang="en-US" sz="4800"/>
              <a:t>Why does the pressure reading vary with time?</a:t>
            </a:r>
            <a:br>
              <a:rPr lang="en-US" sz="4800"/>
            </a:br>
            <a:r>
              <a:rPr lang="en-US" sz="4800"/>
              <a:t> </a:t>
            </a:r>
            <a:br>
              <a:rPr lang="en-US" sz="4800"/>
            </a:br>
            <a:r>
              <a:rPr lang="en-US" sz="4800"/>
              <a:t>What </a:t>
            </a:r>
            <a:r>
              <a:rPr lang="en-US" sz="4800" b="1"/>
              <a:t>visual</a:t>
            </a:r>
            <a:r>
              <a:rPr lang="en-US" sz="4800"/>
              <a:t> cues are associated with an increase in pressure?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a:xfrm>
            <a:off x="228600" y="457200"/>
            <a:ext cx="8915400" cy="1447800"/>
          </a:xfrm>
        </p:spPr>
        <p:txBody>
          <a:bodyPr/>
          <a:lstStyle/>
          <a:p>
            <a:pPr algn="l"/>
            <a:r>
              <a:rPr lang="en-US" sz="4800"/>
              <a:t> </a:t>
            </a:r>
            <a:r>
              <a:rPr lang="en-US"/>
              <a:t>5. What will happen to the pressure if temp is held constant and the volume is decreased?</a:t>
            </a:r>
          </a:p>
        </p:txBody>
      </p:sp>
      <p:sp>
        <p:nvSpPr>
          <p:cNvPr id="12293" name="Rectangle 5"/>
          <p:cNvSpPr>
            <a:spLocks noGrp="1" noChangeArrowheads="1"/>
          </p:cNvSpPr>
          <p:nvPr>
            <p:ph type="body" idx="1"/>
          </p:nvPr>
        </p:nvSpPr>
        <p:spPr>
          <a:xfrm>
            <a:off x="304800" y="2438400"/>
            <a:ext cx="8839200" cy="3810000"/>
          </a:xfrm>
        </p:spPr>
        <p:txBody>
          <a:bodyPr/>
          <a:lstStyle/>
          <a:p>
            <a:pPr marL="609600" indent="-609600">
              <a:lnSpc>
                <a:spcPct val="90000"/>
              </a:lnSpc>
              <a:buFontTx/>
              <a:buAutoNum type="alphaUcPeriod"/>
            </a:pPr>
            <a:r>
              <a:rPr lang="en-US" sz="3000" b="1">
                <a:solidFill>
                  <a:schemeClr val="accent2"/>
                </a:solidFill>
              </a:rPr>
              <a:t>Pressure goes up because</a:t>
            </a:r>
            <a:r>
              <a:rPr lang="en-US" sz="3000" b="1"/>
              <a:t> </a:t>
            </a:r>
            <a:r>
              <a:rPr lang="en-US" sz="3000" b="1">
                <a:solidFill>
                  <a:schemeClr val="accent2"/>
                </a:solidFill>
              </a:rPr>
              <a:t>more collisions</a:t>
            </a:r>
          </a:p>
          <a:p>
            <a:pPr marL="609600" indent="-609600">
              <a:lnSpc>
                <a:spcPct val="90000"/>
              </a:lnSpc>
              <a:buFontTx/>
              <a:buAutoNum type="alphaUcPeriod"/>
            </a:pPr>
            <a:r>
              <a:rPr lang="en-US" sz="3000" b="1">
                <a:solidFill>
                  <a:srgbClr val="CC0000"/>
                </a:solidFill>
              </a:rPr>
              <a:t>Pressure goes up because more collisions are happening, but</a:t>
            </a:r>
            <a:r>
              <a:rPr lang="en-US" sz="3000" b="1"/>
              <a:t> </a:t>
            </a:r>
            <a:r>
              <a:rPr lang="en-US" sz="3000" b="1">
                <a:solidFill>
                  <a:srgbClr val="CC0000"/>
                </a:solidFill>
              </a:rPr>
              <a:t>same force per collision</a:t>
            </a:r>
          </a:p>
          <a:p>
            <a:pPr marL="609600" indent="-609600">
              <a:lnSpc>
                <a:spcPct val="90000"/>
              </a:lnSpc>
              <a:buFontTx/>
              <a:buAutoNum type="alphaUcPeriod"/>
            </a:pPr>
            <a:r>
              <a:rPr lang="en-US" sz="3000" b="1">
                <a:solidFill>
                  <a:srgbClr val="008000"/>
                </a:solidFill>
              </a:rPr>
              <a:t>Pressure goes up because more collisions are happening, and</a:t>
            </a:r>
            <a:r>
              <a:rPr lang="en-US" sz="3000" b="1"/>
              <a:t> </a:t>
            </a:r>
            <a:r>
              <a:rPr lang="en-US" sz="3000" b="1">
                <a:solidFill>
                  <a:srgbClr val="008000"/>
                </a:solidFill>
              </a:rPr>
              <a:t>increased force per collision</a:t>
            </a:r>
          </a:p>
          <a:p>
            <a:pPr marL="609600" indent="-609600">
              <a:lnSpc>
                <a:spcPct val="90000"/>
              </a:lnSpc>
              <a:buFontTx/>
              <a:buAutoNum type="alphaUcPeriod"/>
            </a:pPr>
            <a:r>
              <a:rPr lang="en-US" sz="3000" b="1"/>
              <a:t>Nothing because pressure is only related to molecular speed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99238"/>
            <a:ext cx="2819400" cy="258762"/>
          </a:xfrm>
        </p:spPr>
        <p:txBody>
          <a:bodyPr/>
          <a:lstStyle/>
          <a:p>
            <a:r>
              <a:rPr lang="en-US" sz="1000" dirty="0" smtClean="0"/>
              <a:t>Answer to 5</a:t>
            </a:r>
            <a:endParaRPr lang="en-US" sz="1000" dirty="0"/>
          </a:p>
        </p:txBody>
      </p:sp>
      <p:pic>
        <p:nvPicPr>
          <p:cNvPr id="47106" name="Picture 2"/>
          <p:cNvPicPr>
            <a:picLocks noChangeAspect="1" noChangeArrowheads="1"/>
          </p:cNvPicPr>
          <p:nvPr/>
        </p:nvPicPr>
        <p:blipFill>
          <a:blip r:embed="rId2"/>
          <a:srcRect r="12782"/>
          <a:stretch>
            <a:fillRect/>
          </a:stretch>
        </p:blipFill>
        <p:spPr bwMode="auto">
          <a:xfrm>
            <a:off x="152400" y="685800"/>
            <a:ext cx="4419600" cy="2809875"/>
          </a:xfrm>
          <a:prstGeom prst="rect">
            <a:avLst/>
          </a:prstGeom>
          <a:noFill/>
          <a:ln w="9525">
            <a:noFill/>
            <a:miter lim="800000"/>
            <a:headEnd/>
            <a:tailEnd/>
          </a:ln>
          <a:effectLst/>
        </p:spPr>
      </p:pic>
      <p:pic>
        <p:nvPicPr>
          <p:cNvPr id="47107" name="Picture 3"/>
          <p:cNvPicPr>
            <a:picLocks noChangeAspect="1" noChangeArrowheads="1"/>
          </p:cNvPicPr>
          <p:nvPr/>
        </p:nvPicPr>
        <p:blipFill>
          <a:blip r:embed="rId3"/>
          <a:srcRect/>
          <a:stretch>
            <a:fillRect/>
          </a:stretch>
        </p:blipFill>
        <p:spPr bwMode="auto">
          <a:xfrm>
            <a:off x="5943600" y="152400"/>
            <a:ext cx="3092768" cy="1295400"/>
          </a:xfrm>
          <a:prstGeom prst="rect">
            <a:avLst/>
          </a:prstGeom>
          <a:noFill/>
          <a:ln w="9525">
            <a:noFill/>
            <a:miter lim="800000"/>
            <a:headEnd/>
            <a:tailEnd/>
          </a:ln>
          <a:effectLst/>
        </p:spPr>
      </p:pic>
      <p:pic>
        <p:nvPicPr>
          <p:cNvPr id="47108" name="Picture 4"/>
          <p:cNvPicPr>
            <a:picLocks noChangeAspect="1" noChangeArrowheads="1"/>
          </p:cNvPicPr>
          <p:nvPr/>
        </p:nvPicPr>
        <p:blipFill>
          <a:blip r:embed="rId4"/>
          <a:srcRect r="20200"/>
          <a:stretch>
            <a:fillRect/>
          </a:stretch>
        </p:blipFill>
        <p:spPr bwMode="auto">
          <a:xfrm>
            <a:off x="1600200" y="3505200"/>
            <a:ext cx="3048000" cy="3171825"/>
          </a:xfrm>
          <a:prstGeom prst="rect">
            <a:avLst/>
          </a:prstGeom>
          <a:noFill/>
          <a:ln w="9525">
            <a:noFill/>
            <a:miter lim="800000"/>
            <a:headEnd/>
            <a:tailEnd/>
          </a:ln>
          <a:effectLst/>
        </p:spPr>
      </p:pic>
      <p:pic>
        <p:nvPicPr>
          <p:cNvPr id="47109" name="Picture 5"/>
          <p:cNvPicPr>
            <a:picLocks noChangeAspect="1" noChangeArrowheads="1"/>
          </p:cNvPicPr>
          <p:nvPr/>
        </p:nvPicPr>
        <p:blipFill>
          <a:blip r:embed="rId5"/>
          <a:srcRect/>
          <a:stretch>
            <a:fillRect/>
          </a:stretch>
        </p:blipFill>
        <p:spPr bwMode="auto">
          <a:xfrm>
            <a:off x="4343400" y="3886200"/>
            <a:ext cx="2133600" cy="2350911"/>
          </a:xfrm>
          <a:prstGeom prst="rect">
            <a:avLst/>
          </a:prstGeom>
          <a:noFill/>
          <a:ln w="9525">
            <a:noFill/>
            <a:miter lim="800000"/>
            <a:headEnd/>
            <a:tailEnd/>
          </a:ln>
          <a:effectLst/>
        </p:spPr>
      </p:pic>
      <p:pic>
        <p:nvPicPr>
          <p:cNvPr id="47110" name="Picture 6"/>
          <p:cNvPicPr>
            <a:picLocks noChangeAspect="1" noChangeArrowheads="1"/>
          </p:cNvPicPr>
          <p:nvPr/>
        </p:nvPicPr>
        <p:blipFill>
          <a:blip r:embed="rId6"/>
          <a:srcRect/>
          <a:stretch>
            <a:fillRect/>
          </a:stretch>
        </p:blipFill>
        <p:spPr bwMode="auto">
          <a:xfrm>
            <a:off x="4343400" y="1371600"/>
            <a:ext cx="1828800" cy="1998482"/>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1066800"/>
            <a:ext cx="8229600" cy="1143000"/>
          </a:xfrm>
        </p:spPr>
        <p:txBody>
          <a:bodyPr/>
          <a:lstStyle/>
          <a:p>
            <a:r>
              <a:rPr lang="en-US" b="1" dirty="0">
                <a:cs typeface="Times New Roman" pitchFamily="18" charset="0"/>
              </a:rPr>
              <a:t>14.7psi=1atm</a:t>
            </a: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04800" y="1295400"/>
            <a:ext cx="8229600" cy="1143000"/>
          </a:xfrm>
        </p:spPr>
        <p:txBody>
          <a:bodyPr/>
          <a:lstStyle/>
          <a:p>
            <a:r>
              <a:rPr lang="en-US"/>
              <a:t>The next slides follow the activity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Understanding physical change of gases </a:t>
            </a:r>
            <a:r>
              <a:rPr lang="en-US" i="1"/>
              <a:t>continues</a:t>
            </a:r>
          </a:p>
        </p:txBody>
      </p:sp>
      <p:sp>
        <p:nvSpPr>
          <p:cNvPr id="29699" name="Text Box 3"/>
          <p:cNvSpPr txBox="1">
            <a:spLocks noChangeArrowheads="1"/>
          </p:cNvSpPr>
          <p:nvPr/>
        </p:nvSpPr>
        <p:spPr bwMode="auto">
          <a:xfrm>
            <a:off x="304800" y="1600200"/>
            <a:ext cx="8610600" cy="4291013"/>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cs typeface="Times New Roman" pitchFamily="18" charset="0"/>
              </a:rPr>
              <a:t>Learning Goals: </a:t>
            </a:r>
          </a:p>
          <a:p>
            <a:pPr>
              <a:spcBef>
                <a:spcPct val="50000"/>
              </a:spcBef>
              <a:buFontTx/>
              <a:buChar char="•"/>
            </a:pPr>
            <a:r>
              <a:rPr lang="en-US" sz="2400" b="1">
                <a:cs typeface="Times New Roman" pitchFamily="18" charset="0"/>
              </a:rPr>
              <a:t>Describe a molecular model of</a:t>
            </a:r>
            <a:r>
              <a:rPr lang="en-US" sz="2400">
                <a:cs typeface="Times New Roman" pitchFamily="18" charset="0"/>
              </a:rPr>
              <a:t> </a:t>
            </a:r>
            <a:r>
              <a:rPr lang="en-US" sz="2400" b="1">
                <a:cs typeface="Times New Roman" pitchFamily="18" charset="0"/>
              </a:rPr>
              <a:t>gas pressure</a:t>
            </a:r>
            <a:endParaRPr lang="en-US" sz="2400">
              <a:latin typeface="Times New Roman" pitchFamily="18" charset="0"/>
              <a:cs typeface="Times New Roman" pitchFamily="18" charset="0"/>
            </a:endParaRPr>
          </a:p>
          <a:p>
            <a:pPr>
              <a:spcBef>
                <a:spcPct val="50000"/>
              </a:spcBef>
              <a:buFontTx/>
              <a:buChar char="•"/>
            </a:pPr>
            <a:r>
              <a:rPr lang="en-US" sz="2400" b="1">
                <a:latin typeface="Times New Roman" pitchFamily="18" charset="0"/>
              </a:rPr>
              <a:t>Describe what happens to the measurable quantities if changes to the gas system are made. </a:t>
            </a:r>
          </a:p>
          <a:p>
            <a:pPr>
              <a:spcBef>
                <a:spcPct val="50000"/>
              </a:spcBef>
              <a:buFontTx/>
              <a:buChar char="•"/>
            </a:pPr>
            <a:r>
              <a:rPr lang="en-US" sz="2400" b="1">
                <a:latin typeface="Times New Roman" pitchFamily="18" charset="0"/>
              </a:rPr>
              <a:t>Make sense of the measurable quantities of gases by analyzing examples of macroscopic things that are similar </a:t>
            </a:r>
          </a:p>
          <a:p>
            <a:pPr>
              <a:spcBef>
                <a:spcPct val="50000"/>
              </a:spcBef>
              <a:buFontTx/>
              <a:buChar char="•"/>
            </a:pPr>
            <a:r>
              <a:rPr lang="en-US" sz="2400" b="1">
                <a:latin typeface="Times New Roman" pitchFamily="18" charset="0"/>
                <a:cs typeface="Times New Roman" pitchFamily="18" charset="0"/>
              </a:rPr>
              <a:t>Explain using physics what is happening on a molecular level when changes are made to a gas system.</a:t>
            </a:r>
            <a:r>
              <a:rPr lang="en-US" sz="2400" b="1">
                <a:latin typeface="Times New Roman" pitchFamily="18" charset="0"/>
              </a:rPr>
              <a:t> </a:t>
            </a:r>
          </a:p>
          <a:p>
            <a:pPr>
              <a:spcBef>
                <a:spcPct val="50000"/>
              </a:spcBef>
            </a:pPr>
            <a:endParaRPr lang="en-US" sz="2400" b="1">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81000" y="2133600"/>
            <a:ext cx="8305800" cy="1143000"/>
          </a:xfrm>
        </p:spPr>
        <p:txBody>
          <a:bodyPr/>
          <a:lstStyle/>
          <a:p>
            <a:pPr algn="l"/>
            <a:r>
              <a:rPr lang="en-US" sz="3200">
                <a:solidFill>
                  <a:srgbClr val="000000"/>
                </a:solidFill>
                <a:cs typeface="Times New Roman" pitchFamily="18" charset="0"/>
              </a:rPr>
              <a:t>6. You are flying from Denver to Boston, and you bring along a ½ full bottle of shampoo that was well sealed before you left Denver. You land in Boston and proceed to your hotel. The number of air molecules within the shampoo bottle:</a:t>
            </a:r>
            <a:r>
              <a:rPr lang="en-US">
                <a:solidFill>
                  <a:srgbClr val="000000"/>
                </a:solidFill>
                <a:cs typeface="Times New Roman" pitchFamily="18" charset="0"/>
              </a:rPr>
              <a:t> </a:t>
            </a:r>
            <a:r>
              <a:rPr lang="en-US">
                <a:cs typeface="Times New Roman" pitchFamily="18" charset="0"/>
              </a:rPr>
              <a:t/>
            </a:r>
            <a:br>
              <a:rPr lang="en-US">
                <a:cs typeface="Times New Roman" pitchFamily="18" charset="0"/>
              </a:rPr>
            </a:br>
            <a:endParaRPr lang="en-US">
              <a:cs typeface="Times New Roman" pitchFamily="18" charset="0"/>
            </a:endParaRPr>
          </a:p>
        </p:txBody>
      </p:sp>
      <p:sp>
        <p:nvSpPr>
          <p:cNvPr id="30723" name="Rectangle 3"/>
          <p:cNvSpPr>
            <a:spLocks noGrp="1" noChangeArrowheads="1"/>
          </p:cNvSpPr>
          <p:nvPr>
            <p:ph type="body" idx="1"/>
          </p:nvPr>
        </p:nvSpPr>
        <p:spPr>
          <a:xfrm>
            <a:off x="1066800" y="4419600"/>
            <a:ext cx="5029200" cy="1905000"/>
          </a:xfrm>
        </p:spPr>
        <p:txBody>
          <a:bodyPr/>
          <a:lstStyle/>
          <a:p>
            <a:pPr>
              <a:lnSpc>
                <a:spcPct val="90000"/>
              </a:lnSpc>
              <a:buFontTx/>
              <a:buNone/>
            </a:pPr>
            <a:r>
              <a:rPr lang="en-US">
                <a:solidFill>
                  <a:schemeClr val="accent2"/>
                </a:solidFill>
                <a:cs typeface="Times New Roman" pitchFamily="18" charset="0"/>
              </a:rPr>
              <a:t>A</a:t>
            </a:r>
            <a:r>
              <a:rPr lang="en-US">
                <a:solidFill>
                  <a:srgbClr val="000000"/>
                </a:solidFill>
                <a:cs typeface="Times New Roman" pitchFamily="18" charset="0"/>
              </a:rPr>
              <a:t>. </a:t>
            </a:r>
            <a:r>
              <a:rPr lang="en-US" b="1">
                <a:solidFill>
                  <a:schemeClr val="accent2"/>
                </a:solidFill>
                <a:cs typeface="Times New Roman" pitchFamily="18" charset="0"/>
              </a:rPr>
              <a:t>has decreased  </a:t>
            </a:r>
          </a:p>
          <a:p>
            <a:pPr>
              <a:lnSpc>
                <a:spcPct val="90000"/>
              </a:lnSpc>
              <a:buFontTx/>
              <a:buNone/>
            </a:pPr>
            <a:r>
              <a:rPr lang="en-US" b="1">
                <a:solidFill>
                  <a:schemeClr val="accent2"/>
                </a:solidFill>
                <a:cs typeface="Times New Roman" pitchFamily="18" charset="0"/>
              </a:rPr>
              <a:t>B. has stayed the same   </a:t>
            </a:r>
          </a:p>
          <a:p>
            <a:pPr>
              <a:lnSpc>
                <a:spcPct val="90000"/>
              </a:lnSpc>
              <a:buFontTx/>
              <a:buNone/>
            </a:pPr>
            <a:r>
              <a:rPr lang="en-US" b="1">
                <a:solidFill>
                  <a:schemeClr val="accent2"/>
                </a:solidFill>
                <a:cs typeface="Times New Roman" pitchFamily="18" charset="0"/>
              </a:rPr>
              <a:t>C. has increased</a:t>
            </a:r>
            <a:r>
              <a:rPr lang="en-US" b="1">
                <a:solidFill>
                  <a:srgbClr val="000000"/>
                </a:solidFill>
                <a:cs typeface="Times New Roman" pitchFamily="18" charset="0"/>
              </a:rPr>
              <a:t/>
            </a:r>
            <a:br>
              <a:rPr lang="en-US" b="1">
                <a:solidFill>
                  <a:srgbClr val="000000"/>
                </a:solidFill>
                <a:cs typeface="Times New Roman" pitchFamily="18" charset="0"/>
              </a:rPr>
            </a:br>
            <a:r>
              <a:rPr lang="en-US">
                <a:solidFill>
                  <a:srgbClr val="000000"/>
                </a:solidFill>
                <a:cs typeface="Times New Roman" pitchFamily="18" charset="0"/>
              </a:rPr>
              <a:t/>
            </a:r>
            <a:br>
              <a:rPr lang="en-US">
                <a:solidFill>
                  <a:srgbClr val="000000"/>
                </a:solidFill>
                <a:cs typeface="Times New Roman" pitchFamily="18" charset="0"/>
              </a:rPr>
            </a:br>
            <a:endParaRPr lang="en-US">
              <a:solidFill>
                <a:srgbClr val="000000"/>
              </a:solidFill>
              <a:cs typeface="Times New Roman" pitchFamily="18" charset="0"/>
            </a:endParaRPr>
          </a:p>
        </p:txBody>
      </p:sp>
      <p:graphicFrame>
        <p:nvGraphicFramePr>
          <p:cNvPr id="30724" name="Object 4"/>
          <p:cNvGraphicFramePr>
            <a:graphicFrameLocks noChangeAspect="1"/>
          </p:cNvGraphicFramePr>
          <p:nvPr/>
        </p:nvGraphicFramePr>
        <p:xfrm>
          <a:off x="6934200" y="3581400"/>
          <a:ext cx="1312863" cy="3124200"/>
        </p:xfrm>
        <a:graphic>
          <a:graphicData uri="http://schemas.openxmlformats.org/presentationml/2006/ole">
            <p:oleObj spid="_x0000_s30724" name="Bitmap Image" r:id="rId4" imgW="1020952" imgH="2430476" progId="Paint.Picture">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1371600"/>
            <a:ext cx="8382000" cy="1143000"/>
          </a:xfrm>
        </p:spPr>
        <p:txBody>
          <a:bodyPr/>
          <a:lstStyle/>
          <a:p>
            <a:pPr algn="l"/>
            <a:r>
              <a:rPr lang="en-US" sz="3600">
                <a:solidFill>
                  <a:srgbClr val="000000"/>
                </a:solidFill>
                <a:cs typeface="Times New Roman" pitchFamily="18" charset="0"/>
              </a:rPr>
              <a:t>7.  If the walls of the shampoo bottle are strong and rigid so that the bottle has the same shape as before you left, how does the pressure of the air inside the bottle compare to the pressure of the air in Denver?</a:t>
            </a:r>
            <a:r>
              <a:rPr lang="en-US">
                <a:solidFill>
                  <a:srgbClr val="000000"/>
                </a:solidFill>
                <a:cs typeface="Times New Roman" pitchFamily="18" charset="0"/>
              </a:rPr>
              <a:t> </a:t>
            </a:r>
          </a:p>
        </p:txBody>
      </p:sp>
      <p:sp>
        <p:nvSpPr>
          <p:cNvPr id="32771" name="Rectangle 3"/>
          <p:cNvSpPr>
            <a:spLocks noGrp="1" noChangeArrowheads="1"/>
          </p:cNvSpPr>
          <p:nvPr>
            <p:ph type="body" idx="1"/>
          </p:nvPr>
        </p:nvSpPr>
        <p:spPr>
          <a:xfrm>
            <a:off x="1182688" y="3779838"/>
            <a:ext cx="5002212" cy="2011362"/>
          </a:xfrm>
        </p:spPr>
        <p:txBody>
          <a:bodyPr/>
          <a:lstStyle/>
          <a:p>
            <a:pPr marL="609600" indent="-609600">
              <a:lnSpc>
                <a:spcPct val="90000"/>
              </a:lnSpc>
              <a:buFontTx/>
              <a:buAutoNum type="alphaUcPeriod"/>
            </a:pPr>
            <a:r>
              <a:rPr lang="en-US" sz="3600" b="1">
                <a:solidFill>
                  <a:schemeClr val="accent2"/>
                </a:solidFill>
                <a:cs typeface="Times New Roman" pitchFamily="18" charset="0"/>
              </a:rPr>
              <a:t>less than	</a:t>
            </a:r>
          </a:p>
          <a:p>
            <a:pPr marL="609600" indent="-609600">
              <a:lnSpc>
                <a:spcPct val="90000"/>
              </a:lnSpc>
              <a:buFontTx/>
              <a:buAutoNum type="alphaUcPeriod"/>
            </a:pPr>
            <a:r>
              <a:rPr lang="en-US" sz="3600" b="1">
                <a:solidFill>
                  <a:schemeClr val="accent2"/>
                </a:solidFill>
                <a:cs typeface="Times New Roman" pitchFamily="18" charset="0"/>
              </a:rPr>
              <a:t>equal to 	</a:t>
            </a:r>
          </a:p>
          <a:p>
            <a:pPr marL="609600" indent="-609600">
              <a:lnSpc>
                <a:spcPct val="90000"/>
              </a:lnSpc>
              <a:buFontTx/>
              <a:buAutoNum type="alphaUcPeriod"/>
            </a:pPr>
            <a:r>
              <a:rPr lang="en-US" sz="3600" b="1">
                <a:solidFill>
                  <a:schemeClr val="accent2"/>
                </a:solidFill>
                <a:cs typeface="Times New Roman" pitchFamily="18" charset="0"/>
              </a:rPr>
              <a:t>greater than</a:t>
            </a:r>
            <a:br>
              <a:rPr lang="en-US" sz="3600" b="1">
                <a:solidFill>
                  <a:schemeClr val="accent2"/>
                </a:solidFill>
                <a:cs typeface="Times New Roman" pitchFamily="18" charset="0"/>
              </a:rPr>
            </a:br>
            <a:r>
              <a:rPr lang="en-US" sz="2800">
                <a:solidFill>
                  <a:srgbClr val="000000"/>
                </a:solidFill>
                <a:cs typeface="Times New Roman" pitchFamily="18" charset="0"/>
              </a:rPr>
              <a:t/>
            </a:r>
            <a:br>
              <a:rPr lang="en-US" sz="2800">
                <a:solidFill>
                  <a:srgbClr val="000000"/>
                </a:solidFill>
                <a:cs typeface="Times New Roman" pitchFamily="18" charset="0"/>
              </a:rPr>
            </a:br>
            <a:endParaRPr lang="en-US" sz="2800">
              <a:solidFill>
                <a:srgbClr val="000000"/>
              </a:solidFill>
              <a:cs typeface="Times New Roman" pitchFamily="18" charset="0"/>
            </a:endParaRPr>
          </a:p>
        </p:txBody>
      </p:sp>
      <p:graphicFrame>
        <p:nvGraphicFramePr>
          <p:cNvPr id="32772" name="Object 4"/>
          <p:cNvGraphicFramePr>
            <a:graphicFrameLocks noChangeAspect="1"/>
          </p:cNvGraphicFramePr>
          <p:nvPr/>
        </p:nvGraphicFramePr>
        <p:xfrm>
          <a:off x="6934200" y="3581400"/>
          <a:ext cx="1312863" cy="3124200"/>
        </p:xfrm>
        <a:graphic>
          <a:graphicData uri="http://schemas.openxmlformats.org/presentationml/2006/ole">
            <p:oleObj spid="_x0000_s32772" name="Bitmap Image" r:id="rId4" imgW="1020952" imgH="2430476" progId="Paint.Picture">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19200"/>
            <a:ext cx="7772400" cy="1143000"/>
          </a:xfrm>
        </p:spPr>
        <p:txBody>
          <a:bodyPr/>
          <a:lstStyle/>
          <a:p>
            <a:pPr algn="l"/>
            <a:r>
              <a:rPr lang="en-US">
                <a:solidFill>
                  <a:srgbClr val="000000"/>
                </a:solidFill>
                <a:cs typeface="Times New Roman" pitchFamily="18" charset="0"/>
              </a:rPr>
              <a:t>8.  How does the pressure inside the bottle compare to the pressure of the air in Boston?</a:t>
            </a:r>
            <a:r>
              <a:rPr lang="en-US">
                <a:cs typeface="Times New Roman" pitchFamily="18" charset="0"/>
              </a:rPr>
              <a:t/>
            </a:r>
            <a:br>
              <a:rPr lang="en-US">
                <a:cs typeface="Times New Roman" pitchFamily="18" charset="0"/>
              </a:rPr>
            </a:br>
            <a:endParaRPr lang="en-US">
              <a:cs typeface="Times New Roman" pitchFamily="18" charset="0"/>
            </a:endParaRPr>
          </a:p>
        </p:txBody>
      </p:sp>
      <p:sp>
        <p:nvSpPr>
          <p:cNvPr id="34819" name="Rectangle 3"/>
          <p:cNvSpPr>
            <a:spLocks noGrp="1" noChangeArrowheads="1"/>
          </p:cNvSpPr>
          <p:nvPr>
            <p:ph type="body" idx="1"/>
          </p:nvPr>
        </p:nvSpPr>
        <p:spPr>
          <a:xfrm>
            <a:off x="990600" y="3124200"/>
            <a:ext cx="4495800" cy="1828800"/>
          </a:xfrm>
        </p:spPr>
        <p:txBody>
          <a:bodyPr/>
          <a:lstStyle/>
          <a:p>
            <a:pPr marL="609600" indent="-609600">
              <a:lnSpc>
                <a:spcPct val="90000"/>
              </a:lnSpc>
              <a:buFontTx/>
              <a:buAutoNum type="alphaUcPeriod"/>
            </a:pPr>
            <a:r>
              <a:rPr lang="en-US" sz="3600" b="1">
                <a:solidFill>
                  <a:schemeClr val="accent2"/>
                </a:solidFill>
                <a:cs typeface="Times New Roman" pitchFamily="18" charset="0"/>
              </a:rPr>
              <a:t>less than	</a:t>
            </a:r>
          </a:p>
          <a:p>
            <a:pPr marL="609600" indent="-609600">
              <a:lnSpc>
                <a:spcPct val="90000"/>
              </a:lnSpc>
              <a:buFontTx/>
              <a:buAutoNum type="alphaUcPeriod"/>
            </a:pPr>
            <a:r>
              <a:rPr lang="en-US" sz="3600" b="1">
                <a:solidFill>
                  <a:schemeClr val="accent2"/>
                </a:solidFill>
                <a:cs typeface="Times New Roman" pitchFamily="18" charset="0"/>
              </a:rPr>
              <a:t>equal to 	</a:t>
            </a:r>
          </a:p>
          <a:p>
            <a:pPr marL="609600" indent="-609600">
              <a:lnSpc>
                <a:spcPct val="90000"/>
              </a:lnSpc>
              <a:buFontTx/>
              <a:buAutoNum type="alphaUcPeriod"/>
            </a:pPr>
            <a:r>
              <a:rPr lang="en-US" sz="3600" b="1">
                <a:solidFill>
                  <a:schemeClr val="accent2"/>
                </a:solidFill>
                <a:cs typeface="Times New Roman" pitchFamily="18" charset="0"/>
              </a:rPr>
              <a:t>greater than</a:t>
            </a:r>
          </a:p>
          <a:p>
            <a:pPr marL="609600" indent="-609600">
              <a:lnSpc>
                <a:spcPct val="90000"/>
              </a:lnSpc>
            </a:pPr>
            <a:endParaRPr lang="en-US" sz="3600" b="1">
              <a:solidFill>
                <a:schemeClr val="accent2"/>
              </a:solidFill>
            </a:endParaRPr>
          </a:p>
        </p:txBody>
      </p:sp>
      <p:graphicFrame>
        <p:nvGraphicFramePr>
          <p:cNvPr id="34820" name="Object 4"/>
          <p:cNvGraphicFramePr>
            <a:graphicFrameLocks noChangeAspect="1"/>
          </p:cNvGraphicFramePr>
          <p:nvPr/>
        </p:nvGraphicFramePr>
        <p:xfrm>
          <a:off x="6934200" y="3581400"/>
          <a:ext cx="1312863" cy="3124200"/>
        </p:xfrm>
        <a:graphic>
          <a:graphicData uri="http://schemas.openxmlformats.org/presentationml/2006/ole">
            <p:oleObj spid="_x0000_s34820" name="Bitmap Image" r:id="rId4" imgW="1020952" imgH="2430476" progId="Paint.Picture">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914400"/>
            <a:ext cx="7772400" cy="1470025"/>
          </a:xfrm>
        </p:spPr>
        <p:txBody>
          <a:bodyPr/>
          <a:lstStyle/>
          <a:p>
            <a:r>
              <a:rPr lang="en-US"/>
              <a:t>Gas Properties: Understanding gas model </a:t>
            </a:r>
          </a:p>
        </p:txBody>
      </p:sp>
      <p:sp>
        <p:nvSpPr>
          <p:cNvPr id="2051" name="Rectangle 3"/>
          <p:cNvSpPr>
            <a:spLocks noGrp="1" noChangeArrowheads="1"/>
          </p:cNvSpPr>
          <p:nvPr>
            <p:ph type="subTitle" idx="1"/>
          </p:nvPr>
        </p:nvSpPr>
        <p:spPr>
          <a:xfrm>
            <a:off x="381000" y="2438400"/>
            <a:ext cx="8001000" cy="3200400"/>
          </a:xfrm>
        </p:spPr>
        <p:txBody>
          <a:bodyPr/>
          <a:lstStyle/>
          <a:p>
            <a:endParaRPr lang="en-US"/>
          </a:p>
          <a:p>
            <a:pPr algn="l"/>
            <a:r>
              <a:rPr lang="en-US" sz="4400">
                <a:cs typeface="Times New Roman" pitchFamily="18" charset="0"/>
              </a:rPr>
              <a:t>Goals: Describe a molecular model of </a:t>
            </a:r>
            <a:r>
              <a:rPr lang="en-US" sz="4400" b="1">
                <a:solidFill>
                  <a:srgbClr val="CC0000"/>
                </a:solidFill>
                <a:cs typeface="Times New Roman" pitchFamily="18" charset="0"/>
              </a:rPr>
              <a:t>gas pressure</a:t>
            </a:r>
            <a:r>
              <a:rPr lang="en-US" sz="4400">
                <a:cs typeface="Times New Roman" pitchFamily="18"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371600"/>
            <a:ext cx="7772400" cy="1143000"/>
          </a:xfrm>
        </p:spPr>
        <p:txBody>
          <a:bodyPr/>
          <a:lstStyle/>
          <a:p>
            <a:pPr algn="l"/>
            <a:r>
              <a:rPr lang="en-US">
                <a:solidFill>
                  <a:srgbClr val="000000"/>
                </a:solidFill>
                <a:cs typeface="Times New Roman" pitchFamily="18" charset="0"/>
              </a:rPr>
              <a:t>9. If you had a water bottle with very soft sides. When you open your suitcase in Boston, the bottle would look</a:t>
            </a:r>
            <a:r>
              <a:rPr lang="en-US">
                <a:cs typeface="Times New Roman" pitchFamily="18" charset="0"/>
              </a:rPr>
              <a:t/>
            </a:r>
            <a:br>
              <a:rPr lang="en-US">
                <a:cs typeface="Times New Roman" pitchFamily="18" charset="0"/>
              </a:rPr>
            </a:br>
            <a:endParaRPr lang="en-US">
              <a:cs typeface="Times New Roman" pitchFamily="18" charset="0"/>
            </a:endParaRPr>
          </a:p>
        </p:txBody>
      </p:sp>
      <p:sp>
        <p:nvSpPr>
          <p:cNvPr id="36867" name="Rectangle 3"/>
          <p:cNvSpPr>
            <a:spLocks noGrp="1" noChangeArrowheads="1"/>
          </p:cNvSpPr>
          <p:nvPr>
            <p:ph type="body" idx="1"/>
          </p:nvPr>
        </p:nvSpPr>
        <p:spPr>
          <a:xfrm>
            <a:off x="1371600" y="3200400"/>
            <a:ext cx="4724400" cy="2674938"/>
          </a:xfrm>
        </p:spPr>
        <p:txBody>
          <a:bodyPr/>
          <a:lstStyle/>
          <a:p>
            <a:pPr marL="609600" indent="-609600">
              <a:buFontTx/>
              <a:buAutoNum type="alphaUcPeriod"/>
            </a:pPr>
            <a:r>
              <a:rPr lang="en-US" sz="4000" b="1">
                <a:solidFill>
                  <a:schemeClr val="accent2"/>
                </a:solidFill>
                <a:cs typeface="Times New Roman" pitchFamily="18" charset="0"/>
              </a:rPr>
              <a:t>squished	</a:t>
            </a:r>
          </a:p>
          <a:p>
            <a:pPr marL="609600" indent="-609600">
              <a:buFontTx/>
              <a:buAutoNum type="alphaUcPeriod"/>
            </a:pPr>
            <a:r>
              <a:rPr lang="en-US" sz="4000" b="1">
                <a:solidFill>
                  <a:schemeClr val="accent2"/>
                </a:solidFill>
                <a:cs typeface="Times New Roman" pitchFamily="18" charset="0"/>
              </a:rPr>
              <a:t>same size	</a:t>
            </a:r>
          </a:p>
          <a:p>
            <a:pPr marL="609600" indent="-609600">
              <a:buFontTx/>
              <a:buAutoNum type="alphaUcPeriod"/>
            </a:pPr>
            <a:r>
              <a:rPr lang="en-US" sz="4000" b="1">
                <a:solidFill>
                  <a:schemeClr val="accent2"/>
                </a:solidFill>
                <a:cs typeface="Times New Roman" pitchFamily="18" charset="0"/>
              </a:rPr>
              <a:t>puffed out</a:t>
            </a:r>
          </a:p>
          <a:p>
            <a:pPr marL="609600" indent="-609600"/>
            <a:endParaRPr lang="en-US" sz="4000" b="1">
              <a:solidFill>
                <a:schemeClr val="accent2"/>
              </a:solidFill>
            </a:endParaRPr>
          </a:p>
        </p:txBody>
      </p:sp>
      <p:pic>
        <p:nvPicPr>
          <p:cNvPr id="36868" name="Picture 4" descr="C:\Documents and Settings\Student\Desktop\soft water bottle.jpg"/>
          <p:cNvPicPr>
            <a:picLocks noChangeAspect="1" noChangeArrowheads="1"/>
          </p:cNvPicPr>
          <p:nvPr/>
        </p:nvPicPr>
        <p:blipFill>
          <a:blip r:embed="rId3"/>
          <a:srcRect/>
          <a:stretch>
            <a:fillRect/>
          </a:stretch>
        </p:blipFill>
        <p:spPr bwMode="auto">
          <a:xfrm>
            <a:off x="6172200" y="2590800"/>
            <a:ext cx="2051050" cy="38862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685800"/>
            <a:ext cx="8229600" cy="1143000"/>
          </a:xfrm>
        </p:spPr>
        <p:txBody>
          <a:bodyPr/>
          <a:lstStyle/>
          <a:p>
            <a:pPr algn="l"/>
            <a:r>
              <a:rPr lang="en-US" sz="4800"/>
              <a:t>What effects pressure for ideal gases?</a:t>
            </a:r>
          </a:p>
        </p:txBody>
      </p:sp>
      <p:sp>
        <p:nvSpPr>
          <p:cNvPr id="38915" name="Rectangle 3"/>
          <p:cNvSpPr>
            <a:spLocks noGrp="1" noChangeArrowheads="1"/>
          </p:cNvSpPr>
          <p:nvPr>
            <p:ph type="body" idx="1"/>
          </p:nvPr>
        </p:nvSpPr>
        <p:spPr>
          <a:xfrm>
            <a:off x="381000" y="2133600"/>
            <a:ext cx="8229600" cy="4525963"/>
          </a:xfrm>
        </p:spPr>
        <p:txBody>
          <a:bodyPr/>
          <a:lstStyle/>
          <a:p>
            <a:r>
              <a:rPr lang="en-US"/>
              <a:t>Temperature</a:t>
            </a:r>
          </a:p>
          <a:p>
            <a:r>
              <a:rPr lang="en-US"/>
              <a:t>Number of particles</a:t>
            </a:r>
          </a:p>
          <a:p>
            <a:r>
              <a:rPr lang="en-US"/>
              <a:t>Volume</a:t>
            </a:r>
          </a:p>
          <a:p>
            <a:r>
              <a:rPr lang="en-US"/>
              <a:t>Mass of particles doesn’t effect pressure (Avogadro’s Principle)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Slides for next day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4800" y="2590800"/>
            <a:ext cx="8229600" cy="1143000"/>
          </a:xfrm>
        </p:spPr>
        <p:txBody>
          <a:bodyPr/>
          <a:lstStyle/>
          <a:p>
            <a:pPr algn="l"/>
            <a:r>
              <a:rPr lang="en-US">
                <a:solidFill>
                  <a:srgbClr val="000000"/>
                </a:solidFill>
                <a:cs typeface="Times New Roman" pitchFamily="18" charset="0"/>
              </a:rPr>
              <a:t>People who climb the tallest mountains in the world often use oxygen tanks to help them breathe.   If a mountain climber asked you to explain the physics behind the “thin air”, what would you say to him?</a:t>
            </a:r>
            <a:r>
              <a:rPr lang="en-US"/>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1143000"/>
          </a:xfrm>
        </p:spPr>
        <p:txBody>
          <a:bodyPr/>
          <a:lstStyle/>
          <a:p>
            <a:r>
              <a:rPr lang="en-US" sz="3600" dirty="0" smtClean="0"/>
              <a:t>Gravity concentrates air closer to sea level</a:t>
            </a:r>
            <a:endParaRPr lang="en-US" sz="3600" dirty="0"/>
          </a:p>
        </p:txBody>
      </p:sp>
      <p:pic>
        <p:nvPicPr>
          <p:cNvPr id="48130" name="Picture 2"/>
          <p:cNvPicPr>
            <a:picLocks noChangeAspect="1" noChangeArrowheads="1"/>
          </p:cNvPicPr>
          <p:nvPr/>
        </p:nvPicPr>
        <p:blipFill>
          <a:blip r:embed="rId2"/>
          <a:srcRect/>
          <a:stretch>
            <a:fillRect/>
          </a:stretch>
        </p:blipFill>
        <p:spPr bwMode="auto">
          <a:xfrm>
            <a:off x="533400" y="1371600"/>
            <a:ext cx="6201144" cy="4419600"/>
          </a:xfrm>
          <a:prstGeom prst="rect">
            <a:avLst/>
          </a:prstGeom>
          <a:noFill/>
          <a:ln w="9525">
            <a:noFill/>
            <a:miter lim="800000"/>
            <a:headEnd/>
            <a:tailEnd/>
          </a:ln>
          <a:effectLst/>
        </p:spPr>
      </p:pic>
      <p:pic>
        <p:nvPicPr>
          <p:cNvPr id="48131" name="Picture 3"/>
          <p:cNvPicPr>
            <a:picLocks noChangeAspect="1" noChangeArrowheads="1"/>
          </p:cNvPicPr>
          <p:nvPr/>
        </p:nvPicPr>
        <p:blipFill>
          <a:blip r:embed="rId3"/>
          <a:srcRect/>
          <a:stretch>
            <a:fillRect/>
          </a:stretch>
        </p:blipFill>
        <p:spPr bwMode="auto">
          <a:xfrm>
            <a:off x="6664503" y="2362200"/>
            <a:ext cx="2479497" cy="1219200"/>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2362200"/>
            <a:ext cx="8229600" cy="1143000"/>
          </a:xfrm>
        </p:spPr>
        <p:txBody>
          <a:bodyPr/>
          <a:lstStyle/>
          <a:p>
            <a:pPr algn="l"/>
            <a:r>
              <a:rPr lang="en-US" b="1">
                <a:solidFill>
                  <a:srgbClr val="000000"/>
                </a:solidFill>
              </a:rPr>
              <a:t>If you are in a building fire, you are supposed to lie on the ground. Why? </a:t>
            </a:r>
            <a:r>
              <a:rPr lang="en-US">
                <a:solidFill>
                  <a:srgbClr val="000000"/>
                </a:solidFill>
              </a:rPr>
              <a:t/>
            </a:r>
            <a:br>
              <a:rPr lang="en-US">
                <a:solidFill>
                  <a:srgbClr val="000000"/>
                </a:solidFill>
              </a:rPr>
            </a:br>
            <a:r>
              <a:rPr lang="en-US">
                <a:solidFill>
                  <a:srgbClr val="000000"/>
                </a:solidFill>
              </a:rPr>
              <a:t/>
            </a:r>
            <a:br>
              <a:rPr lang="en-US">
                <a:solidFill>
                  <a:srgbClr val="000000"/>
                </a:solidFill>
              </a:rPr>
            </a:br>
            <a:endParaRPr lang="en-US">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04800" y="2286000"/>
            <a:ext cx="8229600" cy="1143000"/>
          </a:xfrm>
        </p:spPr>
        <p:txBody>
          <a:bodyPr/>
          <a:lstStyle/>
          <a:p>
            <a:pPr algn="l"/>
            <a:r>
              <a:rPr lang="en-US" b="1">
                <a:solidFill>
                  <a:srgbClr val="000000"/>
                </a:solidFill>
              </a:rPr>
              <a:t>If you are hiking in the mountains and find yourself short of breath, do you think if you lie on the ground you could breathe easier?</a:t>
            </a:r>
            <a:r>
              <a:rPr lang="en-US">
                <a:solidFill>
                  <a:srgbClr val="000000"/>
                </a:solidFill>
              </a:rPr>
              <a:t/>
            </a:r>
            <a:br>
              <a:rPr lang="en-US">
                <a:solidFill>
                  <a:srgbClr val="000000"/>
                </a:solidFill>
              </a:rPr>
            </a:br>
            <a:endParaRPr lang="en-US">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04800" y="2057400"/>
            <a:ext cx="8229600" cy="1143000"/>
          </a:xfrm>
        </p:spPr>
        <p:txBody>
          <a:bodyPr/>
          <a:lstStyle/>
          <a:p>
            <a:pPr algn="l"/>
            <a:r>
              <a:rPr lang="en-US" sz="3600" dirty="0"/>
              <a:t>1. There are 2 balloons in a room. They are identical in size and material. One balloon is filled with air and the other balloon is filled with Helium. How does the pressure of the air balloon compare to the pressure of the Helium balloon. The pressure in the air balloon is</a:t>
            </a:r>
          </a:p>
        </p:txBody>
      </p:sp>
      <p:sp>
        <p:nvSpPr>
          <p:cNvPr id="3075" name="Rectangle 3"/>
          <p:cNvSpPr>
            <a:spLocks noGrp="1" noChangeArrowheads="1"/>
          </p:cNvSpPr>
          <p:nvPr>
            <p:ph type="body" idx="1"/>
          </p:nvPr>
        </p:nvSpPr>
        <p:spPr>
          <a:xfrm>
            <a:off x="533400" y="5105400"/>
            <a:ext cx="8229600" cy="762000"/>
          </a:xfrm>
        </p:spPr>
        <p:txBody>
          <a:bodyPr/>
          <a:lstStyle/>
          <a:p>
            <a:pPr>
              <a:buFontTx/>
              <a:buNone/>
            </a:pPr>
            <a:r>
              <a:rPr lang="en-US" sz="4000" dirty="0"/>
              <a:t>A. less	B. equal	C. greater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99238"/>
            <a:ext cx="2057400" cy="258762"/>
          </a:xfrm>
        </p:spPr>
        <p:txBody>
          <a:bodyPr/>
          <a:lstStyle/>
          <a:p>
            <a:r>
              <a:rPr lang="en-US" sz="900" dirty="0" smtClean="0"/>
              <a:t>answer</a:t>
            </a:r>
            <a:endParaRPr lang="en-US" sz="900" dirty="0"/>
          </a:p>
        </p:txBody>
      </p:sp>
      <p:pic>
        <p:nvPicPr>
          <p:cNvPr id="45059" name="Picture 3"/>
          <p:cNvPicPr>
            <a:picLocks noChangeAspect="1" noChangeArrowheads="1"/>
          </p:cNvPicPr>
          <p:nvPr/>
        </p:nvPicPr>
        <p:blipFill>
          <a:blip r:embed="rId2"/>
          <a:srcRect/>
          <a:stretch>
            <a:fillRect/>
          </a:stretch>
        </p:blipFill>
        <p:spPr bwMode="auto">
          <a:xfrm>
            <a:off x="304800" y="609600"/>
            <a:ext cx="5124450" cy="2619375"/>
          </a:xfrm>
          <a:prstGeom prst="rect">
            <a:avLst/>
          </a:prstGeom>
          <a:noFill/>
          <a:ln w="9525">
            <a:noFill/>
            <a:miter lim="800000"/>
            <a:headEnd/>
            <a:tailEnd/>
          </a:ln>
          <a:effectLst/>
        </p:spPr>
      </p:pic>
      <p:pic>
        <p:nvPicPr>
          <p:cNvPr id="45061" name="Picture 5"/>
          <p:cNvPicPr>
            <a:picLocks noChangeAspect="1" noChangeArrowheads="1"/>
          </p:cNvPicPr>
          <p:nvPr/>
        </p:nvPicPr>
        <p:blipFill>
          <a:blip r:embed="rId3"/>
          <a:srcRect/>
          <a:stretch>
            <a:fillRect/>
          </a:stretch>
        </p:blipFill>
        <p:spPr bwMode="auto">
          <a:xfrm>
            <a:off x="5791200" y="380999"/>
            <a:ext cx="2590800" cy="1090863"/>
          </a:xfrm>
          <a:prstGeom prst="rect">
            <a:avLst/>
          </a:prstGeom>
          <a:noFill/>
          <a:ln w="9525">
            <a:noFill/>
            <a:miter lim="800000"/>
            <a:headEnd/>
            <a:tailEnd/>
          </a:ln>
          <a:effectLst/>
        </p:spPr>
      </p:pic>
      <p:sp>
        <p:nvSpPr>
          <p:cNvPr id="8" name="TextBox 7"/>
          <p:cNvSpPr txBox="1"/>
          <p:nvPr/>
        </p:nvSpPr>
        <p:spPr>
          <a:xfrm>
            <a:off x="5562600" y="1600200"/>
            <a:ext cx="3581400" cy="1569660"/>
          </a:xfrm>
          <a:prstGeom prst="rect">
            <a:avLst/>
          </a:prstGeom>
          <a:noFill/>
        </p:spPr>
        <p:txBody>
          <a:bodyPr wrap="square" rtlCol="0">
            <a:spAutoFit/>
          </a:bodyPr>
          <a:lstStyle/>
          <a:p>
            <a:r>
              <a:rPr lang="en-US" sz="3200" dirty="0" smtClean="0"/>
              <a:t>For expandable container, set pressure constant </a:t>
            </a:r>
            <a:endParaRPr lang="en-US" sz="3200" dirty="0"/>
          </a:p>
        </p:txBody>
      </p:sp>
      <p:pic>
        <p:nvPicPr>
          <p:cNvPr id="45062" name="Picture 6"/>
          <p:cNvPicPr>
            <a:picLocks noChangeAspect="1" noChangeArrowheads="1"/>
          </p:cNvPicPr>
          <p:nvPr/>
        </p:nvPicPr>
        <p:blipFill>
          <a:blip r:embed="rId4"/>
          <a:srcRect/>
          <a:stretch>
            <a:fillRect/>
          </a:stretch>
        </p:blipFill>
        <p:spPr bwMode="auto">
          <a:xfrm>
            <a:off x="304800" y="3733800"/>
            <a:ext cx="5133975" cy="292417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143000"/>
            <a:ext cx="8382000" cy="1143000"/>
          </a:xfrm>
        </p:spPr>
        <p:txBody>
          <a:bodyPr/>
          <a:lstStyle/>
          <a:p>
            <a:pPr algn="l"/>
            <a:r>
              <a:rPr lang="en-US" sz="4000"/>
              <a:t>2. How does the pressure in the Helium balloon compare to the pressure of the air in the room? The pressure in the Helium balloon is</a:t>
            </a:r>
          </a:p>
        </p:txBody>
      </p:sp>
      <p:sp>
        <p:nvSpPr>
          <p:cNvPr id="4100" name="Rectangle 4"/>
          <p:cNvSpPr>
            <a:spLocks noChangeArrowheads="1"/>
          </p:cNvSpPr>
          <p:nvPr/>
        </p:nvSpPr>
        <p:spPr bwMode="auto">
          <a:xfrm>
            <a:off x="457200" y="3962400"/>
            <a:ext cx="8229600" cy="762000"/>
          </a:xfrm>
          <a:prstGeom prst="rect">
            <a:avLst/>
          </a:prstGeom>
          <a:noFill/>
          <a:ln w="9525">
            <a:noFill/>
            <a:miter lim="800000"/>
            <a:headEnd/>
            <a:tailEnd/>
          </a:ln>
          <a:effectLst/>
        </p:spPr>
        <p:txBody>
          <a:bodyPr/>
          <a:lstStyle/>
          <a:p>
            <a:pPr marL="342900" indent="-342900">
              <a:spcBef>
                <a:spcPct val="20000"/>
              </a:spcBef>
            </a:pPr>
            <a:r>
              <a:rPr lang="en-US" sz="4000"/>
              <a:t>A. less	B. equal	C. greater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1371600"/>
            <a:ext cx="8229600" cy="1143000"/>
          </a:xfrm>
        </p:spPr>
        <p:txBody>
          <a:bodyPr/>
          <a:lstStyle/>
          <a:p>
            <a:pPr algn="l"/>
            <a:r>
              <a:rPr lang="en-US" sz="4000"/>
              <a:t>3.  How do the number of air molecules in the air balloon compare to the number of He atoms in Helium balloon? </a:t>
            </a:r>
            <a:br>
              <a:rPr lang="en-US" sz="4000"/>
            </a:br>
            <a:r>
              <a:rPr lang="en-US" sz="4000"/>
              <a:t>The number of air molecules is </a:t>
            </a:r>
          </a:p>
        </p:txBody>
      </p:sp>
      <p:sp>
        <p:nvSpPr>
          <p:cNvPr id="5124" name="Rectangle 4"/>
          <p:cNvSpPr>
            <a:spLocks noChangeArrowheads="1"/>
          </p:cNvSpPr>
          <p:nvPr/>
        </p:nvSpPr>
        <p:spPr bwMode="auto">
          <a:xfrm>
            <a:off x="457200" y="3962400"/>
            <a:ext cx="8229600" cy="762000"/>
          </a:xfrm>
          <a:prstGeom prst="rect">
            <a:avLst/>
          </a:prstGeom>
          <a:noFill/>
          <a:ln w="9525">
            <a:noFill/>
            <a:miter lim="800000"/>
            <a:headEnd/>
            <a:tailEnd/>
          </a:ln>
          <a:effectLst/>
        </p:spPr>
        <p:txBody>
          <a:bodyPr/>
          <a:lstStyle/>
          <a:p>
            <a:pPr marL="342900" indent="-342900">
              <a:spcBef>
                <a:spcPct val="20000"/>
              </a:spcBef>
            </a:pPr>
            <a:r>
              <a:rPr lang="en-US" sz="4000"/>
              <a:t>A. less	B. equal	C. greater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99238"/>
            <a:ext cx="2057400" cy="258762"/>
          </a:xfrm>
        </p:spPr>
        <p:txBody>
          <a:bodyPr/>
          <a:lstStyle/>
          <a:p>
            <a:r>
              <a:rPr lang="en-US" sz="900" dirty="0" smtClean="0"/>
              <a:t>answer</a:t>
            </a:r>
            <a:endParaRPr lang="en-US" sz="900" dirty="0"/>
          </a:p>
        </p:txBody>
      </p:sp>
      <p:pic>
        <p:nvPicPr>
          <p:cNvPr id="45059" name="Picture 3"/>
          <p:cNvPicPr>
            <a:picLocks noChangeAspect="1" noChangeArrowheads="1"/>
          </p:cNvPicPr>
          <p:nvPr/>
        </p:nvPicPr>
        <p:blipFill>
          <a:blip r:embed="rId2"/>
          <a:srcRect/>
          <a:stretch>
            <a:fillRect/>
          </a:stretch>
        </p:blipFill>
        <p:spPr bwMode="auto">
          <a:xfrm>
            <a:off x="304800" y="609600"/>
            <a:ext cx="5124450" cy="2619375"/>
          </a:xfrm>
          <a:prstGeom prst="rect">
            <a:avLst/>
          </a:prstGeom>
          <a:noFill/>
          <a:ln w="9525">
            <a:noFill/>
            <a:miter lim="800000"/>
            <a:headEnd/>
            <a:tailEnd/>
          </a:ln>
          <a:effectLst/>
        </p:spPr>
      </p:pic>
      <p:pic>
        <p:nvPicPr>
          <p:cNvPr id="45060" name="Picture 4"/>
          <p:cNvPicPr>
            <a:picLocks noChangeAspect="1" noChangeArrowheads="1"/>
          </p:cNvPicPr>
          <p:nvPr/>
        </p:nvPicPr>
        <p:blipFill>
          <a:blip r:embed="rId3"/>
          <a:srcRect/>
          <a:stretch>
            <a:fillRect/>
          </a:stretch>
        </p:blipFill>
        <p:spPr bwMode="auto">
          <a:xfrm>
            <a:off x="228600" y="0"/>
            <a:ext cx="2590800" cy="685800"/>
          </a:xfrm>
          <a:prstGeom prst="rect">
            <a:avLst/>
          </a:prstGeom>
          <a:noFill/>
          <a:ln w="9525">
            <a:noFill/>
            <a:miter lim="800000"/>
            <a:headEnd/>
            <a:tailEnd/>
          </a:ln>
          <a:effectLst/>
        </p:spPr>
      </p:pic>
      <p:pic>
        <p:nvPicPr>
          <p:cNvPr id="45061" name="Picture 5"/>
          <p:cNvPicPr>
            <a:picLocks noChangeAspect="1" noChangeArrowheads="1"/>
          </p:cNvPicPr>
          <p:nvPr/>
        </p:nvPicPr>
        <p:blipFill>
          <a:blip r:embed="rId4"/>
          <a:srcRect/>
          <a:stretch>
            <a:fillRect/>
          </a:stretch>
        </p:blipFill>
        <p:spPr bwMode="auto">
          <a:xfrm>
            <a:off x="5791200" y="380999"/>
            <a:ext cx="2590800" cy="1090863"/>
          </a:xfrm>
          <a:prstGeom prst="rect">
            <a:avLst/>
          </a:prstGeom>
          <a:noFill/>
          <a:ln w="9525">
            <a:noFill/>
            <a:miter lim="800000"/>
            <a:headEnd/>
            <a:tailEnd/>
          </a:ln>
          <a:effectLst/>
        </p:spPr>
      </p:pic>
      <p:sp>
        <p:nvSpPr>
          <p:cNvPr id="8" name="TextBox 7"/>
          <p:cNvSpPr txBox="1"/>
          <p:nvPr/>
        </p:nvSpPr>
        <p:spPr>
          <a:xfrm>
            <a:off x="5562600" y="1600200"/>
            <a:ext cx="3581400" cy="1569660"/>
          </a:xfrm>
          <a:prstGeom prst="rect">
            <a:avLst/>
          </a:prstGeom>
          <a:noFill/>
        </p:spPr>
        <p:txBody>
          <a:bodyPr wrap="square" rtlCol="0">
            <a:spAutoFit/>
          </a:bodyPr>
          <a:lstStyle/>
          <a:p>
            <a:r>
              <a:rPr lang="en-US" sz="3200" dirty="0" smtClean="0"/>
              <a:t>For expandable container, set pressure constant </a:t>
            </a:r>
            <a:endParaRPr lang="en-US" sz="3200" dirty="0"/>
          </a:p>
        </p:txBody>
      </p:sp>
      <p:pic>
        <p:nvPicPr>
          <p:cNvPr id="45062" name="Picture 6"/>
          <p:cNvPicPr>
            <a:picLocks noChangeAspect="1" noChangeArrowheads="1"/>
          </p:cNvPicPr>
          <p:nvPr/>
        </p:nvPicPr>
        <p:blipFill>
          <a:blip r:embed="rId5"/>
          <a:srcRect/>
          <a:stretch>
            <a:fillRect/>
          </a:stretch>
        </p:blipFill>
        <p:spPr bwMode="auto">
          <a:xfrm>
            <a:off x="381000" y="3733800"/>
            <a:ext cx="5133975" cy="2924175"/>
          </a:xfrm>
          <a:prstGeom prst="rect">
            <a:avLst/>
          </a:prstGeom>
          <a:noFill/>
          <a:ln w="9525">
            <a:noFill/>
            <a:miter lim="800000"/>
            <a:headEnd/>
            <a:tailEnd/>
          </a:ln>
          <a:effectLst/>
        </p:spPr>
      </p:pic>
      <p:pic>
        <p:nvPicPr>
          <p:cNvPr id="45063" name="Picture 7"/>
          <p:cNvPicPr>
            <a:picLocks noChangeAspect="1" noChangeArrowheads="1"/>
          </p:cNvPicPr>
          <p:nvPr/>
        </p:nvPicPr>
        <p:blipFill>
          <a:blip r:embed="rId6"/>
          <a:srcRect t="16667"/>
          <a:stretch>
            <a:fillRect/>
          </a:stretch>
        </p:blipFill>
        <p:spPr bwMode="auto">
          <a:xfrm>
            <a:off x="381000" y="3352800"/>
            <a:ext cx="2147455" cy="3810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371600"/>
            <a:ext cx="8229600" cy="1143000"/>
          </a:xfrm>
        </p:spPr>
        <p:txBody>
          <a:bodyPr/>
          <a:lstStyle/>
          <a:p>
            <a:pPr algn="l"/>
            <a:r>
              <a:rPr lang="en-US" sz="4000"/>
              <a:t>4. How does the average speed of the Helium molecules compare to that of the air molecules? </a:t>
            </a:r>
            <a:br>
              <a:rPr lang="en-US" sz="4000"/>
            </a:br>
            <a:r>
              <a:rPr lang="en-US" sz="4000"/>
              <a:t>The average speed of the He molecules is</a:t>
            </a:r>
          </a:p>
        </p:txBody>
      </p:sp>
      <p:sp>
        <p:nvSpPr>
          <p:cNvPr id="6148" name="Rectangle 4"/>
          <p:cNvSpPr>
            <a:spLocks noChangeArrowheads="1"/>
          </p:cNvSpPr>
          <p:nvPr/>
        </p:nvSpPr>
        <p:spPr bwMode="auto">
          <a:xfrm>
            <a:off x="457200" y="3962400"/>
            <a:ext cx="8229600" cy="762000"/>
          </a:xfrm>
          <a:prstGeom prst="rect">
            <a:avLst/>
          </a:prstGeom>
          <a:noFill/>
          <a:ln w="9525">
            <a:noFill/>
            <a:miter lim="800000"/>
            <a:headEnd/>
            <a:tailEnd/>
          </a:ln>
          <a:effectLst/>
        </p:spPr>
        <p:txBody>
          <a:bodyPr/>
          <a:lstStyle/>
          <a:p>
            <a:pPr marL="342900" indent="-342900">
              <a:spcBef>
                <a:spcPct val="20000"/>
              </a:spcBef>
            </a:pPr>
            <a:r>
              <a:rPr lang="en-US" sz="4000"/>
              <a:t>A. less	B. equal	C. greater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23038"/>
            <a:ext cx="1905000" cy="334962"/>
          </a:xfrm>
        </p:spPr>
        <p:txBody>
          <a:bodyPr/>
          <a:lstStyle/>
          <a:p>
            <a:r>
              <a:rPr lang="en-US" sz="1200" dirty="0" smtClean="0"/>
              <a:t>Answer to 4</a:t>
            </a:r>
            <a:endParaRPr lang="en-US" sz="1200" dirty="0"/>
          </a:p>
        </p:txBody>
      </p:sp>
      <p:pic>
        <p:nvPicPr>
          <p:cNvPr id="46082" name="Picture 2"/>
          <p:cNvPicPr>
            <a:picLocks noChangeAspect="1" noChangeArrowheads="1"/>
          </p:cNvPicPr>
          <p:nvPr/>
        </p:nvPicPr>
        <p:blipFill>
          <a:blip r:embed="rId2"/>
          <a:srcRect/>
          <a:stretch>
            <a:fillRect/>
          </a:stretch>
        </p:blipFill>
        <p:spPr bwMode="auto">
          <a:xfrm>
            <a:off x="533400" y="1066800"/>
            <a:ext cx="8004412" cy="1295400"/>
          </a:xfrm>
          <a:prstGeom prst="rect">
            <a:avLst/>
          </a:prstGeom>
          <a:noFill/>
          <a:ln w="9525">
            <a:noFill/>
            <a:miter lim="800000"/>
            <a:headEnd/>
            <a:tailEnd/>
          </a:ln>
          <a:effectLst/>
        </p:spPr>
      </p:pic>
      <p:pic>
        <p:nvPicPr>
          <p:cNvPr id="46083" name="Picture 3"/>
          <p:cNvPicPr>
            <a:picLocks noChangeAspect="1" noChangeArrowheads="1"/>
          </p:cNvPicPr>
          <p:nvPr/>
        </p:nvPicPr>
        <p:blipFill>
          <a:blip r:embed="rId3"/>
          <a:srcRect b="19188"/>
          <a:stretch>
            <a:fillRect/>
          </a:stretch>
        </p:blipFill>
        <p:spPr bwMode="auto">
          <a:xfrm>
            <a:off x="534320" y="3048000"/>
            <a:ext cx="8153400" cy="12954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731</Words>
  <Application>Microsoft Office PowerPoint</Application>
  <PresentationFormat>On-screen Show (4:3)</PresentationFormat>
  <Paragraphs>84</Paragraphs>
  <Slides>26</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1" baseType="lpstr">
      <vt:lpstr>Arial</vt:lpstr>
      <vt:lpstr>Times New Roman</vt:lpstr>
      <vt:lpstr>Wingdings</vt:lpstr>
      <vt:lpstr>Default Design</vt:lpstr>
      <vt:lpstr>Bitmap Image</vt:lpstr>
      <vt:lpstr>Gas Properties Review </vt:lpstr>
      <vt:lpstr>Gas Properties: Understanding gas model </vt:lpstr>
      <vt:lpstr>1. There are 2 balloons in a room. They are identical in size and material. One balloon is filled with air and the other balloon is filled with Helium. How does the pressure of the air balloon compare to the pressure of the Helium balloon. The pressure in the air balloon is</vt:lpstr>
      <vt:lpstr>answer</vt:lpstr>
      <vt:lpstr>2. How does the pressure in the Helium balloon compare to the pressure of the air in the room? The pressure in the Helium balloon is</vt:lpstr>
      <vt:lpstr>3.  How do the number of air molecules in the air balloon compare to the number of He atoms in Helium balloon?  The number of air molecules is </vt:lpstr>
      <vt:lpstr>answer</vt:lpstr>
      <vt:lpstr>4. How does the average speed of the Helium molecules compare to that of the air molecules?  The average speed of the He molecules is</vt:lpstr>
      <vt:lpstr>Answer to 4</vt:lpstr>
      <vt:lpstr>Look at the animation of the particles bouncing around in the volume. Describe what visual information you can use to get a sense of the pressure that the gas particles are exerting on the walls. </vt:lpstr>
      <vt:lpstr>Why does the pressure reading vary with time?   What visual cues are associated with an increase in pressure?</vt:lpstr>
      <vt:lpstr> 5. What will happen to the pressure if temp is held constant and the volume is decreased?</vt:lpstr>
      <vt:lpstr>Answer to 5</vt:lpstr>
      <vt:lpstr>14.7psi=1atm </vt:lpstr>
      <vt:lpstr>The next slides follow the activity</vt:lpstr>
      <vt:lpstr>Understanding physical change of gases continues</vt:lpstr>
      <vt:lpstr>6. You are flying from Denver to Boston, and you bring along a ½ full bottle of shampoo that was well sealed before you left Denver. You land in Boston and proceed to your hotel. The number of air molecules within the shampoo bottle:  </vt:lpstr>
      <vt:lpstr>7.  If the walls of the shampoo bottle are strong and rigid so that the bottle has the same shape as before you left, how does the pressure of the air inside the bottle compare to the pressure of the air in Denver? </vt:lpstr>
      <vt:lpstr>8.  How does the pressure inside the bottle compare to the pressure of the air in Boston? </vt:lpstr>
      <vt:lpstr>9. If you had a water bottle with very soft sides. When you open your suitcase in Boston, the bottle would look </vt:lpstr>
      <vt:lpstr>What effects pressure for ideal gases?</vt:lpstr>
      <vt:lpstr>Slides for next day</vt:lpstr>
      <vt:lpstr>People who climb the tallest mountains in the world often use oxygen tanks to help them breathe.   If a mountain climber asked you to explain the physics behind the “thin air”, what would you say to him? </vt:lpstr>
      <vt:lpstr>Gravity concentrates air closer to sea level</vt:lpstr>
      <vt:lpstr>If you are in a building fire, you are supposed to lie on the ground. Why?   </vt:lpstr>
      <vt:lpstr>If you are hiking in the mountains and find yourself short of breath, do you think if you lie on the ground you could breathe easier?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 Properties </dc:title>
  <dc:creator>Jeffco Schools</dc:creator>
  <cp:lastModifiedBy>TL</cp:lastModifiedBy>
  <cp:revision>18</cp:revision>
  <dcterms:created xsi:type="dcterms:W3CDTF">2007-11-05T18:21:56Z</dcterms:created>
  <dcterms:modified xsi:type="dcterms:W3CDTF">2009-07-27T00:50:51Z</dcterms:modified>
</cp:coreProperties>
</file>